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notesSlides/notesSlide10.xml" ContentType="application/vnd.openxmlformats-officedocument.presentationml.notesSlide+xml"/>
  <Override PartName="/ppt/charts/chart4.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5.xml" ContentType="application/vnd.openxmlformats-officedocument.drawingml.chart+xml"/>
  <Override PartName="/ppt/notesSlides/notesSlide14.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15.xml" ContentType="application/vnd.openxmlformats-officedocument.presentationml.notesSlide+xml"/>
  <Override PartName="/ppt/charts/chart10.xml" ContentType="application/vnd.openxmlformats-officedocument.drawingml.chart+xml"/>
  <Override PartName="/ppt/notesSlides/notesSlide16.xml" ContentType="application/vnd.openxmlformats-officedocument.presentationml.notesSlide+xml"/>
  <Override PartName="/ppt/charts/chart1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1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1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14.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15.xml" ContentType="application/vnd.openxmlformats-officedocument.drawingml.chart+xml"/>
  <Override PartName="/ppt/charts/style6.xml" ContentType="application/vnd.ms-office.chartstyle+xml"/>
  <Override PartName="/ppt/charts/colors6.xml" ContentType="application/vnd.ms-office.chartcolorstyle+xml"/>
  <Override PartName="/ppt/charts/chart1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1.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notesSlides/notesSlide22.xml" ContentType="application/vnd.openxmlformats-officedocument.presentationml.notesSlide+xml"/>
  <Override PartName="/ppt/charts/chart1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60"/>
  </p:notesMasterIdLst>
  <p:handoutMasterIdLst>
    <p:handoutMasterId r:id="rId61"/>
  </p:handoutMasterIdLst>
  <p:sldIdLst>
    <p:sldId id="257" r:id="rId2"/>
    <p:sldId id="348" r:id="rId3"/>
    <p:sldId id="377" r:id="rId4"/>
    <p:sldId id="450" r:id="rId5"/>
    <p:sldId id="451" r:id="rId6"/>
    <p:sldId id="440" r:id="rId7"/>
    <p:sldId id="448" r:id="rId8"/>
    <p:sldId id="445" r:id="rId9"/>
    <p:sldId id="441" r:id="rId10"/>
    <p:sldId id="425" r:id="rId11"/>
    <p:sldId id="452" r:id="rId12"/>
    <p:sldId id="459" r:id="rId13"/>
    <p:sldId id="462" r:id="rId14"/>
    <p:sldId id="455" r:id="rId15"/>
    <p:sldId id="454" r:id="rId16"/>
    <p:sldId id="324" r:id="rId17"/>
    <p:sldId id="463" r:id="rId18"/>
    <p:sldId id="465" r:id="rId19"/>
    <p:sldId id="464" r:id="rId20"/>
    <p:sldId id="461" r:id="rId21"/>
    <p:sldId id="446" r:id="rId22"/>
    <p:sldId id="460" r:id="rId23"/>
    <p:sldId id="456" r:id="rId24"/>
    <p:sldId id="457" r:id="rId25"/>
    <p:sldId id="458" r:id="rId26"/>
    <p:sldId id="424" r:id="rId27"/>
    <p:sldId id="411" r:id="rId28"/>
    <p:sldId id="381" r:id="rId29"/>
    <p:sldId id="416" r:id="rId30"/>
    <p:sldId id="412" r:id="rId31"/>
    <p:sldId id="410" r:id="rId32"/>
    <p:sldId id="417" r:id="rId33"/>
    <p:sldId id="397" r:id="rId34"/>
    <p:sldId id="402" r:id="rId35"/>
    <p:sldId id="398" r:id="rId36"/>
    <p:sldId id="395" r:id="rId37"/>
    <p:sldId id="378" r:id="rId38"/>
    <p:sldId id="304" r:id="rId39"/>
    <p:sldId id="313" r:id="rId40"/>
    <p:sldId id="296" r:id="rId41"/>
    <p:sldId id="306" r:id="rId42"/>
    <p:sldId id="269" r:id="rId43"/>
    <p:sldId id="323" r:id="rId44"/>
    <p:sldId id="325" r:id="rId45"/>
    <p:sldId id="291" r:id="rId46"/>
    <p:sldId id="382" r:id="rId47"/>
    <p:sldId id="273" r:id="rId48"/>
    <p:sldId id="383" r:id="rId49"/>
    <p:sldId id="384" r:id="rId50"/>
    <p:sldId id="385" r:id="rId51"/>
    <p:sldId id="386" r:id="rId52"/>
    <p:sldId id="387" r:id="rId53"/>
    <p:sldId id="322" r:id="rId54"/>
    <p:sldId id="314" r:id="rId55"/>
    <p:sldId id="305" r:id="rId56"/>
    <p:sldId id="393" r:id="rId57"/>
    <p:sldId id="389" r:id="rId58"/>
    <p:sldId id="390"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AEAEA"/>
    <a:srgbClr val="8FAADC"/>
    <a:srgbClr val="E4E4E4"/>
    <a:srgbClr val="D6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7" autoAdjust="0"/>
    <p:restoredTop sz="94802" autoAdjust="0"/>
  </p:normalViewPr>
  <p:slideViewPr>
    <p:cSldViewPr snapToGrid="0">
      <p:cViewPr varScale="1">
        <p:scale>
          <a:sx n="124" d="100"/>
          <a:sy n="124" d="100"/>
        </p:scale>
        <p:origin x="1120" y="168"/>
      </p:cViewPr>
      <p:guideLst>
        <p:guide orient="horz" pos="2160"/>
        <p:guide pos="2880"/>
      </p:guideLst>
    </p:cSldViewPr>
  </p:slideViewPr>
  <p:notesTextViewPr>
    <p:cViewPr>
      <p:scale>
        <a:sx n="1" d="1"/>
        <a:sy n="1" d="1"/>
      </p:scale>
      <p:origin x="0" y="0"/>
    </p:cViewPr>
  </p:notesTextViewPr>
  <p:sorterViewPr>
    <p:cViewPr>
      <p:scale>
        <a:sx n="110" d="100"/>
        <a:sy n="110" d="100"/>
      </p:scale>
      <p:origin x="0" y="-890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y0423/Documents/GitHub/ansys-management-3dPrinter/8/8_S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Users/jay0423/Documents/GitHub/ansys-management-3dPrinter/7/mechanism/thickness=1.41/7_mechanism_thickness=1.41_SS.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file:////Users/jay0423/Documents/GitHub/ansys-management-3dPrinter/7/cfrp1/7_cfrp1_SS.xlsx" TargetMode="External"/><Relationship Id="rId2" Type="http://schemas.microsoft.com/office/2011/relationships/chartColorStyle" Target="colors2.xml"/><Relationship Id="rId1" Type="http://schemas.microsoft.com/office/2011/relationships/chartStyle" Target="style2.xml"/></Relationships>
</file>

<file path=ppt/charts/_rels/chart12.xml.rels><?xml version="1.0" encoding="UTF-8" standalone="yes"?>
<Relationships xmlns="http://schemas.openxmlformats.org/package/2006/relationships"><Relationship Id="rId3" Type="http://schemas.openxmlformats.org/officeDocument/2006/relationships/oleObject" Target="file:////Users/jay0423/Documents/GitHub/ansys-management-3dPrinter/7/cfrp1/7_cfrp1_SS.xlsx" TargetMode="External"/><Relationship Id="rId2" Type="http://schemas.microsoft.com/office/2011/relationships/chartColorStyle" Target="colors3.xml"/><Relationship Id="rId1" Type="http://schemas.microsoft.com/office/2011/relationships/chartStyle" Target="style3.xml"/></Relationships>
</file>

<file path=ppt/charts/_rels/chart13.xml.rels><?xml version="1.0" encoding="UTF-8" standalone="yes"?>
<Relationships xmlns="http://schemas.openxmlformats.org/package/2006/relationships"><Relationship Id="rId3" Type="http://schemas.openxmlformats.org/officeDocument/2006/relationships/oleObject" Target="file:////Users/jay0423/Documents/GitHub/ansys-management-3dPrinter/7/cfrp1/7_cfrp1_SS.xlsx" TargetMode="External"/><Relationship Id="rId2" Type="http://schemas.microsoft.com/office/2011/relationships/chartColorStyle" Target="colors4.xml"/><Relationship Id="rId1" Type="http://schemas.microsoft.com/office/2011/relationships/chartStyle" Target="style4.xml"/></Relationships>
</file>

<file path=ppt/charts/_rels/chart14.xml.rels><?xml version="1.0" encoding="UTF-8" standalone="yes"?>
<Relationships xmlns="http://schemas.openxmlformats.org/package/2006/relationships"><Relationship Id="rId3" Type="http://schemas.openxmlformats.org/officeDocument/2006/relationships/oleObject" Target="file:////Users/jay0423/Documents/GitHub/ansys-management-3dPrinter/7/cfrp1/7_cfrp1_SS.xlsx" TargetMode="External"/><Relationship Id="rId2" Type="http://schemas.microsoft.com/office/2011/relationships/chartColorStyle" Target="colors5.xml"/><Relationship Id="rId1" Type="http://schemas.microsoft.com/office/2011/relationships/chartStyle" Target="style5.xml"/></Relationships>
</file>

<file path=ppt/charts/_rels/chart15.xml.rels><?xml version="1.0" encoding="UTF-8" standalone="yes"?>
<Relationships xmlns="http://schemas.openxmlformats.org/package/2006/relationships"><Relationship Id="rId3" Type="http://schemas.openxmlformats.org/officeDocument/2006/relationships/oleObject" Target="file:////Users/jay0423/Documents/GitHub/ansys-management-3dPrinter/7/cfrp1/7_cfrp1_SS.xlsx" TargetMode="External"/><Relationship Id="rId2" Type="http://schemas.microsoft.com/office/2011/relationships/chartColorStyle" Target="colors6.xml"/><Relationship Id="rId1" Type="http://schemas.microsoft.com/office/2011/relationships/chartStyle" Target="style6.xml"/></Relationships>
</file>

<file path=ppt/charts/_rels/chart16.xml.rels><?xml version="1.0" encoding="UTF-8" standalone="yes"?>
<Relationships xmlns="http://schemas.openxmlformats.org/package/2006/relationships"><Relationship Id="rId3" Type="http://schemas.openxmlformats.org/officeDocument/2006/relationships/oleObject" Target="file:////Users/jay0423/Documents/GitHub/ansys-management-3dPrinter/7/cfrp1/7_cfrp1_SS.xlsx" TargetMode="External"/><Relationship Id="rId2" Type="http://schemas.microsoft.com/office/2011/relationships/chartColorStyle" Target="colors7.xml"/><Relationship Id="rId1" Type="http://schemas.microsoft.com/office/2011/relationships/chartStyle" Target="style7.xml"/></Relationships>
</file>

<file path=ppt/charts/_rels/chart17.xml.rels><?xml version="1.0" encoding="UTF-8" standalone="yes"?>
<Relationships xmlns="http://schemas.openxmlformats.org/package/2006/relationships"><Relationship Id="rId1" Type="http://schemas.openxmlformats.org/officeDocument/2006/relationships/oleObject" Target="file:////Users/jay0423/Documents/GitHub/ansys-management-3dPrinter/7/cfrp2=1/gap/7_cfrp2=1_gap_SS.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Users/jay0423/Documents/GitHub/ansys-management-3dPrinter/7/cfrp2=1/gap/7_cfrp2=1_gap_SS.xlsx" TargetMode="External"/></Relationships>
</file>

<file path=ppt/charts/_rels/chart19.xml.rels><?xml version="1.0" encoding="UTF-8" standalone="yes"?>
<Relationships xmlns="http://schemas.openxmlformats.org/package/2006/relationships"><Relationship Id="rId3" Type="http://schemas.openxmlformats.org/officeDocument/2006/relationships/oleObject" Target="file:///E:\M2\&#12450;&#12452;&#12487;&#12450;.xlsx" TargetMode="External"/><Relationship Id="rId2" Type="http://schemas.microsoft.com/office/2011/relationships/chartColorStyle" Target="colors8.xml"/><Relationship Id="rId1" Type="http://schemas.microsoft.com/office/2011/relationships/chartStyle" Target="style8.xml"/></Relationships>
</file>

<file path=ppt/charts/_rels/chart2.xml.rels><?xml version="1.0" encoding="UTF-8" standalone="yes"?>
<Relationships xmlns="http://schemas.openxmlformats.org/package/2006/relationships"><Relationship Id="rId1" Type="http://schemas.openxmlformats.org/officeDocument/2006/relationships/oleObject" Target="file:////Users/jay0423/Documents/GitHub/ansys-management-3dPrinter/7/cfrp2=1/gap/7_cfrp2=1_gap_S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jay0423/Documents/GitHub/ansys-management-3dPrinter/8/8_S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Users/jay0423/Documents/GitHub/ansys-management-3dPrinter/8/8_S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Users/jay0423/Documents/GitHub/ansys-management-3dPrinter/8/8_S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Users/jay0423/Documents/GitHub/ansys-management-3dPrinter/8/8_S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Users/jay0423/Documents/GitHub/ansys-management-3dPrinter/8/8_S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Users/jay0423/Documents/GitHub/ansys-management-3dPrinter/8/8_S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Users/jay0423/Documents/GitHub/ansys-management-3dPrinter/8/8_S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Tensile strength [MPa]</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tx>
            <c:strRef>
              <c:f>まとめ!$E$1</c:f>
              <c:strCache>
                <c:ptCount val="1"/>
                <c:pt idx="0">
                  <c:v>tensile_strength</c:v>
                </c:pt>
              </c:strCache>
            </c:strRef>
          </c:tx>
          <c:spPr>
            <a:solidFill>
              <a:schemeClr val="accent1"/>
            </a:solidFill>
            <a:ln>
              <a:noFill/>
            </a:ln>
            <a:effectLst/>
          </c:spPr>
          <c:invertIfNegative val="0"/>
          <c:dPt>
            <c:idx val="0"/>
            <c:invertIfNegative val="0"/>
            <c:bubble3D val="0"/>
            <c:spPr>
              <a:solidFill>
                <a:schemeClr val="bg2">
                  <a:lumMod val="90000"/>
                </a:schemeClr>
              </a:solidFill>
              <a:ln>
                <a:noFill/>
              </a:ln>
              <a:effectLst/>
            </c:spPr>
            <c:extLst>
              <c:ext xmlns:c16="http://schemas.microsoft.com/office/drawing/2014/chart" uri="{C3380CC4-5D6E-409C-BE32-E72D297353CC}">
                <c16:uniqueId val="{00000001-789C-C548-9A8D-35E5E79920D7}"/>
              </c:ext>
            </c:extLst>
          </c:dPt>
          <c:cat>
            <c:strRef>
              <c:f>(まとめ!$B$3,まとめ!$B$8)</c:f>
              <c:strCache>
                <c:ptCount val="2"/>
                <c:pt idx="0">
                  <c:v>c1</c:v>
                </c:pt>
                <c:pt idx="1">
                  <c:v>c21</c:v>
                </c:pt>
              </c:strCache>
            </c:strRef>
          </c:cat>
          <c:val>
            <c:numRef>
              <c:f>(まとめ!$E$3,まとめ!$E$8)</c:f>
              <c:numCache>
                <c:formatCode>0</c:formatCode>
                <c:ptCount val="2"/>
                <c:pt idx="0">
                  <c:v>42.608142857142859</c:v>
                </c:pt>
                <c:pt idx="1">
                  <c:v>34.529857142857153</c:v>
                </c:pt>
              </c:numCache>
            </c:numRef>
          </c:val>
          <c:extLst>
            <c:ext xmlns:c16="http://schemas.microsoft.com/office/drawing/2014/chart" uri="{C3380CC4-5D6E-409C-BE32-E72D297353CC}">
              <c16:uniqueId val="{00000000-789C-C548-9A8D-35E5E79920D7}"/>
            </c:ext>
          </c:extLst>
        </c:ser>
        <c:dLbls>
          <c:showLegendKey val="0"/>
          <c:showVal val="0"/>
          <c:showCatName val="0"/>
          <c:showSerName val="0"/>
          <c:showPercent val="0"/>
          <c:showBubbleSize val="0"/>
        </c:dLbls>
        <c:gapWidth val="219"/>
        <c:overlap val="-27"/>
        <c:axId val="1507599967"/>
        <c:axId val="422916416"/>
      </c:barChart>
      <c:catAx>
        <c:axId val="150759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422916416"/>
        <c:crosses val="autoZero"/>
        <c:auto val="1"/>
        <c:lblAlgn val="ctr"/>
        <c:lblOffset val="100"/>
        <c:noMultiLvlLbl val="0"/>
      </c:catAx>
      <c:valAx>
        <c:axId val="4229164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5075999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'まとめ (2)'!$I$1</c:f>
              <c:strCache>
                <c:ptCount val="1"/>
                <c:pt idx="0">
                  <c:v>tensile_strength</c:v>
                </c:pt>
              </c:strCache>
            </c:strRef>
          </c:tx>
          <c:spPr>
            <a:ln w="28575">
              <a:noFill/>
            </a:ln>
          </c:spPr>
          <c:xVal>
            <c:numRef>
              <c:f>'まとめ (2)'!$E$2:$E$10</c:f>
              <c:numCache>
                <c:formatCode>General</c:formatCode>
                <c:ptCount val="9"/>
                <c:pt idx="0">
                  <c:v>0.02</c:v>
                </c:pt>
                <c:pt idx="1">
                  <c:v>0.04</c:v>
                </c:pt>
                <c:pt idx="2">
                  <c:v>0.1</c:v>
                </c:pt>
                <c:pt idx="3">
                  <c:v>0.02</c:v>
                </c:pt>
                <c:pt idx="4">
                  <c:v>0.04</c:v>
                </c:pt>
                <c:pt idx="5">
                  <c:v>0.1</c:v>
                </c:pt>
                <c:pt idx="6">
                  <c:v>0.02</c:v>
                </c:pt>
                <c:pt idx="7">
                  <c:v>0.04</c:v>
                </c:pt>
                <c:pt idx="8">
                  <c:v>0.1</c:v>
                </c:pt>
              </c:numCache>
            </c:numRef>
          </c:xVal>
          <c:yVal>
            <c:numRef>
              <c:f>'まとめ (2)'!$I$2:$I$10</c:f>
              <c:numCache>
                <c:formatCode>0.0</c:formatCode>
                <c:ptCount val="9"/>
                <c:pt idx="0">
                  <c:v>19.122428571428571</c:v>
                </c:pt>
                <c:pt idx="1">
                  <c:v>26.001428571428569</c:v>
                </c:pt>
                <c:pt idx="2">
                  <c:v>30.61785714285714</c:v>
                </c:pt>
                <c:pt idx="3">
                  <c:v>19.958857142857141</c:v>
                </c:pt>
                <c:pt idx="4">
                  <c:v>28.002857142857138</c:v>
                </c:pt>
                <c:pt idx="5">
                  <c:v>39.040285714285723</c:v>
                </c:pt>
                <c:pt idx="6">
                  <c:v>22.055142857142851</c:v>
                </c:pt>
                <c:pt idx="7">
                  <c:v>30.52928571428572</c:v>
                </c:pt>
                <c:pt idx="8">
                  <c:v>46.242428571428569</c:v>
                </c:pt>
              </c:numCache>
            </c:numRef>
          </c:yVal>
          <c:smooth val="0"/>
          <c:extLst>
            <c:ext xmlns:c16="http://schemas.microsoft.com/office/drawing/2014/chart" uri="{C3380CC4-5D6E-409C-BE32-E72D297353CC}">
              <c16:uniqueId val="{00000000-422A-A645-811E-4E82ED3F83D0}"/>
            </c:ext>
          </c:extLst>
        </c:ser>
        <c:ser>
          <c:idx val="0"/>
          <c:order val="1"/>
          <c:tx>
            <c:strRef>
              <c:f>'まとめ (2)'!$G$1</c:f>
              <c:strCache>
                <c:ptCount val="1"/>
                <c:pt idx="0">
                  <c:v>hadaan</c:v>
                </c:pt>
              </c:strCache>
            </c:strRef>
          </c:tx>
          <c:spPr>
            <a:ln w="28575" cap="rnd">
              <a:noFill/>
              <a:round/>
            </a:ln>
            <a:effectLst/>
          </c:spPr>
          <c:marker>
            <c:symbol val="circle"/>
            <c:size val="5"/>
            <c:spPr>
              <a:solidFill>
                <a:schemeClr val="accent1"/>
              </a:solidFill>
              <a:ln w="9525">
                <a:solidFill>
                  <a:schemeClr val="accent1"/>
                </a:solidFill>
              </a:ln>
              <a:effectLst/>
            </c:spPr>
          </c:marker>
          <c:xVal>
            <c:numRef>
              <c:f>'まとめ (2)'!$E$11:$E$19</c:f>
              <c:numCache>
                <c:formatCode>General</c:formatCode>
                <c:ptCount val="9"/>
                <c:pt idx="0">
                  <c:v>0.02</c:v>
                </c:pt>
                <c:pt idx="1">
                  <c:v>0.04</c:v>
                </c:pt>
                <c:pt idx="2">
                  <c:v>0.1</c:v>
                </c:pt>
                <c:pt idx="3">
                  <c:v>0.02</c:v>
                </c:pt>
                <c:pt idx="4">
                  <c:v>0.04</c:v>
                </c:pt>
                <c:pt idx="5">
                  <c:v>0.1</c:v>
                </c:pt>
                <c:pt idx="6">
                  <c:v>0.02</c:v>
                </c:pt>
                <c:pt idx="7">
                  <c:v>0.04</c:v>
                </c:pt>
                <c:pt idx="8">
                  <c:v>0.1</c:v>
                </c:pt>
              </c:numCache>
            </c:numRef>
          </c:xVal>
          <c:yVal>
            <c:numRef>
              <c:f>'まとめ (2)'!$I$11:$I$19</c:f>
              <c:numCache>
                <c:formatCode>0.0</c:formatCode>
                <c:ptCount val="9"/>
                <c:pt idx="0">
                  <c:v>23.034142857142861</c:v>
                </c:pt>
                <c:pt idx="1">
                  <c:v>28.59328571428571</c:v>
                </c:pt>
                <c:pt idx="2">
                  <c:v>36.01642857142857</c:v>
                </c:pt>
                <c:pt idx="3">
                  <c:v>24.561857142857139</c:v>
                </c:pt>
                <c:pt idx="4">
                  <c:v>30.289571428571431</c:v>
                </c:pt>
                <c:pt idx="5">
                  <c:v>42.32414285714286</c:v>
                </c:pt>
                <c:pt idx="6">
                  <c:v>25.072285714285709</c:v>
                </c:pt>
                <c:pt idx="7">
                  <c:v>32.448999999999998</c:v>
                </c:pt>
                <c:pt idx="8">
                  <c:v>48.039428571428573</c:v>
                </c:pt>
              </c:numCache>
            </c:numRef>
          </c:yVal>
          <c:smooth val="0"/>
          <c:extLst>
            <c:ext xmlns:c16="http://schemas.microsoft.com/office/drawing/2014/chart" uri="{C3380CC4-5D6E-409C-BE32-E72D297353CC}">
              <c16:uniqueId val="{00000001-422A-A645-811E-4E82ED3F83D0}"/>
            </c:ext>
          </c:extLst>
        </c:ser>
        <c:dLbls>
          <c:showLegendKey val="0"/>
          <c:showVal val="0"/>
          <c:showCatName val="0"/>
          <c:showSerName val="0"/>
          <c:showPercent val="0"/>
          <c:showBubbleSize val="0"/>
        </c:dLbls>
        <c:axId val="1505131167"/>
        <c:axId val="1143815215"/>
      </c:scatterChart>
      <c:valAx>
        <c:axId val="1505131167"/>
        <c:scaling>
          <c:orientation val="minMax"/>
        </c:scaling>
        <c:delete val="0"/>
        <c:axPos val="b"/>
        <c:title>
          <c:tx>
            <c:rich>
              <a:bodyPr/>
              <a:lstStyle/>
              <a:p>
                <a:pPr>
                  <a:defRPr/>
                </a:pPr>
                <a:r>
                  <a:rPr lang="ja-JP"/>
                  <a:t>エポキシ樹脂の破断ひずみ</a:t>
                </a:r>
                <a:r>
                  <a:rPr lang="en-US"/>
                  <a:t> [-]</a:t>
                </a:r>
                <a:endParaRPr lang="ja-JP"/>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143815215"/>
        <c:crosses val="autoZero"/>
        <c:crossBetween val="midCat"/>
      </c:valAx>
      <c:valAx>
        <c:axId val="1143815215"/>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Tensile strength [MPa]</a:t>
                </a:r>
                <a:endParaRPr lang="ja-JP"/>
              </a:p>
            </c:rich>
          </c:tx>
          <c:layout>
            <c:manualLayout>
              <c:xMode val="edge"/>
              <c:yMode val="edge"/>
              <c:x val="8.3425010522554226E-3"/>
              <c:y val="0.14454657276471572"/>
            </c:manualLayout>
          </c:layout>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505131167"/>
        <c:crosses val="autoZero"/>
        <c:crossBetween val="midCat"/>
      </c:valAx>
    </c:plotArea>
    <c:plotVisOnly val="1"/>
    <c:dispBlanksAs val="gap"/>
    <c:showDLblsOverMax val="0"/>
    <c:extLst/>
  </c:chart>
  <c:txPr>
    <a:bodyPr/>
    <a:lstStyle/>
    <a:p>
      <a:pPr>
        <a:defRPr sz="1400" b="0">
          <a:latin typeface="Arial" panose="020B0604020202020204" pitchFamily="34" charset="0"/>
          <a:cs typeface="Arial" panose="020B0604020202020204" pitchFamily="34" charset="0"/>
        </a:defRPr>
      </a:pPr>
      <a:endParaRPr lang="ja-JP"/>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a:t>Tensile strength [MPa]</a:t>
            </a:r>
            <a:endParaRPr lang="ja-JP"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manualLayout>
          <c:layoutTarget val="inner"/>
          <c:xMode val="edge"/>
          <c:yMode val="edge"/>
          <c:x val="0.1416846796193332"/>
          <c:y val="0.22992011695691586"/>
          <c:w val="0.81952673483128913"/>
          <c:h val="0.66958009283192776"/>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AE42-364F-BFE5-0D97CD92F8BD}"/>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まとめ!$B$24:$B$28</c:f>
              <c:strCache>
                <c:ptCount val="5"/>
                <c:pt idx="0">
                  <c:v>A</c:v>
                </c:pt>
                <c:pt idx="1">
                  <c:v>B</c:v>
                </c:pt>
                <c:pt idx="2">
                  <c:v>C</c:v>
                </c:pt>
                <c:pt idx="3">
                  <c:v>D</c:v>
                </c:pt>
                <c:pt idx="4">
                  <c:v>E</c:v>
                </c:pt>
              </c:strCache>
            </c:strRef>
          </c:cat>
          <c:val>
            <c:numRef>
              <c:f>まとめ!$C$24:$C$28</c:f>
              <c:numCache>
                <c:formatCode>0.0</c:formatCode>
                <c:ptCount val="5"/>
                <c:pt idx="0">
                  <c:v>37.933857142857143</c:v>
                </c:pt>
                <c:pt idx="1">
                  <c:v>31.704714285714289</c:v>
                </c:pt>
                <c:pt idx="2">
                  <c:v>35.479000000000013</c:v>
                </c:pt>
                <c:pt idx="3">
                  <c:v>32.979999999999997</c:v>
                </c:pt>
                <c:pt idx="4">
                  <c:v>37.789285714285711</c:v>
                </c:pt>
              </c:numCache>
            </c:numRef>
          </c:val>
          <c:extLst>
            <c:ext xmlns:c16="http://schemas.microsoft.com/office/drawing/2014/chart" uri="{C3380CC4-5D6E-409C-BE32-E72D297353CC}">
              <c16:uniqueId val="{00000000-AE42-364F-BFE5-0D97CD92F8BD}"/>
            </c:ext>
          </c:extLst>
        </c:ser>
        <c:dLbls>
          <c:showLegendKey val="0"/>
          <c:showVal val="0"/>
          <c:showCatName val="0"/>
          <c:showSerName val="0"/>
          <c:showPercent val="0"/>
          <c:showBubbleSize val="0"/>
        </c:dLbls>
        <c:gapWidth val="219"/>
        <c:overlap val="-27"/>
        <c:axId val="363753472"/>
        <c:axId val="1885607584"/>
      </c:barChart>
      <c:catAx>
        <c:axId val="363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885607584"/>
        <c:crosses val="autoZero"/>
        <c:auto val="1"/>
        <c:lblAlgn val="ctr"/>
        <c:lblOffset val="100"/>
        <c:noMultiLvlLbl val="0"/>
      </c:catAx>
      <c:valAx>
        <c:axId val="188560758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63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a:t>Tensile strength [MPa]</a:t>
            </a:r>
            <a:endParaRPr lang="ja-JP"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2-9211-1A4A-AB9B-FAC20A7D3998}"/>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まとめ!$B$16:$B$20</c:f>
              <c:strCache>
                <c:ptCount val="5"/>
                <c:pt idx="0">
                  <c:v>A</c:v>
                </c:pt>
                <c:pt idx="1">
                  <c:v>B</c:v>
                </c:pt>
                <c:pt idx="2">
                  <c:v>C</c:v>
                </c:pt>
                <c:pt idx="3">
                  <c:v>D</c:v>
                </c:pt>
                <c:pt idx="4">
                  <c:v>E</c:v>
                </c:pt>
              </c:strCache>
            </c:strRef>
          </c:cat>
          <c:val>
            <c:numRef>
              <c:f>まとめ!$C$16:$C$20</c:f>
              <c:numCache>
                <c:formatCode>0.0</c:formatCode>
                <c:ptCount val="5"/>
                <c:pt idx="0">
                  <c:v>58.51</c:v>
                </c:pt>
                <c:pt idx="1">
                  <c:v>31.704714285714289</c:v>
                </c:pt>
                <c:pt idx="2">
                  <c:v>35.799999999999997</c:v>
                </c:pt>
                <c:pt idx="3">
                  <c:v>36.321285714285708</c:v>
                </c:pt>
                <c:pt idx="4">
                  <c:v>37.789285714285711</c:v>
                </c:pt>
              </c:numCache>
            </c:numRef>
          </c:val>
          <c:extLst>
            <c:ext xmlns:c16="http://schemas.microsoft.com/office/drawing/2014/chart" uri="{C3380CC4-5D6E-409C-BE32-E72D297353CC}">
              <c16:uniqueId val="{00000000-9211-1A4A-AB9B-FAC20A7D3998}"/>
            </c:ext>
          </c:extLst>
        </c:ser>
        <c:dLbls>
          <c:showLegendKey val="0"/>
          <c:showVal val="0"/>
          <c:showCatName val="0"/>
          <c:showSerName val="0"/>
          <c:showPercent val="0"/>
          <c:showBubbleSize val="0"/>
        </c:dLbls>
        <c:gapWidth val="219"/>
        <c:overlap val="-27"/>
        <c:axId val="363753472"/>
        <c:axId val="1885607584"/>
      </c:barChart>
      <c:catAx>
        <c:axId val="363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885607584"/>
        <c:crosses val="autoZero"/>
        <c:auto val="1"/>
        <c:lblAlgn val="ctr"/>
        <c:lblOffset val="100"/>
        <c:noMultiLvlLbl val="0"/>
      </c:catAx>
      <c:valAx>
        <c:axId val="188560758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63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t>Young’s</a:t>
            </a:r>
            <a:r>
              <a:rPr lang="en-US" sz="1600" baseline="0" dirty="0"/>
              <a:t> modulus </a:t>
            </a:r>
            <a:r>
              <a:rPr lang="en-US" sz="1600" dirty="0"/>
              <a:t>[</a:t>
            </a:r>
            <a:r>
              <a:rPr lang="en-US" sz="1600" dirty="0" err="1"/>
              <a:t>GPa</a:t>
            </a:r>
            <a:r>
              <a:rPr lang="en-US" sz="1600" dirty="0"/>
              <a:t>]</a:t>
            </a:r>
            <a:endParaRPr lang="ja-JP"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manualLayout>
          <c:layoutTarget val="inner"/>
          <c:xMode val="edge"/>
          <c:yMode val="edge"/>
          <c:x val="0.1416846796193332"/>
          <c:y val="0.20770203511215032"/>
          <c:w val="0.81952673483128913"/>
          <c:h val="0.69179817467669347"/>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まとめ!$B$24:$B$28</c:f>
              <c:strCache>
                <c:ptCount val="5"/>
                <c:pt idx="0">
                  <c:v>A</c:v>
                </c:pt>
                <c:pt idx="1">
                  <c:v>B</c:v>
                </c:pt>
                <c:pt idx="2">
                  <c:v>C</c:v>
                </c:pt>
                <c:pt idx="3">
                  <c:v>D</c:v>
                </c:pt>
                <c:pt idx="4">
                  <c:v>E</c:v>
                </c:pt>
              </c:strCache>
            </c:strRef>
          </c:cat>
          <c:val>
            <c:numRef>
              <c:f>まとめ!$E$24:$E$28</c:f>
              <c:numCache>
                <c:formatCode>0.00</c:formatCode>
                <c:ptCount val="5"/>
                <c:pt idx="0">
                  <c:v>2.447340952380952</c:v>
                </c:pt>
                <c:pt idx="1">
                  <c:v>3.2239428571428572</c:v>
                </c:pt>
                <c:pt idx="2">
                  <c:v>2.2751718787878792</c:v>
                </c:pt>
                <c:pt idx="3">
                  <c:v>2.3337800000000004</c:v>
                </c:pt>
                <c:pt idx="4">
                  <c:v>3.1565592380952379</c:v>
                </c:pt>
              </c:numCache>
            </c:numRef>
          </c:val>
          <c:extLst>
            <c:ext xmlns:c16="http://schemas.microsoft.com/office/drawing/2014/chart" uri="{C3380CC4-5D6E-409C-BE32-E72D297353CC}">
              <c16:uniqueId val="{00000000-733D-6949-9E15-C14D046981F9}"/>
            </c:ext>
          </c:extLst>
        </c:ser>
        <c:dLbls>
          <c:showLegendKey val="0"/>
          <c:showVal val="0"/>
          <c:showCatName val="0"/>
          <c:showSerName val="0"/>
          <c:showPercent val="0"/>
          <c:showBubbleSize val="0"/>
        </c:dLbls>
        <c:gapWidth val="219"/>
        <c:overlap val="-27"/>
        <c:axId val="363753472"/>
        <c:axId val="1885607584"/>
      </c:barChart>
      <c:catAx>
        <c:axId val="363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885607584"/>
        <c:crosses val="autoZero"/>
        <c:auto val="1"/>
        <c:lblAlgn val="ctr"/>
        <c:lblOffset val="100"/>
        <c:noMultiLvlLbl val="0"/>
      </c:catAx>
      <c:valAx>
        <c:axId val="188560758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63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t>Young’s modulus [</a:t>
            </a:r>
            <a:r>
              <a:rPr lang="en-US" sz="1600" dirty="0" err="1"/>
              <a:t>GPa</a:t>
            </a:r>
            <a:r>
              <a:rPr lang="en-US" sz="1600" dirty="0"/>
              <a:t>]</a:t>
            </a:r>
            <a:endParaRPr lang="ja-JP" sz="1600"/>
          </a:p>
        </c:rich>
      </c:tx>
      <c:layout>
        <c:manualLayout>
          <c:xMode val="edge"/>
          <c:yMode val="edge"/>
          <c:x val="0.32108917189765485"/>
          <c:y val="7.3276366247552432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manualLayout>
          <c:layoutTarget val="inner"/>
          <c:xMode val="edge"/>
          <c:yMode val="edge"/>
          <c:x val="8.7975077451955652E-2"/>
          <c:y val="0.23012109745651804"/>
          <c:w val="0.88794025208736682"/>
          <c:h val="0.67948251254536496"/>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まとめ!$B$16:$B$20</c:f>
              <c:strCache>
                <c:ptCount val="5"/>
                <c:pt idx="0">
                  <c:v>A</c:v>
                </c:pt>
                <c:pt idx="1">
                  <c:v>B</c:v>
                </c:pt>
                <c:pt idx="2">
                  <c:v>C</c:v>
                </c:pt>
                <c:pt idx="3">
                  <c:v>D</c:v>
                </c:pt>
                <c:pt idx="4">
                  <c:v>E</c:v>
                </c:pt>
              </c:strCache>
            </c:strRef>
          </c:cat>
          <c:val>
            <c:numRef>
              <c:f>まとめ!$E$16:$E$20</c:f>
              <c:numCache>
                <c:formatCode>0.00</c:formatCode>
                <c:ptCount val="5"/>
                <c:pt idx="0">
                  <c:v>3.7749636190476199</c:v>
                </c:pt>
                <c:pt idx="1">
                  <c:v>3.2239428571428572</c:v>
                </c:pt>
                <c:pt idx="2">
                  <c:v>2.968905731601732</c:v>
                </c:pt>
                <c:pt idx="3">
                  <c:v>3.0574981818181808</c:v>
                </c:pt>
                <c:pt idx="4">
                  <c:v>3.1565592380952379</c:v>
                </c:pt>
              </c:numCache>
            </c:numRef>
          </c:val>
          <c:extLst>
            <c:ext xmlns:c16="http://schemas.microsoft.com/office/drawing/2014/chart" uri="{C3380CC4-5D6E-409C-BE32-E72D297353CC}">
              <c16:uniqueId val="{00000000-E672-2C44-9495-E524026AF490}"/>
            </c:ext>
          </c:extLst>
        </c:ser>
        <c:dLbls>
          <c:showLegendKey val="0"/>
          <c:showVal val="0"/>
          <c:showCatName val="0"/>
          <c:showSerName val="0"/>
          <c:showPercent val="0"/>
          <c:showBubbleSize val="0"/>
        </c:dLbls>
        <c:gapWidth val="219"/>
        <c:overlap val="-27"/>
        <c:axId val="363753472"/>
        <c:axId val="1885607584"/>
      </c:barChart>
      <c:catAx>
        <c:axId val="363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885607584"/>
        <c:crosses val="autoZero"/>
        <c:auto val="1"/>
        <c:lblAlgn val="ctr"/>
        <c:lblOffset val="100"/>
        <c:noMultiLvlLbl val="0"/>
      </c:catAx>
      <c:valAx>
        <c:axId val="188560758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63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a:t>Tensile strength [MPa]</a:t>
            </a:r>
            <a:endParaRPr lang="ja-JP"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manualLayout>
          <c:layoutTarget val="inner"/>
          <c:xMode val="edge"/>
          <c:yMode val="edge"/>
          <c:x val="0.1416846796193332"/>
          <c:y val="0.22992011695691586"/>
          <c:w val="0.81952673483128913"/>
          <c:h val="0.66958009283192776"/>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まとめ!$B$24:$B$28</c:f>
              <c:strCache>
                <c:ptCount val="5"/>
                <c:pt idx="0">
                  <c:v>A</c:v>
                </c:pt>
                <c:pt idx="1">
                  <c:v>B</c:v>
                </c:pt>
                <c:pt idx="2">
                  <c:v>C</c:v>
                </c:pt>
                <c:pt idx="3">
                  <c:v>D</c:v>
                </c:pt>
                <c:pt idx="4">
                  <c:v>E</c:v>
                </c:pt>
              </c:strCache>
            </c:strRef>
          </c:cat>
          <c:val>
            <c:numRef>
              <c:f>まとめ!$C$24:$C$28</c:f>
              <c:numCache>
                <c:formatCode>0.0</c:formatCode>
                <c:ptCount val="5"/>
                <c:pt idx="0">
                  <c:v>37.933857142857143</c:v>
                </c:pt>
                <c:pt idx="1">
                  <c:v>31.704714285714289</c:v>
                </c:pt>
                <c:pt idx="2">
                  <c:v>35.479000000000013</c:v>
                </c:pt>
                <c:pt idx="4">
                  <c:v>37.789285714285711</c:v>
                </c:pt>
              </c:numCache>
            </c:numRef>
          </c:val>
          <c:extLst>
            <c:ext xmlns:c16="http://schemas.microsoft.com/office/drawing/2014/chart" uri="{C3380CC4-5D6E-409C-BE32-E72D297353CC}">
              <c16:uniqueId val="{00000000-9690-A242-B248-2A0E4FC63FA3}"/>
            </c:ext>
          </c:extLst>
        </c:ser>
        <c:dLbls>
          <c:showLegendKey val="0"/>
          <c:showVal val="0"/>
          <c:showCatName val="0"/>
          <c:showSerName val="0"/>
          <c:showPercent val="0"/>
          <c:showBubbleSize val="0"/>
        </c:dLbls>
        <c:gapWidth val="219"/>
        <c:overlap val="-27"/>
        <c:axId val="363753472"/>
        <c:axId val="1885607584"/>
      </c:barChart>
      <c:catAx>
        <c:axId val="363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885607584"/>
        <c:crosses val="autoZero"/>
        <c:auto val="1"/>
        <c:lblAlgn val="ctr"/>
        <c:lblOffset val="100"/>
        <c:noMultiLvlLbl val="0"/>
      </c:catAx>
      <c:valAx>
        <c:axId val="188560758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63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a:t>Young’s</a:t>
            </a:r>
            <a:r>
              <a:rPr lang="en-US" sz="1600" baseline="0" dirty="0"/>
              <a:t> modulus </a:t>
            </a:r>
            <a:r>
              <a:rPr lang="en-US" sz="1600" dirty="0"/>
              <a:t>[</a:t>
            </a:r>
            <a:r>
              <a:rPr lang="en-US" sz="1600" dirty="0" err="1"/>
              <a:t>GPa</a:t>
            </a:r>
            <a:r>
              <a:rPr lang="en-US" sz="1600" dirty="0"/>
              <a:t>]</a:t>
            </a:r>
            <a:endParaRPr lang="ja-JP"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autoTitleDeleted val="0"/>
    <c:plotArea>
      <c:layout>
        <c:manualLayout>
          <c:layoutTarget val="inner"/>
          <c:xMode val="edge"/>
          <c:yMode val="edge"/>
          <c:x val="0.1416846796193332"/>
          <c:y val="0.20770203511215032"/>
          <c:w val="0.81952673483128913"/>
          <c:h val="0.69179817467669347"/>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まとめ!$B$24:$B$28</c:f>
              <c:strCache>
                <c:ptCount val="5"/>
                <c:pt idx="0">
                  <c:v>A</c:v>
                </c:pt>
                <c:pt idx="1">
                  <c:v>B</c:v>
                </c:pt>
                <c:pt idx="2">
                  <c:v>C</c:v>
                </c:pt>
                <c:pt idx="3">
                  <c:v>D</c:v>
                </c:pt>
                <c:pt idx="4">
                  <c:v>E</c:v>
                </c:pt>
              </c:strCache>
            </c:strRef>
          </c:cat>
          <c:val>
            <c:numRef>
              <c:f>まとめ!$E$24:$E$28</c:f>
              <c:numCache>
                <c:formatCode>0.00</c:formatCode>
                <c:ptCount val="5"/>
                <c:pt idx="0">
                  <c:v>2.447340952380952</c:v>
                </c:pt>
                <c:pt idx="1">
                  <c:v>3.2239428571428572</c:v>
                </c:pt>
                <c:pt idx="2">
                  <c:v>2.2751718787878792</c:v>
                </c:pt>
                <c:pt idx="3">
                  <c:v>0</c:v>
                </c:pt>
                <c:pt idx="4">
                  <c:v>3.1565592380952379</c:v>
                </c:pt>
              </c:numCache>
            </c:numRef>
          </c:val>
          <c:extLst>
            <c:ext xmlns:c16="http://schemas.microsoft.com/office/drawing/2014/chart" uri="{C3380CC4-5D6E-409C-BE32-E72D297353CC}">
              <c16:uniqueId val="{00000000-733D-6949-9E15-C14D046981F9}"/>
            </c:ext>
          </c:extLst>
        </c:ser>
        <c:dLbls>
          <c:showLegendKey val="0"/>
          <c:showVal val="0"/>
          <c:showCatName val="0"/>
          <c:showSerName val="0"/>
          <c:showPercent val="0"/>
          <c:showBubbleSize val="0"/>
        </c:dLbls>
        <c:gapWidth val="219"/>
        <c:overlap val="-27"/>
        <c:axId val="363753472"/>
        <c:axId val="1885607584"/>
      </c:barChart>
      <c:catAx>
        <c:axId val="36375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1885607584"/>
        <c:crosses val="autoZero"/>
        <c:auto val="1"/>
        <c:lblAlgn val="ctr"/>
        <c:lblOffset val="100"/>
        <c:noMultiLvlLbl val="0"/>
      </c:catAx>
      <c:valAx>
        <c:axId val="188560758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crossAx val="36375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altLang="ja-JP" sz="1600" dirty="0"/>
              <a:t>Tensile</a:t>
            </a:r>
            <a:r>
              <a:rPr lang="en-US" altLang="ja-JP" sz="1600" baseline="0" dirty="0"/>
              <a:t> strength [MPa]</a:t>
            </a:r>
            <a:endParaRPr lang="ja-JP" altLang="en-US" sz="1600"/>
          </a:p>
        </c:rich>
      </c:tx>
      <c:layout>
        <c:manualLayout>
          <c:xMode val="edge"/>
          <c:yMode val="edge"/>
          <c:x val="0.3547244643593922"/>
          <c:y val="2.2956841138659319E-2"/>
        </c:manualLayout>
      </c:layout>
      <c:overlay val="0"/>
    </c:title>
    <c:autoTitleDeleted val="0"/>
    <c:plotArea>
      <c:layout/>
      <c:scatterChart>
        <c:scatterStyle val="lineMarker"/>
        <c:varyColors val="0"/>
        <c:ser>
          <c:idx val="1"/>
          <c:order val="0"/>
          <c:tx>
            <c:strRef>
              <c:f>まとめ!$D$1</c:f>
              <c:strCache>
                <c:ptCount val="1"/>
                <c:pt idx="0">
                  <c:v>tensile_strength</c:v>
                </c:pt>
              </c:strCache>
            </c:strRef>
          </c:tx>
          <c:xVal>
            <c:numRef>
              <c:f>まとめ!$C$2:$C$7</c:f>
              <c:numCache>
                <c:formatCode>0.0</c:formatCode>
                <c:ptCount val="6"/>
                <c:pt idx="0">
                  <c:v>0.5</c:v>
                </c:pt>
                <c:pt idx="1">
                  <c:v>1</c:v>
                </c:pt>
                <c:pt idx="2">
                  <c:v>1.5</c:v>
                </c:pt>
                <c:pt idx="3">
                  <c:v>2</c:v>
                </c:pt>
                <c:pt idx="4">
                  <c:v>2.5</c:v>
                </c:pt>
                <c:pt idx="5">
                  <c:v>3</c:v>
                </c:pt>
              </c:numCache>
            </c:numRef>
          </c:xVal>
          <c:yVal>
            <c:numRef>
              <c:f>まとめ!$D$2:$D$7</c:f>
              <c:numCache>
                <c:formatCode>0.0</c:formatCode>
                <c:ptCount val="6"/>
                <c:pt idx="0">
                  <c:v>25.172428571428568</c:v>
                </c:pt>
                <c:pt idx="1">
                  <c:v>26.101285714285709</c:v>
                </c:pt>
                <c:pt idx="2">
                  <c:v>26.526</c:v>
                </c:pt>
                <c:pt idx="3">
                  <c:v>26.489142857142859</c:v>
                </c:pt>
                <c:pt idx="4">
                  <c:v>26.41385714285714</c:v>
                </c:pt>
                <c:pt idx="5">
                  <c:v>27.001000000000001</c:v>
                </c:pt>
              </c:numCache>
            </c:numRef>
          </c:yVal>
          <c:smooth val="0"/>
          <c:extLst>
            <c:ext xmlns:c16="http://schemas.microsoft.com/office/drawing/2014/chart" uri="{C3380CC4-5D6E-409C-BE32-E72D297353CC}">
              <c16:uniqueId val="{00000000-7D42-0D47-AC97-885A786C785A}"/>
            </c:ext>
          </c:extLst>
        </c:ser>
        <c:ser>
          <c:idx val="2"/>
          <c:order val="1"/>
          <c:spPr>
            <a:ln w="19050" cap="rnd">
              <a:solidFill>
                <a:schemeClr val="accent1"/>
              </a:solidFill>
              <a:round/>
            </a:ln>
            <a:effectLst/>
          </c:spPr>
          <c:xVal>
            <c:numRef>
              <c:f>まとめ!$C$8:$C$13</c:f>
              <c:numCache>
                <c:formatCode>0.0</c:formatCode>
                <c:ptCount val="6"/>
                <c:pt idx="0">
                  <c:v>0.5</c:v>
                </c:pt>
                <c:pt idx="1">
                  <c:v>1</c:v>
                </c:pt>
                <c:pt idx="2">
                  <c:v>1.5</c:v>
                </c:pt>
                <c:pt idx="3">
                  <c:v>2</c:v>
                </c:pt>
                <c:pt idx="4">
                  <c:v>2.5</c:v>
                </c:pt>
                <c:pt idx="5">
                  <c:v>3</c:v>
                </c:pt>
              </c:numCache>
            </c:numRef>
          </c:xVal>
          <c:yVal>
            <c:numRef>
              <c:f>まとめ!$D$8:$D$13</c:f>
              <c:numCache>
                <c:formatCode>0.0</c:formatCode>
                <c:ptCount val="6"/>
                <c:pt idx="0">
                  <c:v>33.822571428571429</c:v>
                </c:pt>
                <c:pt idx="1">
                  <c:v>31.704714285714289</c:v>
                </c:pt>
                <c:pt idx="2">
                  <c:v>30.845571428571429</c:v>
                </c:pt>
                <c:pt idx="3">
                  <c:v>30.256428571428572</c:v>
                </c:pt>
                <c:pt idx="4">
                  <c:v>29.621285714285708</c:v>
                </c:pt>
                <c:pt idx="5">
                  <c:v>29.753142857142851</c:v>
                </c:pt>
              </c:numCache>
            </c:numRef>
          </c:yVal>
          <c:smooth val="0"/>
          <c:extLst>
            <c:ext xmlns:c16="http://schemas.microsoft.com/office/drawing/2014/chart" uri="{C3380CC4-5D6E-409C-BE32-E72D297353CC}">
              <c16:uniqueId val="{00000001-7D42-0D47-AC97-885A786C785A}"/>
            </c:ext>
          </c:extLst>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まとめ!$C$14:$C$19</c:f>
              <c:numCache>
                <c:formatCode>0.0</c:formatCode>
                <c:ptCount val="6"/>
                <c:pt idx="0">
                  <c:v>0.5</c:v>
                </c:pt>
                <c:pt idx="1">
                  <c:v>1</c:v>
                </c:pt>
                <c:pt idx="2">
                  <c:v>1.5</c:v>
                </c:pt>
                <c:pt idx="3">
                  <c:v>2</c:v>
                </c:pt>
                <c:pt idx="4">
                  <c:v>2.5</c:v>
                </c:pt>
                <c:pt idx="5">
                  <c:v>3</c:v>
                </c:pt>
              </c:numCache>
            </c:numRef>
          </c:xVal>
          <c:yVal>
            <c:numRef>
              <c:f>まとめ!$D$14:$D$19</c:f>
              <c:numCache>
                <c:formatCode>0.0</c:formatCode>
                <c:ptCount val="6"/>
                <c:pt idx="0">
                  <c:v>37.154714285714277</c:v>
                </c:pt>
                <c:pt idx="1">
                  <c:v>35.067285714285717</c:v>
                </c:pt>
                <c:pt idx="2">
                  <c:v>34.115714285714283</c:v>
                </c:pt>
                <c:pt idx="3">
                  <c:v>32.135714285714293</c:v>
                </c:pt>
                <c:pt idx="4">
                  <c:v>31.987571428571432</c:v>
                </c:pt>
                <c:pt idx="5">
                  <c:v>32.028571428571432</c:v>
                </c:pt>
              </c:numCache>
            </c:numRef>
          </c:yVal>
          <c:smooth val="0"/>
          <c:extLst>
            <c:ext xmlns:c16="http://schemas.microsoft.com/office/drawing/2014/chart" uri="{C3380CC4-5D6E-409C-BE32-E72D297353CC}">
              <c16:uniqueId val="{00000002-7D42-0D47-AC97-885A786C785A}"/>
            </c:ext>
          </c:extLst>
        </c:ser>
        <c:dLbls>
          <c:showLegendKey val="0"/>
          <c:showVal val="0"/>
          <c:showCatName val="0"/>
          <c:showSerName val="0"/>
          <c:showPercent val="0"/>
          <c:showBubbleSize val="0"/>
        </c:dLbls>
        <c:axId val="1889676992"/>
        <c:axId val="1990919552"/>
      </c:scatterChart>
      <c:valAx>
        <c:axId val="1889676992"/>
        <c:scaling>
          <c:orientation val="minMax"/>
        </c:scaling>
        <c:delete val="0"/>
        <c:axPos val="b"/>
        <c:title>
          <c:tx>
            <c:rich>
              <a:bodyPr/>
              <a:lstStyle/>
              <a:p>
                <a:pPr>
                  <a:defRPr/>
                </a:pPr>
                <a:r>
                  <a:rPr lang="en-US" dirty="0" err="1"/>
                  <a:t>CFRP間の距離</a:t>
                </a:r>
                <a:r>
                  <a:rPr lang="en-US" dirty="0"/>
                  <a:t> [mm]</a:t>
                </a:r>
                <a:endParaRPr lang="ja-JP"/>
              </a:p>
            </c:rich>
          </c:tx>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990919552"/>
        <c:crosses val="autoZero"/>
        <c:crossBetween val="midCat"/>
      </c:valAx>
      <c:valAx>
        <c:axId val="1990919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Tensile strength [MPa]</a:t>
                </a:r>
                <a:endParaRPr lang="ja-JP"/>
              </a:p>
            </c:rich>
          </c:tx>
          <c:layout>
            <c:manualLayout>
              <c:xMode val="edge"/>
              <c:yMode val="edge"/>
              <c:x val="1.3444442297803396E-2"/>
              <c:y val="0.23779261557660133"/>
            </c:manualLayout>
          </c:layout>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889676992"/>
        <c:crosses val="autoZero"/>
        <c:crossBetween val="midCat"/>
      </c:valAx>
    </c:plotArea>
    <c:plotVisOnly val="1"/>
    <c:dispBlanksAs val="gap"/>
    <c:showDLblsOverMax val="0"/>
    <c:extLst/>
  </c:chart>
  <c:txPr>
    <a:bodyPr/>
    <a:lstStyle/>
    <a:p>
      <a:pPr>
        <a:defRPr sz="1600" b="0">
          <a:latin typeface="Arial" panose="020B0604020202020204" pitchFamily="34" charset="0"/>
          <a:cs typeface="Arial" panose="020B0604020202020204" pitchFamily="34" charset="0"/>
        </a:defRPr>
      </a:pPr>
      <a:endParaRPr lang="ja-JP"/>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altLang="ja-JP" sz="1600" dirty="0"/>
              <a:t>Young’s modulus [</a:t>
            </a:r>
            <a:r>
              <a:rPr lang="en-US" altLang="ja-JP" sz="1600" dirty="0" err="1"/>
              <a:t>GPa</a:t>
            </a:r>
            <a:r>
              <a:rPr lang="en-US" altLang="ja-JP" sz="1600" dirty="0"/>
              <a:t>]</a:t>
            </a:r>
            <a:endParaRPr lang="ja-JP" altLang="en-US" sz="1600"/>
          </a:p>
        </c:rich>
      </c:tx>
      <c:layout>
        <c:manualLayout>
          <c:xMode val="edge"/>
          <c:yMode val="edge"/>
          <c:x val="0.29267883280828655"/>
          <c:y val="2.2956841138659319E-2"/>
        </c:manualLayout>
      </c:layout>
      <c:overlay val="0"/>
    </c:title>
    <c:autoTitleDeleted val="0"/>
    <c:plotArea>
      <c:layout/>
      <c:scatterChart>
        <c:scatterStyle val="lineMarker"/>
        <c:varyColors val="0"/>
        <c:ser>
          <c:idx val="1"/>
          <c:order val="0"/>
          <c:tx>
            <c:strRef>
              <c:f>まとめ!$F$1</c:f>
              <c:strCache>
                <c:ptCount val="1"/>
                <c:pt idx="0">
                  <c:v>young's_modulus</c:v>
                </c:pt>
              </c:strCache>
            </c:strRef>
          </c:tx>
          <c:xVal>
            <c:numRef>
              <c:f>まとめ!$C$2:$C$7</c:f>
              <c:numCache>
                <c:formatCode>0.0</c:formatCode>
                <c:ptCount val="6"/>
                <c:pt idx="0">
                  <c:v>0.5</c:v>
                </c:pt>
                <c:pt idx="1">
                  <c:v>1</c:v>
                </c:pt>
                <c:pt idx="2">
                  <c:v>1.5</c:v>
                </c:pt>
                <c:pt idx="3">
                  <c:v>2</c:v>
                </c:pt>
                <c:pt idx="4">
                  <c:v>2.5</c:v>
                </c:pt>
                <c:pt idx="5">
                  <c:v>3</c:v>
                </c:pt>
              </c:numCache>
            </c:numRef>
          </c:xVal>
          <c:yVal>
            <c:numRef>
              <c:f>まとめ!$F$2:$F$7</c:f>
              <c:numCache>
                <c:formatCode>0.00</c:formatCode>
                <c:ptCount val="6"/>
                <c:pt idx="0">
                  <c:v>3.0946080000000009</c:v>
                </c:pt>
                <c:pt idx="1">
                  <c:v>2.9531679307359311</c:v>
                </c:pt>
                <c:pt idx="2">
                  <c:v>2.8653714285714291</c:v>
                </c:pt>
                <c:pt idx="3">
                  <c:v>2.7978470649350653</c:v>
                </c:pt>
                <c:pt idx="4">
                  <c:v>2.7408768571428568</c:v>
                </c:pt>
                <c:pt idx="5">
                  <c:v>2.691638649350649</c:v>
                </c:pt>
              </c:numCache>
            </c:numRef>
          </c:yVal>
          <c:smooth val="0"/>
          <c:extLst>
            <c:ext xmlns:c16="http://schemas.microsoft.com/office/drawing/2014/chart" uri="{C3380CC4-5D6E-409C-BE32-E72D297353CC}">
              <c16:uniqueId val="{00000000-2EB7-344D-90A3-68C1C26CE560}"/>
            </c:ext>
          </c:extLst>
        </c:ser>
        <c:ser>
          <c:idx val="2"/>
          <c:order val="1"/>
          <c:spPr>
            <a:ln w="19050" cap="rnd">
              <a:solidFill>
                <a:schemeClr val="accent1"/>
              </a:solidFill>
              <a:round/>
            </a:ln>
            <a:effectLst/>
          </c:spPr>
          <c:xVal>
            <c:numRef>
              <c:f>まとめ!$C$8:$C$13</c:f>
              <c:numCache>
                <c:formatCode>0.0</c:formatCode>
                <c:ptCount val="6"/>
                <c:pt idx="0">
                  <c:v>0.5</c:v>
                </c:pt>
                <c:pt idx="1">
                  <c:v>1</c:v>
                </c:pt>
                <c:pt idx="2">
                  <c:v>1.5</c:v>
                </c:pt>
                <c:pt idx="3">
                  <c:v>2</c:v>
                </c:pt>
                <c:pt idx="4">
                  <c:v>2.5</c:v>
                </c:pt>
                <c:pt idx="5">
                  <c:v>3</c:v>
                </c:pt>
              </c:numCache>
            </c:numRef>
          </c:xVal>
          <c:yVal>
            <c:numRef>
              <c:f>まとめ!$F$8:$F$13</c:f>
              <c:numCache>
                <c:formatCode>0.00</c:formatCode>
                <c:ptCount val="6"/>
                <c:pt idx="0">
                  <c:v>3.3750108051948051</c:v>
                </c:pt>
                <c:pt idx="1">
                  <c:v>3.2239428571428572</c:v>
                </c:pt>
                <c:pt idx="2">
                  <c:v>3.125190285714285</c:v>
                </c:pt>
                <c:pt idx="3">
                  <c:v>3.0476266666666669</c:v>
                </c:pt>
                <c:pt idx="4">
                  <c:v>2.9815264761904769</c:v>
                </c:pt>
                <c:pt idx="5">
                  <c:v>2.9239695238095242</c:v>
                </c:pt>
              </c:numCache>
            </c:numRef>
          </c:yVal>
          <c:smooth val="0"/>
          <c:extLst>
            <c:ext xmlns:c16="http://schemas.microsoft.com/office/drawing/2014/chart" uri="{C3380CC4-5D6E-409C-BE32-E72D297353CC}">
              <c16:uniqueId val="{00000001-2EB7-344D-90A3-68C1C26CE560}"/>
            </c:ext>
          </c:extLst>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まとめ!$C$14:$C$19</c:f>
              <c:numCache>
                <c:formatCode>0.0</c:formatCode>
                <c:ptCount val="6"/>
                <c:pt idx="0">
                  <c:v>0.5</c:v>
                </c:pt>
                <c:pt idx="1">
                  <c:v>1</c:v>
                </c:pt>
                <c:pt idx="2">
                  <c:v>1.5</c:v>
                </c:pt>
                <c:pt idx="3">
                  <c:v>2</c:v>
                </c:pt>
                <c:pt idx="4">
                  <c:v>2.5</c:v>
                </c:pt>
                <c:pt idx="5">
                  <c:v>3</c:v>
                </c:pt>
              </c:numCache>
            </c:numRef>
          </c:xVal>
          <c:yVal>
            <c:numRef>
              <c:f>まとめ!$F$14:$F$19</c:f>
              <c:numCache>
                <c:formatCode>0.00</c:formatCode>
                <c:ptCount val="6"/>
                <c:pt idx="0">
                  <c:v>3.6123428571428571</c:v>
                </c:pt>
                <c:pt idx="1">
                  <c:v>3.4646125367965368</c:v>
                </c:pt>
                <c:pt idx="2">
                  <c:v>3.3648000000000002</c:v>
                </c:pt>
                <c:pt idx="3">
                  <c:v>3.2850425281385278</c:v>
                </c:pt>
                <c:pt idx="4">
                  <c:v>3.2162926753246763</c:v>
                </c:pt>
                <c:pt idx="5">
                  <c:v>3.1559878095238099</c:v>
                </c:pt>
              </c:numCache>
            </c:numRef>
          </c:yVal>
          <c:smooth val="0"/>
          <c:extLst>
            <c:ext xmlns:c16="http://schemas.microsoft.com/office/drawing/2014/chart" uri="{C3380CC4-5D6E-409C-BE32-E72D297353CC}">
              <c16:uniqueId val="{00000002-2EB7-344D-90A3-68C1C26CE560}"/>
            </c:ext>
          </c:extLst>
        </c:ser>
        <c:dLbls>
          <c:showLegendKey val="0"/>
          <c:showVal val="0"/>
          <c:showCatName val="0"/>
          <c:showSerName val="0"/>
          <c:showPercent val="0"/>
          <c:showBubbleSize val="0"/>
        </c:dLbls>
        <c:axId val="1889676992"/>
        <c:axId val="1990919552"/>
      </c:scatterChart>
      <c:valAx>
        <c:axId val="1889676992"/>
        <c:scaling>
          <c:orientation val="minMax"/>
        </c:scaling>
        <c:delete val="0"/>
        <c:axPos val="b"/>
        <c:title>
          <c:tx>
            <c:rich>
              <a:bodyPr/>
              <a:lstStyle/>
              <a:p>
                <a:pPr>
                  <a:defRPr/>
                </a:pPr>
                <a:r>
                  <a:rPr lang="en-US" dirty="0" err="1"/>
                  <a:t>CFRP間の距離</a:t>
                </a:r>
                <a:r>
                  <a:rPr lang="en-US" dirty="0"/>
                  <a:t> [mm]</a:t>
                </a:r>
                <a:endParaRPr lang="ja-JP"/>
              </a:p>
            </c:rich>
          </c:tx>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990919552"/>
        <c:crosses val="autoZero"/>
        <c:crossBetween val="midCat"/>
      </c:valAx>
      <c:valAx>
        <c:axId val="1990919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Young's modulus [GPa]</a:t>
                </a:r>
              </a:p>
            </c:rich>
          </c:tx>
          <c:layout>
            <c:manualLayout>
              <c:xMode val="edge"/>
              <c:yMode val="edge"/>
              <c:x val="1.6945601949144514E-2"/>
              <c:y val="0.226490973451063"/>
            </c:manualLayout>
          </c:layout>
          <c:overlay val="0"/>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889676992"/>
        <c:crosses val="autoZero"/>
        <c:crossBetween val="midCat"/>
      </c:valAx>
    </c:plotArea>
    <c:plotVisOnly val="1"/>
    <c:dispBlanksAs val="gap"/>
    <c:showDLblsOverMax val="0"/>
    <c:extLst/>
  </c:chart>
  <c:txPr>
    <a:bodyPr/>
    <a:lstStyle/>
    <a:p>
      <a:pPr>
        <a:defRPr sz="1600" b="0">
          <a:latin typeface="Arial" panose="020B0604020202020204" pitchFamily="34" charset="0"/>
          <a:cs typeface="Arial" panose="020B0604020202020204" pitchFamily="34" charset="0"/>
        </a:defRPr>
      </a:pPr>
      <a:endParaRPr lang="ja-JP"/>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82916950717717"/>
          <c:y val="0.39566705478982928"/>
          <c:w val="0.67892349945801389"/>
          <c:h val="0.5189362263707793"/>
        </c:manualLayout>
      </c:layout>
      <c:scatterChart>
        <c:scatterStyle val="smoothMarker"/>
        <c:varyColors val="0"/>
        <c:ser>
          <c:idx val="0"/>
          <c:order val="0"/>
          <c:tx>
            <c:strRef>
              <c:f>Sheet1!$B$1</c:f>
              <c:strCache>
                <c:ptCount val="1"/>
                <c:pt idx="0">
                  <c:v>界面せん断強度</c:v>
                </c:pt>
              </c:strCache>
            </c:strRef>
          </c:tx>
          <c:spPr>
            <a:ln w="19050" cap="rnd">
              <a:solidFill>
                <a:schemeClr val="accent1"/>
              </a:solidFill>
              <a:round/>
            </a:ln>
            <a:effectLst/>
          </c:spPr>
          <c:marker>
            <c:symbol val="none"/>
          </c:marker>
          <c:xVal>
            <c:numRef>
              <c:f>Sheet1!$A$2:$A$19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xVal>
          <c:yVal>
            <c:numRef>
              <c:f>Sheet1!$B$2:$B$19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yVal>
          <c:smooth val="1"/>
          <c:extLst>
            <c:ext xmlns:c16="http://schemas.microsoft.com/office/drawing/2014/chart" uri="{C3380CC4-5D6E-409C-BE32-E72D297353CC}">
              <c16:uniqueId val="{00000000-8ED9-4FEA-943C-4001E4C9D0A7}"/>
            </c:ext>
          </c:extLst>
        </c:ser>
        <c:ser>
          <c:idx val="1"/>
          <c:order val="1"/>
          <c:tx>
            <c:strRef>
              <c:f>Sheet1!$C$1</c:f>
              <c:strCache>
                <c:ptCount val="1"/>
                <c:pt idx="0">
                  <c:v>CFRPの引張強度</c:v>
                </c:pt>
              </c:strCache>
            </c:strRef>
          </c:tx>
          <c:spPr>
            <a:ln w="19050" cap="rnd">
              <a:solidFill>
                <a:schemeClr val="accent2"/>
              </a:solidFill>
              <a:round/>
            </a:ln>
            <a:effectLst/>
          </c:spPr>
          <c:marker>
            <c:symbol val="none"/>
          </c:marker>
          <c:xVal>
            <c:numRef>
              <c:f>Sheet1!$A$2:$A$19</c:f>
              <c:numCache>
                <c:formatCode>General</c:formatCode>
                <c:ptCount val="18"/>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numCache>
            </c:numRef>
          </c:xVal>
          <c:yVal>
            <c:numRef>
              <c:f>Sheet1!$C$2:$C$19</c:f>
              <c:numCache>
                <c:formatCode>General</c:formatCode>
                <c:ptCount val="18"/>
                <c:pt idx="0">
                  <c:v>0</c:v>
                </c:pt>
                <c:pt idx="1">
                  <c:v>1.0000000000000002E-2</c:v>
                </c:pt>
                <c:pt idx="2">
                  <c:v>4.0000000000000008E-2</c:v>
                </c:pt>
                <c:pt idx="3">
                  <c:v>0.09</c:v>
                </c:pt>
                <c:pt idx="4">
                  <c:v>0.16000000000000003</c:v>
                </c:pt>
                <c:pt idx="5">
                  <c:v>0.25</c:v>
                </c:pt>
                <c:pt idx="6">
                  <c:v>0.36</c:v>
                </c:pt>
                <c:pt idx="7">
                  <c:v>0.48999999999999994</c:v>
                </c:pt>
                <c:pt idx="8">
                  <c:v>0.64000000000000012</c:v>
                </c:pt>
                <c:pt idx="9">
                  <c:v>0.81</c:v>
                </c:pt>
                <c:pt idx="10">
                  <c:v>1</c:v>
                </c:pt>
                <c:pt idx="11">
                  <c:v>1.2100000000000002</c:v>
                </c:pt>
                <c:pt idx="12">
                  <c:v>1.44</c:v>
                </c:pt>
                <c:pt idx="13">
                  <c:v>1.6900000000000002</c:v>
                </c:pt>
                <c:pt idx="14">
                  <c:v>1.9599999999999997</c:v>
                </c:pt>
                <c:pt idx="15">
                  <c:v>2.25</c:v>
                </c:pt>
                <c:pt idx="16">
                  <c:v>2.5600000000000005</c:v>
                </c:pt>
                <c:pt idx="17">
                  <c:v>2.8899999999999997</c:v>
                </c:pt>
              </c:numCache>
            </c:numRef>
          </c:yVal>
          <c:smooth val="1"/>
          <c:extLst>
            <c:ext xmlns:c16="http://schemas.microsoft.com/office/drawing/2014/chart" uri="{C3380CC4-5D6E-409C-BE32-E72D297353CC}">
              <c16:uniqueId val="{00000001-8ED9-4FEA-943C-4001E4C9D0A7}"/>
            </c:ext>
          </c:extLst>
        </c:ser>
        <c:dLbls>
          <c:showLegendKey val="0"/>
          <c:showVal val="0"/>
          <c:showCatName val="0"/>
          <c:showSerName val="0"/>
          <c:showPercent val="0"/>
          <c:showBubbleSize val="0"/>
        </c:dLbls>
        <c:axId val="500339240"/>
        <c:axId val="500339568"/>
      </c:scatterChart>
      <c:valAx>
        <c:axId val="500339240"/>
        <c:scaling>
          <c:orientation val="minMax"/>
        </c:scaling>
        <c:delete val="1"/>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CFRP</a:t>
                </a:r>
                <a:r>
                  <a:rPr lang="ja-JP" dirty="0"/>
                  <a:t>の径</a:t>
                </a:r>
                <a:r>
                  <a:rPr lang="en-US" altLang="ja-JP" dirty="0"/>
                  <a:t> (r)</a:t>
                </a:r>
                <a:endParaRPr lang="ja-JP" dirty="0"/>
              </a:p>
            </c:rich>
          </c:tx>
          <c:layout>
            <c:manualLayout>
              <c:xMode val="edge"/>
              <c:yMode val="edge"/>
              <c:x val="0.60177598988438818"/>
              <c:y val="0.9312400749661258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numFmt formatCode="General" sourceLinked="1"/>
        <c:majorTickMark val="none"/>
        <c:minorTickMark val="none"/>
        <c:tickLblPos val="nextTo"/>
        <c:crossAx val="500339568"/>
        <c:crosses val="autoZero"/>
        <c:crossBetween val="midCat"/>
      </c:valAx>
      <c:valAx>
        <c:axId val="500339568"/>
        <c:scaling>
          <c:orientation val="minMax"/>
          <c:max val="3"/>
        </c:scaling>
        <c:delete val="1"/>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ja-JP" altLang="en-US" dirty="0"/>
                  <a:t>最大</a:t>
                </a:r>
                <a:r>
                  <a:rPr lang="ja-JP" dirty="0"/>
                  <a:t>荷重</a:t>
                </a:r>
              </a:p>
            </c:rich>
          </c:tx>
          <c:layout>
            <c:manualLayout>
              <c:xMode val="edge"/>
              <c:yMode val="edge"/>
              <c:x val="8.8798778154495425E-2"/>
              <c:y val="0.3589813580013134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title>
        <c:numFmt formatCode="General" sourceLinked="1"/>
        <c:majorTickMark val="none"/>
        <c:minorTickMark val="none"/>
        <c:tickLblPos val="nextTo"/>
        <c:crossAx val="500339240"/>
        <c:crosses val="autoZero"/>
        <c:crossBetween val="midCat"/>
      </c:valAx>
      <c:spPr>
        <a:noFill/>
        <a:ln>
          <a:noFill/>
        </a:ln>
        <a:effectLst/>
      </c:spPr>
    </c:plotArea>
    <c:legend>
      <c:legendPos val="b"/>
      <c:layout>
        <c:manualLayout>
          <c:xMode val="edge"/>
          <c:yMode val="edge"/>
          <c:x val="9.4649553058507266E-2"/>
          <c:y val="0.19187872427005315"/>
          <c:w val="0.78112789487236678"/>
          <c:h val="9.9154078646672361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2"/>
          <c:order val="0"/>
          <c:spPr>
            <a:ln w="19050" cap="rnd">
              <a:solidFill>
                <a:schemeClr val="accent1"/>
              </a:solidFill>
              <a:round/>
            </a:ln>
            <a:effectLst/>
          </c:spPr>
          <c:xVal>
            <c:numRef>
              <c:f>まとめ!$C$8:$C$13</c:f>
              <c:numCache>
                <c:formatCode>0.0</c:formatCode>
                <c:ptCount val="6"/>
                <c:pt idx="0">
                  <c:v>0.5</c:v>
                </c:pt>
                <c:pt idx="1">
                  <c:v>1</c:v>
                </c:pt>
                <c:pt idx="2">
                  <c:v>1.5</c:v>
                </c:pt>
                <c:pt idx="3">
                  <c:v>2</c:v>
                </c:pt>
                <c:pt idx="4">
                  <c:v>2.5</c:v>
                </c:pt>
                <c:pt idx="5">
                  <c:v>3</c:v>
                </c:pt>
              </c:numCache>
            </c:numRef>
          </c:xVal>
          <c:yVal>
            <c:numRef>
              <c:f>まとめ!$D$8:$D$13</c:f>
              <c:numCache>
                <c:formatCode>0.0</c:formatCode>
                <c:ptCount val="6"/>
                <c:pt idx="0">
                  <c:v>33.822571428571429</c:v>
                </c:pt>
                <c:pt idx="1">
                  <c:v>31.704714285714289</c:v>
                </c:pt>
                <c:pt idx="2">
                  <c:v>30.845571428571429</c:v>
                </c:pt>
                <c:pt idx="3">
                  <c:v>30.256428571428572</c:v>
                </c:pt>
                <c:pt idx="4">
                  <c:v>29.621285714285708</c:v>
                </c:pt>
                <c:pt idx="5">
                  <c:v>29.753142857142851</c:v>
                </c:pt>
              </c:numCache>
            </c:numRef>
          </c:yVal>
          <c:smooth val="0"/>
          <c:extLst>
            <c:ext xmlns:c16="http://schemas.microsoft.com/office/drawing/2014/chart" uri="{C3380CC4-5D6E-409C-BE32-E72D297353CC}">
              <c16:uniqueId val="{00000000-27F1-DC4B-99D6-B05EC8F844D5}"/>
            </c:ext>
          </c:extLst>
        </c:ser>
        <c:dLbls>
          <c:showLegendKey val="0"/>
          <c:showVal val="0"/>
          <c:showCatName val="0"/>
          <c:showSerName val="0"/>
          <c:showPercent val="0"/>
          <c:showBubbleSize val="0"/>
        </c:dLbls>
        <c:axId val="1889676992"/>
        <c:axId val="1990919552"/>
      </c:scatterChart>
      <c:valAx>
        <c:axId val="1889676992"/>
        <c:scaling>
          <c:orientation val="minMax"/>
        </c:scaling>
        <c:delete val="0"/>
        <c:axPos val="b"/>
        <c:title>
          <c:tx>
            <c:rich>
              <a:bodyPr/>
              <a:lstStyle/>
              <a:p>
                <a:pPr>
                  <a:defRPr b="0"/>
                </a:pPr>
                <a:r>
                  <a:rPr lang="en-US" b="0" dirty="0" err="1"/>
                  <a:t>CFRP間の距離</a:t>
                </a:r>
                <a:r>
                  <a:rPr lang="en-US" b="0" dirty="0"/>
                  <a:t> [mm]</a:t>
                </a:r>
                <a:endParaRPr lang="ja-JP" b="0"/>
              </a:p>
            </c:rich>
          </c:tx>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990919552"/>
        <c:crosses val="autoZero"/>
        <c:crossBetween val="midCat"/>
      </c:valAx>
      <c:valAx>
        <c:axId val="1990919552"/>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a:lstStyle/>
              <a:p>
                <a:pPr>
                  <a:defRPr b="0"/>
                </a:pPr>
                <a:r>
                  <a:rPr lang="en-US" b="0"/>
                  <a:t>Tensile strength [MPa]</a:t>
                </a:r>
                <a:endParaRPr lang="ja-JP" b="0"/>
              </a:p>
            </c:rich>
          </c:tx>
          <c:layout>
            <c:manualLayout>
              <c:xMode val="edge"/>
              <c:yMode val="edge"/>
              <c:x val="1.4178047247505167E-2"/>
              <c:y val="6.4236218436862474E-2"/>
            </c:manualLayout>
          </c:layout>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889676992"/>
        <c:crosses val="autoZero"/>
        <c:crossBetween val="midCat"/>
      </c:valAx>
    </c:plotArea>
    <c:plotVisOnly val="1"/>
    <c:dispBlanksAs val="gap"/>
    <c:showDLblsOverMax val="0"/>
    <c:extLst/>
  </c:chart>
  <c:txPr>
    <a:bodyPr/>
    <a:lstStyle/>
    <a:p>
      <a:pPr>
        <a:defRPr sz="1200">
          <a:latin typeface="Arial" panose="020B0604020202020204" pitchFamily="34" charset="0"/>
          <a:cs typeface="Arial" panose="020B0604020202020204" pitchFamily="34" charset="0"/>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まとめ!$E$1</c:f>
              <c:strCache>
                <c:ptCount val="1"/>
                <c:pt idx="0">
                  <c:v>tensile_strength</c:v>
                </c:pt>
              </c:strCache>
            </c:strRef>
          </c:tx>
          <c:xVal>
            <c:numRef>
              <c:f>まとめ!$D$2:$D$6</c:f>
              <c:numCache>
                <c:formatCode>General</c:formatCode>
                <c:ptCount val="5"/>
                <c:pt idx="0">
                  <c:v>0.75</c:v>
                </c:pt>
                <c:pt idx="1">
                  <c:v>1</c:v>
                </c:pt>
                <c:pt idx="2">
                  <c:v>1.2</c:v>
                </c:pt>
                <c:pt idx="3">
                  <c:v>1.41</c:v>
                </c:pt>
                <c:pt idx="4">
                  <c:v>1.58</c:v>
                </c:pt>
              </c:numCache>
            </c:numRef>
          </c:xVal>
          <c:yVal>
            <c:numRef>
              <c:f>まとめ!$E$2:$E$6</c:f>
              <c:numCache>
                <c:formatCode>0</c:formatCode>
                <c:ptCount val="5"/>
                <c:pt idx="0">
                  <c:v>36.651000000000003</c:v>
                </c:pt>
                <c:pt idx="1">
                  <c:v>42.608142857142859</c:v>
                </c:pt>
                <c:pt idx="2">
                  <c:v>48.599714285714278</c:v>
                </c:pt>
                <c:pt idx="3">
                  <c:v>56.063428571428567</c:v>
                </c:pt>
                <c:pt idx="4">
                  <c:v>62.985428571428557</c:v>
                </c:pt>
              </c:numCache>
            </c:numRef>
          </c:yVal>
          <c:smooth val="0"/>
          <c:extLst>
            <c:ext xmlns:c16="http://schemas.microsoft.com/office/drawing/2014/chart" uri="{C3380CC4-5D6E-409C-BE32-E72D297353CC}">
              <c16:uniqueId val="{00000000-0E0E-0441-865E-165354004089}"/>
            </c:ext>
          </c:extLst>
        </c:ser>
        <c:ser>
          <c:idx val="2"/>
          <c:order val="1"/>
          <c:tx>
            <c:strRef>
              <c:f>まとめ!$E$1</c:f>
              <c:strCache>
                <c:ptCount val="1"/>
                <c:pt idx="0">
                  <c:v>tensile_strength</c:v>
                </c:pt>
              </c:strCache>
            </c:strRef>
          </c:tx>
          <c:spPr>
            <a:ln w="19050" cap="rnd">
              <a:solidFill>
                <a:srgbClr val="FF0000"/>
              </a:solidFill>
              <a:round/>
            </a:ln>
            <a:effectLst/>
          </c:spPr>
          <c:marker>
            <c:spPr>
              <a:solidFill>
                <a:srgbClr val="FF0000"/>
              </a:solidFill>
              <a:ln>
                <a:solidFill>
                  <a:srgbClr val="FF0000"/>
                </a:solidFill>
              </a:ln>
            </c:spPr>
          </c:marker>
          <c:xVal>
            <c:numRef>
              <c:f>まとめ!$D$12:$D$16</c:f>
              <c:numCache>
                <c:formatCode>General</c:formatCode>
                <c:ptCount val="5"/>
                <c:pt idx="0">
                  <c:v>0.75</c:v>
                </c:pt>
                <c:pt idx="1">
                  <c:v>1</c:v>
                </c:pt>
                <c:pt idx="2">
                  <c:v>1.2</c:v>
                </c:pt>
                <c:pt idx="3">
                  <c:v>1.41</c:v>
                </c:pt>
                <c:pt idx="4">
                  <c:v>1.58</c:v>
                </c:pt>
              </c:numCache>
            </c:numRef>
          </c:xVal>
          <c:yVal>
            <c:numRef>
              <c:f>まとめ!$E$12:$E$16</c:f>
              <c:numCache>
                <c:formatCode>0</c:formatCode>
                <c:ptCount val="5"/>
                <c:pt idx="0">
                  <c:v>36.432857142857152</c:v>
                </c:pt>
                <c:pt idx="1">
                  <c:v>35.628857142857143</c:v>
                </c:pt>
                <c:pt idx="2">
                  <c:v>36.115285714285719</c:v>
                </c:pt>
                <c:pt idx="3">
                  <c:v>37.384857142857143</c:v>
                </c:pt>
                <c:pt idx="4">
                  <c:v>40.142857142857153</c:v>
                </c:pt>
              </c:numCache>
            </c:numRef>
          </c:yVal>
          <c:smooth val="0"/>
          <c:extLst>
            <c:ext xmlns:c16="http://schemas.microsoft.com/office/drawing/2014/chart" uri="{C3380CC4-5D6E-409C-BE32-E72D297353CC}">
              <c16:uniqueId val="{00000001-0E0E-0441-865E-165354004089}"/>
            </c:ext>
          </c:extLst>
        </c:ser>
        <c:ser>
          <c:idx val="3"/>
          <c:order val="2"/>
          <c:tx>
            <c:strRef>
              <c:f>まとめ!$E$1</c:f>
              <c:strCache>
                <c:ptCount val="1"/>
                <c:pt idx="0">
                  <c:v>tensile_strength</c:v>
                </c:pt>
              </c:strCache>
            </c:strRef>
          </c:tx>
          <c:spPr>
            <a:ln w="19050" cap="rnd">
              <a:solidFill>
                <a:schemeClr val="accent6"/>
              </a:solidFill>
              <a:round/>
            </a:ln>
            <a:effectLst/>
          </c:spPr>
          <c:marker>
            <c:spPr>
              <a:ln>
                <a:solidFill>
                  <a:schemeClr val="accent6"/>
                </a:solidFill>
              </a:ln>
            </c:spPr>
          </c:marker>
          <c:xVal>
            <c:numRef>
              <c:f>まとめ!$D$22:$D$26</c:f>
              <c:numCache>
                <c:formatCode>General</c:formatCode>
                <c:ptCount val="5"/>
                <c:pt idx="0">
                  <c:v>0.75</c:v>
                </c:pt>
                <c:pt idx="1">
                  <c:v>1</c:v>
                </c:pt>
                <c:pt idx="2">
                  <c:v>1.2</c:v>
                </c:pt>
                <c:pt idx="3">
                  <c:v>1.41</c:v>
                </c:pt>
                <c:pt idx="4">
                  <c:v>1.58</c:v>
                </c:pt>
              </c:numCache>
            </c:numRef>
          </c:xVal>
          <c:yVal>
            <c:numRef>
              <c:f>まとめ!$E$22:$E$26</c:f>
              <c:numCache>
                <c:formatCode>0</c:formatCode>
                <c:ptCount val="5"/>
                <c:pt idx="0">
                  <c:v>37.953857142857153</c:v>
                </c:pt>
                <c:pt idx="1">
                  <c:v>42.158571428571427</c:v>
                </c:pt>
                <c:pt idx="2">
                  <c:v>43.361142857142859</c:v>
                </c:pt>
                <c:pt idx="3" formatCode="0.0">
                  <c:v>44.161999999999999</c:v>
                </c:pt>
                <c:pt idx="4" formatCode="0.0">
                  <c:v>44.70814285714286</c:v>
                </c:pt>
              </c:numCache>
            </c:numRef>
          </c:yVal>
          <c:smooth val="0"/>
          <c:extLst>
            <c:ext xmlns:c16="http://schemas.microsoft.com/office/drawing/2014/chart" uri="{C3380CC4-5D6E-409C-BE32-E72D297353CC}">
              <c16:uniqueId val="{00000002-0E0E-0441-865E-165354004089}"/>
            </c:ext>
          </c:extLst>
        </c:ser>
        <c:ser>
          <c:idx val="0"/>
          <c:order val="3"/>
          <c:tx>
            <c:strRef>
              <c:f>まとめ!$E$1</c:f>
              <c:strCache>
                <c:ptCount val="1"/>
                <c:pt idx="0">
                  <c:v>tensile_strength</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まとめ!$D$31:$D$35</c:f>
              <c:numCache>
                <c:formatCode>General</c:formatCode>
                <c:ptCount val="5"/>
                <c:pt idx="0">
                  <c:v>0.75</c:v>
                </c:pt>
                <c:pt idx="1">
                  <c:v>1</c:v>
                </c:pt>
                <c:pt idx="2">
                  <c:v>1.2</c:v>
                </c:pt>
                <c:pt idx="3">
                  <c:v>1.41</c:v>
                </c:pt>
                <c:pt idx="4">
                  <c:v>1.58</c:v>
                </c:pt>
              </c:numCache>
            </c:numRef>
          </c:xVal>
          <c:yVal>
            <c:numRef>
              <c:f>まとめ!$E$31:$E$35</c:f>
              <c:numCache>
                <c:formatCode>0.0</c:formatCode>
                <c:ptCount val="5"/>
                <c:pt idx="0">
                  <c:v>30.84657142857143</c:v>
                </c:pt>
                <c:pt idx="1">
                  <c:v>33.948999999999998</c:v>
                </c:pt>
                <c:pt idx="2">
                  <c:v>39.58314285714286</c:v>
                </c:pt>
                <c:pt idx="3">
                  <c:v>44.680285714285709</c:v>
                </c:pt>
                <c:pt idx="4">
                  <c:v>47.095571428571432</c:v>
                </c:pt>
              </c:numCache>
            </c:numRef>
          </c:yVal>
          <c:smooth val="0"/>
          <c:extLst>
            <c:ext xmlns:c16="http://schemas.microsoft.com/office/drawing/2014/chart" uri="{C3380CC4-5D6E-409C-BE32-E72D297353CC}">
              <c16:uniqueId val="{00000003-0E0E-0441-865E-165354004089}"/>
            </c:ext>
          </c:extLst>
        </c:ser>
        <c:dLbls>
          <c:showLegendKey val="0"/>
          <c:showVal val="0"/>
          <c:showCatName val="0"/>
          <c:showSerName val="0"/>
          <c:showPercent val="0"/>
          <c:showBubbleSize val="0"/>
        </c:dLbls>
        <c:axId val="1323116879"/>
        <c:axId val="1796246800"/>
      </c:scatterChart>
      <c:valAx>
        <c:axId val="1323116879"/>
        <c:scaling>
          <c:orientation val="minMax"/>
          <c:min val="0.5"/>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CFRP</a:t>
                </a:r>
                <a:r>
                  <a:rPr lang="ja-JP"/>
                  <a:t>の太さ</a:t>
                </a:r>
                <a:r>
                  <a:rPr lang="en-US"/>
                  <a:t> [mm]</a:t>
                </a:r>
                <a:endParaRPr lang="ja-JP"/>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796246800"/>
        <c:crosses val="autoZero"/>
        <c:crossBetween val="midCat"/>
        <c:majorUnit val="0.25"/>
      </c:valAx>
      <c:valAx>
        <c:axId val="1796246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Tensile strength [MPa]</a:t>
                </a:r>
                <a:endParaRPr lang="ja-JP"/>
              </a:p>
            </c:rich>
          </c:tx>
          <c:layout>
            <c:manualLayout>
              <c:xMode val="edge"/>
              <c:yMode val="edge"/>
              <c:x val="0"/>
              <c:y val="0.19877537762925998"/>
            </c:manualLayout>
          </c:layout>
          <c:overlay val="0"/>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323116879"/>
        <c:crosses val="autoZero"/>
        <c:crossBetween val="midCat"/>
      </c:valAx>
    </c:plotArea>
    <c:plotVisOnly val="1"/>
    <c:dispBlanksAs val="gap"/>
    <c:showDLblsOverMax val="0"/>
    <c:extLst/>
  </c:chart>
  <c:txPr>
    <a:bodyPr/>
    <a:lstStyle/>
    <a:p>
      <a:pPr>
        <a:defRPr sz="1400" b="0">
          <a:latin typeface="Arial" panose="020B0604020202020204" pitchFamily="34" charset="0"/>
          <a:cs typeface="Arial" panose="020B0604020202020204" pitchFamily="34" charset="0"/>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'まとめ (2)'!$G$1</c:f>
              <c:strCache>
                <c:ptCount val="1"/>
                <c:pt idx="0">
                  <c:v>young's_modulus</c:v>
                </c:pt>
              </c:strCache>
            </c:strRef>
          </c:tx>
          <c:xVal>
            <c:numRef>
              <c:f>'まとめ (2)'!$D$2:$D$6</c:f>
              <c:numCache>
                <c:formatCode>General</c:formatCode>
                <c:ptCount val="5"/>
                <c:pt idx="0">
                  <c:v>0.75</c:v>
                </c:pt>
                <c:pt idx="1">
                  <c:v>1</c:v>
                </c:pt>
                <c:pt idx="2">
                  <c:v>1.2</c:v>
                </c:pt>
                <c:pt idx="3">
                  <c:v>1.41</c:v>
                </c:pt>
                <c:pt idx="4">
                  <c:v>1.58</c:v>
                </c:pt>
              </c:numCache>
            </c:numRef>
          </c:xVal>
          <c:yVal>
            <c:numRef>
              <c:f>'まとめ (2)'!$G$2:$G$6</c:f>
              <c:numCache>
                <c:formatCode>0.00</c:formatCode>
                <c:ptCount val="5"/>
                <c:pt idx="0">
                  <c:v>2.3645847619047622</c:v>
                </c:pt>
                <c:pt idx="1">
                  <c:v>2.7489583809523821</c:v>
                </c:pt>
                <c:pt idx="2">
                  <c:v>3.1355337142857151</c:v>
                </c:pt>
                <c:pt idx="3">
                  <c:v>3.6170982857142859</c:v>
                </c:pt>
                <c:pt idx="4">
                  <c:v>4.0637080000000001</c:v>
                </c:pt>
              </c:numCache>
            </c:numRef>
          </c:yVal>
          <c:smooth val="0"/>
          <c:extLst>
            <c:ext xmlns:c16="http://schemas.microsoft.com/office/drawing/2014/chart" uri="{C3380CC4-5D6E-409C-BE32-E72D297353CC}">
              <c16:uniqueId val="{00000000-925C-5444-8E08-47D8E2D6E62C}"/>
            </c:ext>
          </c:extLst>
        </c:ser>
        <c:ser>
          <c:idx val="2"/>
          <c:order val="1"/>
          <c:tx>
            <c:strRef>
              <c:f>'まとめ (2)'!$E$1</c:f>
              <c:strCache>
                <c:ptCount val="1"/>
                <c:pt idx="0">
                  <c:v>tensile_strength</c:v>
                </c:pt>
              </c:strCache>
            </c:strRef>
          </c:tx>
          <c:spPr>
            <a:ln w="19050" cap="rnd">
              <a:solidFill>
                <a:schemeClr val="accent1"/>
              </a:solidFill>
              <a:round/>
            </a:ln>
            <a:effectLst/>
          </c:spPr>
          <c:xVal>
            <c:numRef>
              <c:f>'まとめ (2)'!$D$12:$D$16</c:f>
              <c:numCache>
                <c:formatCode>General</c:formatCode>
                <c:ptCount val="5"/>
                <c:pt idx="0">
                  <c:v>0.75</c:v>
                </c:pt>
                <c:pt idx="1">
                  <c:v>1</c:v>
                </c:pt>
                <c:pt idx="2">
                  <c:v>1.2</c:v>
                </c:pt>
                <c:pt idx="3">
                  <c:v>1.41</c:v>
                </c:pt>
                <c:pt idx="4">
                  <c:v>1.58</c:v>
                </c:pt>
              </c:numCache>
            </c:numRef>
          </c:xVal>
          <c:yVal>
            <c:numRef>
              <c:f>'まとめ (2)'!$G$12:$G$16</c:f>
              <c:numCache>
                <c:formatCode>0.00</c:formatCode>
                <c:ptCount val="5"/>
                <c:pt idx="0">
                  <c:v>2.4183495757575759</c:v>
                </c:pt>
                <c:pt idx="1">
                  <c:v>2.7846114285714281</c:v>
                </c:pt>
                <c:pt idx="2">
                  <c:v>3.1228864069264066</c:v>
                </c:pt>
                <c:pt idx="3">
                  <c:v>3.5071365714285729</c:v>
                </c:pt>
                <c:pt idx="4">
                  <c:v>3.8319860432900432</c:v>
                </c:pt>
              </c:numCache>
            </c:numRef>
          </c:yVal>
          <c:smooth val="0"/>
          <c:extLst>
            <c:ext xmlns:c16="http://schemas.microsoft.com/office/drawing/2014/chart" uri="{C3380CC4-5D6E-409C-BE32-E72D297353CC}">
              <c16:uniqueId val="{00000001-925C-5444-8E08-47D8E2D6E62C}"/>
            </c:ext>
          </c:extLst>
        </c:ser>
        <c:ser>
          <c:idx val="3"/>
          <c:order val="2"/>
          <c:tx>
            <c:strRef>
              <c:f>'まとめ (2)'!$E$1</c:f>
              <c:strCache>
                <c:ptCount val="1"/>
                <c:pt idx="0">
                  <c:v>tensile_strength</c:v>
                </c:pt>
              </c:strCache>
            </c:strRef>
          </c:tx>
          <c:spPr>
            <a:ln w="19050" cap="rnd">
              <a:solidFill>
                <a:schemeClr val="accent1"/>
              </a:solidFill>
              <a:round/>
            </a:ln>
            <a:effectLst/>
          </c:spPr>
          <c:xVal>
            <c:numRef>
              <c:f>'まとめ (2)'!$D$22:$D$26</c:f>
              <c:numCache>
                <c:formatCode>General</c:formatCode>
                <c:ptCount val="5"/>
                <c:pt idx="0">
                  <c:v>0.75</c:v>
                </c:pt>
                <c:pt idx="1">
                  <c:v>1</c:v>
                </c:pt>
                <c:pt idx="2">
                  <c:v>1.2</c:v>
                </c:pt>
                <c:pt idx="3">
                  <c:v>1.41</c:v>
                </c:pt>
                <c:pt idx="4">
                  <c:v>1.58</c:v>
                </c:pt>
              </c:numCache>
            </c:numRef>
          </c:xVal>
          <c:yVal>
            <c:numRef>
              <c:f>'まとめ (2)'!$G$22:$G$26</c:f>
              <c:numCache>
                <c:formatCode>0.00</c:formatCode>
                <c:ptCount val="5"/>
                <c:pt idx="0">
                  <c:v>2.3496824588744589</c:v>
                </c:pt>
                <c:pt idx="1">
                  <c:v>2.6605257142857148</c:v>
                </c:pt>
                <c:pt idx="2">
                  <c:v>2.9364338008658009</c:v>
                </c:pt>
                <c:pt idx="3">
                  <c:v>3.2415358961038958</c:v>
                </c:pt>
                <c:pt idx="4">
                  <c:v>3.4909142857142861</c:v>
                </c:pt>
              </c:numCache>
            </c:numRef>
          </c:yVal>
          <c:smooth val="0"/>
          <c:extLst>
            <c:ext xmlns:c16="http://schemas.microsoft.com/office/drawing/2014/chart" uri="{C3380CC4-5D6E-409C-BE32-E72D297353CC}">
              <c16:uniqueId val="{00000002-925C-5444-8E08-47D8E2D6E62C}"/>
            </c:ext>
          </c:extLst>
        </c:ser>
        <c:ser>
          <c:idx val="0"/>
          <c:order val="3"/>
          <c:tx>
            <c:strRef>
              <c:f>'まとめ (2)'!$E$1</c:f>
              <c:strCache>
                <c:ptCount val="1"/>
                <c:pt idx="0">
                  <c:v>tensile_strength</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'まとめ (2)'!$D$31:$D$35</c:f>
              <c:numCache>
                <c:formatCode>General</c:formatCode>
                <c:ptCount val="5"/>
                <c:pt idx="0">
                  <c:v>0.75</c:v>
                </c:pt>
                <c:pt idx="1">
                  <c:v>1</c:v>
                </c:pt>
                <c:pt idx="2">
                  <c:v>1.2</c:v>
                </c:pt>
                <c:pt idx="3">
                  <c:v>1.41</c:v>
                </c:pt>
                <c:pt idx="4">
                  <c:v>1.58</c:v>
                </c:pt>
              </c:numCache>
            </c:numRef>
          </c:xVal>
          <c:yVal>
            <c:numRef>
              <c:f>'まとめ (2)'!$G$31:$G$35</c:f>
              <c:numCache>
                <c:formatCode>0.00</c:formatCode>
                <c:ptCount val="5"/>
                <c:pt idx="0">
                  <c:v>2.4418669783549789</c:v>
                </c:pt>
                <c:pt idx="1">
                  <c:v>2.7818115670995671</c:v>
                </c:pt>
                <c:pt idx="2">
                  <c:v>3.0805296623376619</c:v>
                </c:pt>
                <c:pt idx="3">
                  <c:v>3.405219047619048</c:v>
                </c:pt>
                <c:pt idx="4">
                  <c:v>3.6699289004329012</c:v>
                </c:pt>
              </c:numCache>
            </c:numRef>
          </c:yVal>
          <c:smooth val="0"/>
          <c:extLst>
            <c:ext xmlns:c16="http://schemas.microsoft.com/office/drawing/2014/chart" uri="{C3380CC4-5D6E-409C-BE32-E72D297353CC}">
              <c16:uniqueId val="{00000003-925C-5444-8E08-47D8E2D6E62C}"/>
            </c:ext>
          </c:extLst>
        </c:ser>
        <c:dLbls>
          <c:showLegendKey val="0"/>
          <c:showVal val="0"/>
          <c:showCatName val="0"/>
          <c:showSerName val="0"/>
          <c:showPercent val="0"/>
          <c:showBubbleSize val="0"/>
        </c:dLbls>
        <c:axId val="1323116879"/>
        <c:axId val="1796246800"/>
      </c:scatterChart>
      <c:valAx>
        <c:axId val="1323116879"/>
        <c:scaling>
          <c:orientation val="minMax"/>
          <c:min val="0.5"/>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CFRP</a:t>
                </a:r>
                <a:r>
                  <a:rPr lang="ja-JP"/>
                  <a:t>の太さ</a:t>
                </a:r>
                <a:r>
                  <a:rPr lang="en-US"/>
                  <a:t> [mm]</a:t>
                </a:r>
                <a:endParaRPr lang="ja-JP"/>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796246800"/>
        <c:crosses val="autoZero"/>
        <c:crossBetween val="midCat"/>
        <c:majorUnit val="0.25"/>
      </c:valAx>
      <c:valAx>
        <c:axId val="1796246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Young's modulus [GPa]</a:t>
                </a:r>
                <a:endParaRPr lang="ja-JP"/>
              </a:p>
            </c:rich>
          </c:tx>
          <c:overlay val="0"/>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ja-JP"/>
          </a:p>
        </c:txPr>
        <c:crossAx val="1323116879"/>
        <c:crosses val="autoZero"/>
        <c:crossBetween val="midCat"/>
      </c:valAx>
    </c:plotArea>
    <c:plotVisOnly val="1"/>
    <c:dispBlanksAs val="gap"/>
    <c:showDLblsOverMax val="0"/>
    <c:extLst/>
  </c:chart>
  <c:txPr>
    <a:bodyPr/>
    <a:lstStyle/>
    <a:p>
      <a:pPr>
        <a:defRPr sz="1400" b="0">
          <a:latin typeface="Arial" panose="020B0604020202020204" pitchFamily="34" charset="0"/>
          <a:cs typeface="Arial" panose="020B0604020202020204" pitchFamily="34" charset="0"/>
        </a:defRPr>
      </a:pPr>
      <a:endParaRPr lang="ja-JP"/>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a:prstDash val="solid"/>
            </a:ln>
          </c:spPr>
          <c:marker>
            <c:symbol val="none"/>
          </c:marker>
          <c:xVal>
            <c:numRef>
              <c:f>'7_sin_cfrp'!$C$2:$C$101</c:f>
              <c:numCache>
                <c:formatCode>General</c:formatCode>
                <c:ptCount val="100"/>
                <c:pt idx="0">
                  <c:v>3.7500000000000001E-4</c:v>
                </c:pt>
                <c:pt idx="1">
                  <c:v>7.5000000000000002E-4</c:v>
                </c:pt>
                <c:pt idx="2">
                  <c:v>1.1249999999999999E-3</c:v>
                </c:pt>
                <c:pt idx="3">
                  <c:v>1.5E-3</c:v>
                </c:pt>
                <c:pt idx="4">
                  <c:v>1.8749999999999999E-3</c:v>
                </c:pt>
                <c:pt idx="5">
                  <c:v>2.2499999999999998E-3</c:v>
                </c:pt>
                <c:pt idx="6">
                  <c:v>2.6250000000000002E-3</c:v>
                </c:pt>
                <c:pt idx="7">
                  <c:v>3.0000000000000001E-3</c:v>
                </c:pt>
                <c:pt idx="8">
                  <c:v>3.375E-3</c:v>
                </c:pt>
                <c:pt idx="9">
                  <c:v>3.749999999999999E-3</c:v>
                </c:pt>
                <c:pt idx="10">
                  <c:v>4.1250000000000002E-3</c:v>
                </c:pt>
                <c:pt idx="11">
                  <c:v>4.4999999999999997E-3</c:v>
                </c:pt>
                <c:pt idx="12">
                  <c:v>4.8750000000000009E-3</c:v>
                </c:pt>
                <c:pt idx="13">
                  <c:v>5.2500000000000003E-3</c:v>
                </c:pt>
                <c:pt idx="14">
                  <c:v>5.6250000000000007E-3</c:v>
                </c:pt>
                <c:pt idx="15">
                  <c:v>6.0000000000000001E-3</c:v>
                </c:pt>
                <c:pt idx="16">
                  <c:v>6.3749999999999996E-3</c:v>
                </c:pt>
                <c:pt idx="17">
                  <c:v>6.7499999999999999E-3</c:v>
                </c:pt>
                <c:pt idx="18">
                  <c:v>7.1249999999999994E-3</c:v>
                </c:pt>
                <c:pt idx="19">
                  <c:v>7.4999999999999989E-3</c:v>
                </c:pt>
                <c:pt idx="20">
                  <c:v>7.8750000000000001E-3</c:v>
                </c:pt>
                <c:pt idx="21">
                  <c:v>8.2500000000000004E-3</c:v>
                </c:pt>
                <c:pt idx="22">
                  <c:v>8.624999999999999E-3</c:v>
                </c:pt>
                <c:pt idx="23">
                  <c:v>8.9999999999999993E-3</c:v>
                </c:pt>
                <c:pt idx="24">
                  <c:v>9.3749999999999997E-3</c:v>
                </c:pt>
                <c:pt idx="25">
                  <c:v>9.7500000000000017E-3</c:v>
                </c:pt>
                <c:pt idx="26">
                  <c:v>1.0125E-2</c:v>
                </c:pt>
                <c:pt idx="27">
                  <c:v>1.0500000000000001E-2</c:v>
                </c:pt>
                <c:pt idx="28">
                  <c:v>1.0874999999999999E-2</c:v>
                </c:pt>
                <c:pt idx="29">
                  <c:v>1.125E-2</c:v>
                </c:pt>
                <c:pt idx="30">
                  <c:v>1.1625E-2</c:v>
                </c:pt>
                <c:pt idx="31">
                  <c:v>1.2E-2</c:v>
                </c:pt>
                <c:pt idx="32">
                  <c:v>1.2375000000000001E-2</c:v>
                </c:pt>
                <c:pt idx="33">
                  <c:v>1.2749999999999999E-2</c:v>
                </c:pt>
                <c:pt idx="34">
                  <c:v>1.3125E-2</c:v>
                </c:pt>
                <c:pt idx="35">
                  <c:v>1.35E-2</c:v>
                </c:pt>
                <c:pt idx="36">
                  <c:v>1.3875E-2</c:v>
                </c:pt>
                <c:pt idx="37">
                  <c:v>1.4250000000000001E-2</c:v>
                </c:pt>
                <c:pt idx="38">
                  <c:v>1.4625000000000001E-2</c:v>
                </c:pt>
                <c:pt idx="39">
                  <c:v>1.4999999999999999E-2</c:v>
                </c:pt>
                <c:pt idx="40">
                  <c:v>1.5375E-2</c:v>
                </c:pt>
                <c:pt idx="41">
                  <c:v>1.575E-2</c:v>
                </c:pt>
                <c:pt idx="42">
                  <c:v>1.6125E-2</c:v>
                </c:pt>
                <c:pt idx="43">
                  <c:v>1.6500000000000001E-2</c:v>
                </c:pt>
                <c:pt idx="44">
                  <c:v>1.6875000000000001E-2</c:v>
                </c:pt>
                <c:pt idx="45">
                  <c:v>1.7250000000000001E-2</c:v>
                </c:pt>
                <c:pt idx="46">
                  <c:v>1.7624999999999998E-2</c:v>
                </c:pt>
                <c:pt idx="47">
                  <c:v>1.7999999999999999E-2</c:v>
                </c:pt>
                <c:pt idx="48">
                  <c:v>1.8374999999999999E-2</c:v>
                </c:pt>
                <c:pt idx="49">
                  <c:v>1.8749999999999999E-2</c:v>
                </c:pt>
                <c:pt idx="50">
                  <c:v>1.9125E-2</c:v>
                </c:pt>
                <c:pt idx="51">
                  <c:v>1.95E-2</c:v>
                </c:pt>
                <c:pt idx="52">
                  <c:v>1.9875E-2</c:v>
                </c:pt>
                <c:pt idx="53">
                  <c:v>2.0250000000000001E-2</c:v>
                </c:pt>
                <c:pt idx="54">
                  <c:v>2.0625000000000001E-2</c:v>
                </c:pt>
                <c:pt idx="55">
                  <c:v>2.1000000000000001E-2</c:v>
                </c:pt>
                <c:pt idx="56">
                  <c:v>2.1375000000000002E-2</c:v>
                </c:pt>
                <c:pt idx="57">
                  <c:v>2.1749999999999999E-2</c:v>
                </c:pt>
                <c:pt idx="58">
                  <c:v>2.2124999999999999E-2</c:v>
                </c:pt>
                <c:pt idx="59">
                  <c:v>2.2499999999999999E-2</c:v>
                </c:pt>
                <c:pt idx="60">
                  <c:v>2.2875E-2</c:v>
                </c:pt>
                <c:pt idx="61">
                  <c:v>2.325E-2</c:v>
                </c:pt>
                <c:pt idx="62">
                  <c:v>2.3625E-2</c:v>
                </c:pt>
                <c:pt idx="63">
                  <c:v>2.4E-2</c:v>
                </c:pt>
                <c:pt idx="64">
                  <c:v>2.4375000000000001E-2</c:v>
                </c:pt>
                <c:pt idx="65">
                  <c:v>2.4750000000000001E-2</c:v>
                </c:pt>
                <c:pt idx="66">
                  <c:v>2.5124999999999991E-2</c:v>
                </c:pt>
                <c:pt idx="67">
                  <c:v>2.5499999999999998E-2</c:v>
                </c:pt>
                <c:pt idx="68">
                  <c:v>2.5874999999999999E-2</c:v>
                </c:pt>
                <c:pt idx="69">
                  <c:v>2.6249999999999999E-2</c:v>
                </c:pt>
                <c:pt idx="70">
                  <c:v>2.6624999999999999E-2</c:v>
                </c:pt>
                <c:pt idx="71">
                  <c:v>2.7E-2</c:v>
                </c:pt>
                <c:pt idx="72">
                  <c:v>2.7375E-2</c:v>
                </c:pt>
                <c:pt idx="73">
                  <c:v>2.775E-2</c:v>
                </c:pt>
                <c:pt idx="74">
                  <c:v>2.8125000000000001E-2</c:v>
                </c:pt>
                <c:pt idx="75">
                  <c:v>2.8500000000000001E-2</c:v>
                </c:pt>
                <c:pt idx="76">
                  <c:v>2.8875000000000001E-2</c:v>
                </c:pt>
                <c:pt idx="77">
                  <c:v>2.9250000000000002E-2</c:v>
                </c:pt>
                <c:pt idx="78">
                  <c:v>2.9624999999999999E-2</c:v>
                </c:pt>
                <c:pt idx="79">
                  <c:v>0.03</c:v>
                </c:pt>
                <c:pt idx="80">
                  <c:v>3.0374999999999999E-2</c:v>
                </c:pt>
                <c:pt idx="81">
                  <c:v>3.075E-2</c:v>
                </c:pt>
                <c:pt idx="82">
                  <c:v>3.112500000000001E-2</c:v>
                </c:pt>
                <c:pt idx="83">
                  <c:v>3.15E-2</c:v>
                </c:pt>
                <c:pt idx="84">
                  <c:v>3.1874999999999987E-2</c:v>
                </c:pt>
                <c:pt idx="85">
                  <c:v>3.2250000000000001E-2</c:v>
                </c:pt>
                <c:pt idx="86">
                  <c:v>3.2625000000000001E-2</c:v>
                </c:pt>
                <c:pt idx="87">
                  <c:v>3.3000000000000002E-2</c:v>
                </c:pt>
                <c:pt idx="88">
                  <c:v>3.3375000000000002E-2</c:v>
                </c:pt>
                <c:pt idx="89">
                  <c:v>3.3750000000000002E-2</c:v>
                </c:pt>
                <c:pt idx="90">
                  <c:v>3.4125000000000003E-2</c:v>
                </c:pt>
                <c:pt idx="91">
                  <c:v>3.4500000000000003E-2</c:v>
                </c:pt>
                <c:pt idx="92">
                  <c:v>3.4875000000000003E-2</c:v>
                </c:pt>
                <c:pt idx="93">
                  <c:v>3.5249999999999997E-2</c:v>
                </c:pt>
                <c:pt idx="94">
                  <c:v>3.5624999999999997E-2</c:v>
                </c:pt>
                <c:pt idx="95">
                  <c:v>3.5999999999999997E-2</c:v>
                </c:pt>
                <c:pt idx="96">
                  <c:v>3.6374999999999998E-2</c:v>
                </c:pt>
                <c:pt idx="97">
                  <c:v>3.6749999999999998E-2</c:v>
                </c:pt>
                <c:pt idx="98">
                  <c:v>3.7125000000000012E-2</c:v>
                </c:pt>
                <c:pt idx="99">
                  <c:v>3.7499999999999999E-2</c:v>
                </c:pt>
              </c:numCache>
            </c:numRef>
          </c:xVal>
          <c:yVal>
            <c:numRef>
              <c:f>'7_sin_cfrp'!$D$2:$D$101</c:f>
              <c:numCache>
                <c:formatCode>General</c:formatCode>
                <c:ptCount val="100"/>
                <c:pt idx="0">
                  <c:v>23.443428571428569</c:v>
                </c:pt>
                <c:pt idx="1">
                  <c:v>46.887</c:v>
                </c:pt>
                <c:pt idx="2">
                  <c:v>70.33042857142857</c:v>
                </c:pt>
                <c:pt idx="3">
                  <c:v>93.773857142857139</c:v>
                </c:pt>
                <c:pt idx="4">
                  <c:v>117.21728571428569</c:v>
                </c:pt>
                <c:pt idx="5">
                  <c:v>140.66085714285711</c:v>
                </c:pt>
                <c:pt idx="6">
                  <c:v>164.10428571428571</c:v>
                </c:pt>
                <c:pt idx="7">
                  <c:v>187.54714285714289</c:v>
                </c:pt>
                <c:pt idx="8">
                  <c:v>210.9914285714286</c:v>
                </c:pt>
                <c:pt idx="9">
                  <c:v>234.43428571428569</c:v>
                </c:pt>
                <c:pt idx="10">
                  <c:v>257.87857142857138</c:v>
                </c:pt>
                <c:pt idx="11">
                  <c:v>281.32142857142861</c:v>
                </c:pt>
                <c:pt idx="12">
                  <c:v>304.76571428571418</c:v>
                </c:pt>
                <c:pt idx="13">
                  <c:v>328.20857142857142</c:v>
                </c:pt>
                <c:pt idx="14">
                  <c:v>351.65142857142848</c:v>
                </c:pt>
                <c:pt idx="15">
                  <c:v>375.09571428571428</c:v>
                </c:pt>
                <c:pt idx="16">
                  <c:v>398.53857142857152</c:v>
                </c:pt>
                <c:pt idx="17">
                  <c:v>421.98285714285709</c:v>
                </c:pt>
                <c:pt idx="18">
                  <c:v>445.42571428571432</c:v>
                </c:pt>
                <c:pt idx="19">
                  <c:v>468.87</c:v>
                </c:pt>
                <c:pt idx="20">
                  <c:v>492.31285714285718</c:v>
                </c:pt>
                <c:pt idx="21">
                  <c:v>515.75571428571436</c:v>
                </c:pt>
                <c:pt idx="22">
                  <c:v>539.20000000000005</c:v>
                </c:pt>
                <c:pt idx="23">
                  <c:v>562.64285714285711</c:v>
                </c:pt>
                <c:pt idx="24">
                  <c:v>586.08714285714279</c:v>
                </c:pt>
                <c:pt idx="25">
                  <c:v>609.51142857142861</c:v>
                </c:pt>
                <c:pt idx="26">
                  <c:v>632.94428571428568</c:v>
                </c:pt>
                <c:pt idx="27">
                  <c:v>656.37</c:v>
                </c:pt>
                <c:pt idx="28">
                  <c:v>679.81285714285718</c:v>
                </c:pt>
                <c:pt idx="29">
                  <c:v>703.25428571428574</c:v>
                </c:pt>
                <c:pt idx="30">
                  <c:v>726.69571428571419</c:v>
                </c:pt>
                <c:pt idx="31">
                  <c:v>750.1314285714285</c:v>
                </c:pt>
                <c:pt idx="32">
                  <c:v>773.55285714285708</c:v>
                </c:pt>
                <c:pt idx="33">
                  <c:v>796.95</c:v>
                </c:pt>
                <c:pt idx="34">
                  <c:v>820.39</c:v>
                </c:pt>
                <c:pt idx="35">
                  <c:v>843.82857142857142</c:v>
                </c:pt>
                <c:pt idx="36">
                  <c:v>867.26857142857148</c:v>
                </c:pt>
                <c:pt idx="37">
                  <c:v>890.70857142857142</c:v>
                </c:pt>
                <c:pt idx="38">
                  <c:v>914.14857142857147</c:v>
                </c:pt>
                <c:pt idx="39">
                  <c:v>937.58857142857141</c:v>
                </c:pt>
                <c:pt idx="40">
                  <c:v>961.02714285714274</c:v>
                </c:pt>
                <c:pt idx="41">
                  <c:v>956.70142857142866</c:v>
                </c:pt>
                <c:pt idx="42">
                  <c:v>1.678E-2</c:v>
                </c:pt>
                <c:pt idx="43">
                  <c:v>3.1735714285714277E-2</c:v>
                </c:pt>
                <c:pt idx="44">
                  <c:v>1.9299142857142858E-2</c:v>
                </c:pt>
                <c:pt idx="45">
                  <c:v>1.5713714285714289E-2</c:v>
                </c:pt>
                <c:pt idx="46">
                  <c:v>5.3077999999999997E-3</c:v>
                </c:pt>
                <c:pt idx="47">
                  <c:v>5.3739571428571423E-3</c:v>
                </c:pt>
                <c:pt idx="48">
                  <c:v>5.4846142857142861E-3</c:v>
                </c:pt>
                <c:pt idx="49">
                  <c:v>5.5930857142857142E-3</c:v>
                </c:pt>
                <c:pt idx="50">
                  <c:v>5.6980285714285711E-3</c:v>
                </c:pt>
                <c:pt idx="51">
                  <c:v>5.8095428571428567E-3</c:v>
                </c:pt>
                <c:pt idx="52">
                  <c:v>5.9212571428571429E-3</c:v>
                </c:pt>
                <c:pt idx="53">
                  <c:v>6.0329857142857142E-3</c:v>
                </c:pt>
                <c:pt idx="54">
                  <c:v>6.1446999999999986E-3</c:v>
                </c:pt>
                <c:pt idx="55">
                  <c:v>6.2564285714285716E-3</c:v>
                </c:pt>
                <c:pt idx="56">
                  <c:v>6.3681428571428569E-3</c:v>
                </c:pt>
                <c:pt idx="57">
                  <c:v>6.4798714285714291E-3</c:v>
                </c:pt>
                <c:pt idx="58">
                  <c:v>6.5916000000000004E-3</c:v>
                </c:pt>
                <c:pt idx="59">
                  <c:v>6.3070285714285712E-3</c:v>
                </c:pt>
                <c:pt idx="60">
                  <c:v>5.8592571428571433E-3</c:v>
                </c:pt>
                <c:pt idx="61">
                  <c:v>5.9546428571428571E-3</c:v>
                </c:pt>
                <c:pt idx="62">
                  <c:v>6.050685714285714E-3</c:v>
                </c:pt>
                <c:pt idx="63">
                  <c:v>6.1467285714285717E-3</c:v>
                </c:pt>
                <c:pt idx="64">
                  <c:v>6.2427714285714286E-3</c:v>
                </c:pt>
                <c:pt idx="65">
                  <c:v>6.3388142857142846E-3</c:v>
                </c:pt>
                <c:pt idx="66">
                  <c:v>6.4348571428571432E-3</c:v>
                </c:pt>
                <c:pt idx="67">
                  <c:v>6.5309000000000001E-3</c:v>
                </c:pt>
                <c:pt idx="68">
                  <c:v>6.6269428571428578E-3</c:v>
                </c:pt>
                <c:pt idx="69">
                  <c:v>6.7229857142857147E-3</c:v>
                </c:pt>
                <c:pt idx="70">
                  <c:v>6.8190285714285724E-3</c:v>
                </c:pt>
                <c:pt idx="71">
                  <c:v>6.9150714285714284E-3</c:v>
                </c:pt>
                <c:pt idx="72">
                  <c:v>7.0111142857142853E-3</c:v>
                </c:pt>
                <c:pt idx="73">
                  <c:v>7.107157142857143E-3</c:v>
                </c:pt>
                <c:pt idx="74">
                  <c:v>7.2031999999999999E-3</c:v>
                </c:pt>
                <c:pt idx="75">
                  <c:v>7.2992428571428576E-3</c:v>
                </c:pt>
                <c:pt idx="76">
                  <c:v>7.3952857142857136E-3</c:v>
                </c:pt>
                <c:pt idx="77">
                  <c:v>7.4913285714285714E-3</c:v>
                </c:pt>
                <c:pt idx="78">
                  <c:v>7.5873714285714291E-3</c:v>
                </c:pt>
                <c:pt idx="79">
                  <c:v>7.6834142857142851E-3</c:v>
                </c:pt>
                <c:pt idx="80">
                  <c:v>7.7794571428571428E-3</c:v>
                </c:pt>
                <c:pt idx="81">
                  <c:v>7.8755000000000006E-3</c:v>
                </c:pt>
                <c:pt idx="82">
                  <c:v>7.9715428571428566E-3</c:v>
                </c:pt>
                <c:pt idx="83">
                  <c:v>8.0675857142857143E-3</c:v>
                </c:pt>
                <c:pt idx="84">
                  <c:v>8.163628571428572E-3</c:v>
                </c:pt>
                <c:pt idx="85">
                  <c:v>8.2596714285714298E-3</c:v>
                </c:pt>
                <c:pt idx="86">
                  <c:v>8.0403714285714294E-3</c:v>
                </c:pt>
                <c:pt idx="87">
                  <c:v>7.9726428571428587E-3</c:v>
                </c:pt>
                <c:pt idx="88">
                  <c:v>8.0623571428571437E-3</c:v>
                </c:pt>
                <c:pt idx="89">
                  <c:v>8.1529428571428583E-3</c:v>
                </c:pt>
                <c:pt idx="90">
                  <c:v>8.2435285714285711E-3</c:v>
                </c:pt>
                <c:pt idx="91">
                  <c:v>8.3341285714285725E-3</c:v>
                </c:pt>
                <c:pt idx="92">
                  <c:v>8.4247142857142854E-3</c:v>
                </c:pt>
                <c:pt idx="93">
                  <c:v>8.5153E-3</c:v>
                </c:pt>
                <c:pt idx="94">
                  <c:v>8.6058857142857128E-3</c:v>
                </c:pt>
                <c:pt idx="95">
                  <c:v>8.6964714285714291E-3</c:v>
                </c:pt>
                <c:pt idx="96">
                  <c:v>8.7870714285714271E-3</c:v>
                </c:pt>
                <c:pt idx="97">
                  <c:v>8.8776571428571434E-3</c:v>
                </c:pt>
                <c:pt idx="98">
                  <c:v>8.968242857142858E-3</c:v>
                </c:pt>
                <c:pt idx="99">
                  <c:v>9.0588285714285708E-3</c:v>
                </c:pt>
              </c:numCache>
            </c:numRef>
          </c:yVal>
          <c:smooth val="0"/>
          <c:extLst>
            <c:ext xmlns:c16="http://schemas.microsoft.com/office/drawing/2014/chart" uri="{C3380CC4-5D6E-409C-BE32-E72D297353CC}">
              <c16:uniqueId val="{00000000-A780-9C40-BD6B-5D0407CF13E5}"/>
            </c:ext>
          </c:extLst>
        </c:ser>
        <c:ser>
          <c:idx val="2"/>
          <c:order val="1"/>
          <c:spPr>
            <a:ln>
              <a:prstDash val="solid"/>
            </a:ln>
          </c:spPr>
          <c:marker>
            <c:symbol val="none"/>
          </c:marker>
          <c:xVal>
            <c:numRef>
              <c:f>'7_sin_epo'!$C$2:$C$101</c:f>
              <c:numCache>
                <c:formatCode>General</c:formatCode>
                <c:ptCount val="100"/>
                <c:pt idx="0">
                  <c:v>1.3749999999999999E-3</c:v>
                </c:pt>
                <c:pt idx="1">
                  <c:v>2.7499999999999998E-3</c:v>
                </c:pt>
                <c:pt idx="2">
                  <c:v>4.1250000000000002E-3</c:v>
                </c:pt>
                <c:pt idx="3">
                  <c:v>5.4999999999999997E-3</c:v>
                </c:pt>
                <c:pt idx="4">
                  <c:v>6.875E-3</c:v>
                </c:pt>
                <c:pt idx="5">
                  <c:v>8.2500000000000004E-3</c:v>
                </c:pt>
                <c:pt idx="6">
                  <c:v>9.6249999999999999E-3</c:v>
                </c:pt>
                <c:pt idx="7">
                  <c:v>1.0999999999999999E-2</c:v>
                </c:pt>
                <c:pt idx="8">
                  <c:v>1.2375000000000001E-2</c:v>
                </c:pt>
                <c:pt idx="9">
                  <c:v>1.375E-2</c:v>
                </c:pt>
                <c:pt idx="10">
                  <c:v>1.5125E-2</c:v>
                </c:pt>
                <c:pt idx="11">
                  <c:v>1.6500000000000001E-2</c:v>
                </c:pt>
                <c:pt idx="12">
                  <c:v>1.7874999999999999E-2</c:v>
                </c:pt>
                <c:pt idx="13">
                  <c:v>1.925E-2</c:v>
                </c:pt>
                <c:pt idx="14">
                  <c:v>2.0625000000000001E-2</c:v>
                </c:pt>
                <c:pt idx="15">
                  <c:v>2.1999999999999999E-2</c:v>
                </c:pt>
                <c:pt idx="16">
                  <c:v>2.3375E-2</c:v>
                </c:pt>
                <c:pt idx="17">
                  <c:v>2.4750000000000001E-2</c:v>
                </c:pt>
                <c:pt idx="18">
                  <c:v>2.6124999999999999E-2</c:v>
                </c:pt>
                <c:pt idx="19">
                  <c:v>2.75E-2</c:v>
                </c:pt>
                <c:pt idx="20">
                  <c:v>2.8875000000000001E-2</c:v>
                </c:pt>
                <c:pt idx="21">
                  <c:v>3.0249999999999999E-2</c:v>
                </c:pt>
                <c:pt idx="22">
                  <c:v>3.1624999999999993E-2</c:v>
                </c:pt>
                <c:pt idx="23">
                  <c:v>3.3000000000000002E-2</c:v>
                </c:pt>
                <c:pt idx="24">
                  <c:v>3.4375000000000003E-2</c:v>
                </c:pt>
                <c:pt idx="25">
                  <c:v>3.5749999999999997E-2</c:v>
                </c:pt>
                <c:pt idx="26">
                  <c:v>3.7125000000000012E-2</c:v>
                </c:pt>
                <c:pt idx="27">
                  <c:v>3.85E-2</c:v>
                </c:pt>
                <c:pt idx="28">
                  <c:v>3.9875000000000001E-2</c:v>
                </c:pt>
                <c:pt idx="29">
                  <c:v>4.1250000000000002E-2</c:v>
                </c:pt>
                <c:pt idx="30">
                  <c:v>4.2625000000000003E-2</c:v>
                </c:pt>
                <c:pt idx="31">
                  <c:v>4.3999999999999997E-2</c:v>
                </c:pt>
                <c:pt idx="32">
                  <c:v>4.5374999999999999E-2</c:v>
                </c:pt>
                <c:pt idx="33">
                  <c:v>4.675E-2</c:v>
                </c:pt>
                <c:pt idx="34">
                  <c:v>4.8125000000000001E-2</c:v>
                </c:pt>
                <c:pt idx="35">
                  <c:v>4.9500000000000002E-2</c:v>
                </c:pt>
                <c:pt idx="36">
                  <c:v>5.087500000000001E-2</c:v>
                </c:pt>
                <c:pt idx="37">
                  <c:v>5.2249999999999998E-2</c:v>
                </c:pt>
                <c:pt idx="38">
                  <c:v>5.3625000000000013E-2</c:v>
                </c:pt>
                <c:pt idx="39">
                  <c:v>5.5E-2</c:v>
                </c:pt>
                <c:pt idx="40">
                  <c:v>5.6375000000000001E-2</c:v>
                </c:pt>
                <c:pt idx="41">
                  <c:v>5.7750000000000003E-2</c:v>
                </c:pt>
                <c:pt idx="42">
                  <c:v>5.9125000000000011E-2</c:v>
                </c:pt>
                <c:pt idx="43">
                  <c:v>6.0499999999999998E-2</c:v>
                </c:pt>
                <c:pt idx="44">
                  <c:v>6.1875000000000013E-2</c:v>
                </c:pt>
                <c:pt idx="45">
                  <c:v>6.3249999999999987E-2</c:v>
                </c:pt>
                <c:pt idx="46">
                  <c:v>6.4625000000000002E-2</c:v>
                </c:pt>
                <c:pt idx="47">
                  <c:v>6.6000000000000003E-2</c:v>
                </c:pt>
                <c:pt idx="48">
                  <c:v>6.737499999999999E-2</c:v>
                </c:pt>
                <c:pt idx="49">
                  <c:v>6.8749999999999992E-2</c:v>
                </c:pt>
                <c:pt idx="50">
                  <c:v>7.0125000000000007E-2</c:v>
                </c:pt>
                <c:pt idx="51">
                  <c:v>7.1500000000000008E-2</c:v>
                </c:pt>
                <c:pt idx="52">
                  <c:v>7.2874999999999995E-2</c:v>
                </c:pt>
                <c:pt idx="53">
                  <c:v>7.425000000000001E-2</c:v>
                </c:pt>
                <c:pt idx="54">
                  <c:v>7.5624999999999998E-2</c:v>
                </c:pt>
                <c:pt idx="55">
                  <c:v>7.6999999999999999E-2</c:v>
                </c:pt>
                <c:pt idx="56">
                  <c:v>7.8374999999999986E-2</c:v>
                </c:pt>
                <c:pt idx="57">
                  <c:v>7.9750000000000001E-2</c:v>
                </c:pt>
                <c:pt idx="58">
                  <c:v>8.1125000000000003E-2</c:v>
                </c:pt>
                <c:pt idx="59">
                  <c:v>8.2500000000000004E-2</c:v>
                </c:pt>
                <c:pt idx="60">
                  <c:v>8.3874999999999991E-2</c:v>
                </c:pt>
                <c:pt idx="61">
                  <c:v>8.5250000000000006E-2</c:v>
                </c:pt>
                <c:pt idx="62">
                  <c:v>8.6624999999999994E-2</c:v>
                </c:pt>
                <c:pt idx="63">
                  <c:v>8.7999999999999995E-2</c:v>
                </c:pt>
                <c:pt idx="64">
                  <c:v>8.9374999999999996E-2</c:v>
                </c:pt>
                <c:pt idx="65">
                  <c:v>9.0749999999999997E-2</c:v>
                </c:pt>
                <c:pt idx="66">
                  <c:v>9.2125000000000012E-2</c:v>
                </c:pt>
                <c:pt idx="67">
                  <c:v>9.35E-2</c:v>
                </c:pt>
                <c:pt idx="68">
                  <c:v>9.4875000000000001E-2</c:v>
                </c:pt>
                <c:pt idx="69">
                  <c:v>9.6250000000000002E-2</c:v>
                </c:pt>
                <c:pt idx="70">
                  <c:v>9.7625000000000003E-2</c:v>
                </c:pt>
                <c:pt idx="71">
                  <c:v>9.8999999999999991E-2</c:v>
                </c:pt>
                <c:pt idx="72">
                  <c:v>0.10037500000000001</c:v>
                </c:pt>
                <c:pt idx="73">
                  <c:v>0.10174999999999999</c:v>
                </c:pt>
                <c:pt idx="74">
                  <c:v>0.10312499999999999</c:v>
                </c:pt>
                <c:pt idx="75">
                  <c:v>0.1045</c:v>
                </c:pt>
                <c:pt idx="76">
                  <c:v>0.105875</c:v>
                </c:pt>
                <c:pt idx="77">
                  <c:v>0.10725</c:v>
                </c:pt>
                <c:pt idx="78">
                  <c:v>0.108625</c:v>
                </c:pt>
                <c:pt idx="79">
                  <c:v>0.11</c:v>
                </c:pt>
                <c:pt idx="80">
                  <c:v>0.111375</c:v>
                </c:pt>
                <c:pt idx="81">
                  <c:v>0.11275</c:v>
                </c:pt>
                <c:pt idx="82">
                  <c:v>0.114125</c:v>
                </c:pt>
                <c:pt idx="83">
                  <c:v>0.11550000000000001</c:v>
                </c:pt>
                <c:pt idx="84">
                  <c:v>0.11687500000000001</c:v>
                </c:pt>
                <c:pt idx="85">
                  <c:v>0.11824999999999999</c:v>
                </c:pt>
                <c:pt idx="86">
                  <c:v>0.119625</c:v>
                </c:pt>
                <c:pt idx="87">
                  <c:v>0.121</c:v>
                </c:pt>
                <c:pt idx="88">
                  <c:v>0.122375</c:v>
                </c:pt>
                <c:pt idx="89">
                  <c:v>0.12375</c:v>
                </c:pt>
                <c:pt idx="90">
                  <c:v>0.12512499999999999</c:v>
                </c:pt>
                <c:pt idx="91">
                  <c:v>0.1265</c:v>
                </c:pt>
                <c:pt idx="92">
                  <c:v>0.12787499999999999</c:v>
                </c:pt>
                <c:pt idx="93">
                  <c:v>0.12925</c:v>
                </c:pt>
                <c:pt idx="94">
                  <c:v>0.13062499999999999</c:v>
                </c:pt>
                <c:pt idx="95">
                  <c:v>0.13200000000000001</c:v>
                </c:pt>
                <c:pt idx="96">
                  <c:v>0.13337499999999999</c:v>
                </c:pt>
                <c:pt idx="97">
                  <c:v>0.13475000000000001</c:v>
                </c:pt>
                <c:pt idx="98">
                  <c:v>0.136125</c:v>
                </c:pt>
                <c:pt idx="99">
                  <c:v>0.13750000000000001</c:v>
                </c:pt>
              </c:numCache>
            </c:numRef>
          </c:xVal>
          <c:yVal>
            <c:numRef>
              <c:f>'7_sin_epo'!$D$2:$D$101</c:f>
              <c:numCache>
                <c:formatCode>General</c:formatCode>
                <c:ptCount val="100"/>
                <c:pt idx="0">
                  <c:v>1.3786771428571429</c:v>
                </c:pt>
                <c:pt idx="1">
                  <c:v>2.7573571428571428</c:v>
                </c:pt>
                <c:pt idx="2">
                  <c:v>4.1360285714285716</c:v>
                </c:pt>
                <c:pt idx="3">
                  <c:v>5.5147000000000004</c:v>
                </c:pt>
                <c:pt idx="4">
                  <c:v>6.8933857142857136</c:v>
                </c:pt>
                <c:pt idx="5">
                  <c:v>8.2720571428571432</c:v>
                </c:pt>
                <c:pt idx="6">
                  <c:v>9.6507428571428573</c:v>
                </c:pt>
                <c:pt idx="7">
                  <c:v>11.029414285714291</c:v>
                </c:pt>
                <c:pt idx="8">
                  <c:v>12.408085714285709</c:v>
                </c:pt>
                <c:pt idx="9">
                  <c:v>13.786771428571431</c:v>
                </c:pt>
                <c:pt idx="10">
                  <c:v>15.165428571428571</c:v>
                </c:pt>
                <c:pt idx="11">
                  <c:v>16.544142857142859</c:v>
                </c:pt>
                <c:pt idx="12">
                  <c:v>17.92285714285714</c:v>
                </c:pt>
                <c:pt idx="13">
                  <c:v>19.30142857142857</c:v>
                </c:pt>
                <c:pt idx="14">
                  <c:v>20.680142857142851</c:v>
                </c:pt>
                <c:pt idx="15">
                  <c:v>22.058857142857139</c:v>
                </c:pt>
                <c:pt idx="16">
                  <c:v>23.437571428571431</c:v>
                </c:pt>
                <c:pt idx="17">
                  <c:v>24.816142857142861</c:v>
                </c:pt>
                <c:pt idx="18">
                  <c:v>26.194857142857149</c:v>
                </c:pt>
                <c:pt idx="19">
                  <c:v>27.57357142857143</c:v>
                </c:pt>
                <c:pt idx="20">
                  <c:v>28.95214285714286</c:v>
                </c:pt>
                <c:pt idx="21">
                  <c:v>30.330857142857141</c:v>
                </c:pt>
                <c:pt idx="22">
                  <c:v>31.709571428571429</c:v>
                </c:pt>
                <c:pt idx="23">
                  <c:v>33.088285714285711</c:v>
                </c:pt>
                <c:pt idx="24">
                  <c:v>34.466857142857137</c:v>
                </c:pt>
                <c:pt idx="25">
                  <c:v>35.845571428571432</c:v>
                </c:pt>
                <c:pt idx="26">
                  <c:v>37.224285714285713</c:v>
                </c:pt>
                <c:pt idx="27">
                  <c:v>38.603000000000002</c:v>
                </c:pt>
                <c:pt idx="28">
                  <c:v>39.981571428571428</c:v>
                </c:pt>
                <c:pt idx="29">
                  <c:v>41.360285714285709</c:v>
                </c:pt>
                <c:pt idx="30">
                  <c:v>42.738999999999997</c:v>
                </c:pt>
                <c:pt idx="31">
                  <c:v>44.117714285714293</c:v>
                </c:pt>
                <c:pt idx="32">
                  <c:v>45.496285714285712</c:v>
                </c:pt>
                <c:pt idx="33">
                  <c:v>46.875</c:v>
                </c:pt>
                <c:pt idx="34">
                  <c:v>48.253714285714288</c:v>
                </c:pt>
                <c:pt idx="35">
                  <c:v>49.632428571428569</c:v>
                </c:pt>
                <c:pt idx="36">
                  <c:v>51.011000000000003</c:v>
                </c:pt>
                <c:pt idx="37">
                  <c:v>52.389714285714291</c:v>
                </c:pt>
                <c:pt idx="38">
                  <c:v>53.768428571428572</c:v>
                </c:pt>
                <c:pt idx="39">
                  <c:v>55.146999999999998</c:v>
                </c:pt>
                <c:pt idx="40">
                  <c:v>56.525714285714287</c:v>
                </c:pt>
                <c:pt idx="41">
                  <c:v>57.904428571428568</c:v>
                </c:pt>
                <c:pt idx="42">
                  <c:v>59.283142857142863</c:v>
                </c:pt>
                <c:pt idx="43">
                  <c:v>60.661714285714282</c:v>
                </c:pt>
                <c:pt idx="44">
                  <c:v>62.040428571428571</c:v>
                </c:pt>
                <c:pt idx="45">
                  <c:v>63.419142857142859</c:v>
                </c:pt>
                <c:pt idx="46">
                  <c:v>64.797857142857154</c:v>
                </c:pt>
                <c:pt idx="47">
                  <c:v>66.002428571428567</c:v>
                </c:pt>
                <c:pt idx="48">
                  <c:v>65.227571428571437</c:v>
                </c:pt>
                <c:pt idx="49">
                  <c:v>9.8604857142857143E-3</c:v>
                </c:pt>
                <c:pt idx="50">
                  <c:v>9.755414285714286E-3</c:v>
                </c:pt>
                <c:pt idx="51">
                  <c:v>9.6673857142857145E-3</c:v>
                </c:pt>
                <c:pt idx="52">
                  <c:v>9.8052999999999994E-3</c:v>
                </c:pt>
                <c:pt idx="53">
                  <c:v>9.9900142857142857E-3</c:v>
                </c:pt>
                <c:pt idx="54">
                  <c:v>1.017501428571429E-2</c:v>
                </c:pt>
                <c:pt idx="55">
                  <c:v>1.0301314285714279E-2</c:v>
                </c:pt>
                <c:pt idx="56">
                  <c:v>1.0485257142857141E-2</c:v>
                </c:pt>
                <c:pt idx="57">
                  <c:v>1.06692E-2</c:v>
                </c:pt>
                <c:pt idx="58">
                  <c:v>1.085315714285714E-2</c:v>
                </c:pt>
                <c:pt idx="59">
                  <c:v>1.100247142857143E-2</c:v>
                </c:pt>
                <c:pt idx="60">
                  <c:v>1.1185785714285711E-2</c:v>
                </c:pt>
                <c:pt idx="61">
                  <c:v>1.1369157142857141E-2</c:v>
                </c:pt>
                <c:pt idx="62">
                  <c:v>1.1383457142857141E-2</c:v>
                </c:pt>
                <c:pt idx="63">
                  <c:v>1.129184285714286E-2</c:v>
                </c:pt>
                <c:pt idx="64">
                  <c:v>1.14597E-2</c:v>
                </c:pt>
                <c:pt idx="65">
                  <c:v>1.1636000000000001E-2</c:v>
                </c:pt>
                <c:pt idx="66">
                  <c:v>1.180894285714286E-2</c:v>
                </c:pt>
                <c:pt idx="67">
                  <c:v>1.19852E-2</c:v>
                </c:pt>
                <c:pt idx="68">
                  <c:v>1.216145714285714E-2</c:v>
                </c:pt>
                <c:pt idx="69">
                  <c:v>1.23377E-2</c:v>
                </c:pt>
                <c:pt idx="70">
                  <c:v>1.251395714285714E-2</c:v>
                </c:pt>
                <c:pt idx="71">
                  <c:v>1.2690214285714291E-2</c:v>
                </c:pt>
                <c:pt idx="72">
                  <c:v>1.2866457142857141E-2</c:v>
                </c:pt>
                <c:pt idx="73">
                  <c:v>1.3042714285714289E-2</c:v>
                </c:pt>
                <c:pt idx="74">
                  <c:v>1.321897142857143E-2</c:v>
                </c:pt>
                <c:pt idx="75">
                  <c:v>1.33773E-2</c:v>
                </c:pt>
                <c:pt idx="76">
                  <c:v>1.3250242857142861E-2</c:v>
                </c:pt>
                <c:pt idx="77">
                  <c:v>1.3421742857142861E-2</c:v>
                </c:pt>
                <c:pt idx="78">
                  <c:v>1.359381428571429E-2</c:v>
                </c:pt>
                <c:pt idx="79">
                  <c:v>1.3765885714285711E-2</c:v>
                </c:pt>
                <c:pt idx="80">
                  <c:v>1.393795714285714E-2</c:v>
                </c:pt>
                <c:pt idx="81">
                  <c:v>1.411004285714286E-2</c:v>
                </c:pt>
                <c:pt idx="82">
                  <c:v>1.4282114285714289E-2</c:v>
                </c:pt>
                <c:pt idx="83">
                  <c:v>1.445414285714286E-2</c:v>
                </c:pt>
                <c:pt idx="84">
                  <c:v>1.439242857142857E-2</c:v>
                </c:pt>
                <c:pt idx="85">
                  <c:v>6.2688142857142857E-3</c:v>
                </c:pt>
                <c:pt idx="86">
                  <c:v>1.1559857142857139E-3</c:v>
                </c:pt>
                <c:pt idx="87">
                  <c:v>1.1650742857142861E-3</c:v>
                </c:pt>
                <c:pt idx="88">
                  <c:v>1.1782842857142859E-3</c:v>
                </c:pt>
                <c:pt idx="89">
                  <c:v>1.191524285714286E-3</c:v>
                </c:pt>
                <c:pt idx="90">
                  <c:v>1.204762857142857E-3</c:v>
                </c:pt>
                <c:pt idx="91">
                  <c:v>1.2180028571428571E-3</c:v>
                </c:pt>
                <c:pt idx="92">
                  <c:v>1.231241428571428E-3</c:v>
                </c:pt>
                <c:pt idx="93">
                  <c:v>1.244481428571429E-3</c:v>
                </c:pt>
                <c:pt idx="94">
                  <c:v>1.2577199999999999E-3</c:v>
                </c:pt>
                <c:pt idx="95">
                  <c:v>1.2709585714285709E-3</c:v>
                </c:pt>
                <c:pt idx="96">
                  <c:v>1.284198571428571E-3</c:v>
                </c:pt>
                <c:pt idx="97">
                  <c:v>1.297437142857143E-3</c:v>
                </c:pt>
                <c:pt idx="98">
                  <c:v>1.3106771428571431E-3</c:v>
                </c:pt>
                <c:pt idx="99">
                  <c:v>1.3239157142857141E-3</c:v>
                </c:pt>
              </c:numCache>
            </c:numRef>
          </c:yVal>
          <c:smooth val="0"/>
          <c:extLst>
            <c:ext xmlns:c16="http://schemas.microsoft.com/office/drawing/2014/chart" uri="{C3380CC4-5D6E-409C-BE32-E72D297353CC}">
              <c16:uniqueId val="{00000001-A780-9C40-BD6B-5D0407CF13E5}"/>
            </c:ext>
          </c:extLst>
        </c:ser>
        <c:ser>
          <c:idx val="0"/>
          <c:order val="2"/>
          <c:spPr>
            <a:ln>
              <a:prstDash val="solid"/>
            </a:ln>
          </c:spPr>
          <c:marker>
            <c:symbol val="none"/>
          </c:marker>
          <c:xVal>
            <c:numRef>
              <c:f>'7_sin_pla'!$C$2:$C$101</c:f>
              <c:numCache>
                <c:formatCode>General</c:formatCode>
                <c:ptCount val="100"/>
                <c:pt idx="0">
                  <c:v>3.7500000000000001E-4</c:v>
                </c:pt>
                <c:pt idx="1">
                  <c:v>7.5000000000000002E-4</c:v>
                </c:pt>
                <c:pt idx="2">
                  <c:v>1.1249999999999999E-3</c:v>
                </c:pt>
                <c:pt idx="3">
                  <c:v>1.5E-3</c:v>
                </c:pt>
                <c:pt idx="4">
                  <c:v>1.8749999999999999E-3</c:v>
                </c:pt>
                <c:pt idx="5">
                  <c:v>2.2499999999999998E-3</c:v>
                </c:pt>
                <c:pt idx="6">
                  <c:v>2.6250000000000002E-3</c:v>
                </c:pt>
                <c:pt idx="7">
                  <c:v>3.0000000000000001E-3</c:v>
                </c:pt>
                <c:pt idx="8">
                  <c:v>3.375E-3</c:v>
                </c:pt>
                <c:pt idx="9">
                  <c:v>3.749999999999999E-3</c:v>
                </c:pt>
                <c:pt idx="10">
                  <c:v>4.1250000000000002E-3</c:v>
                </c:pt>
                <c:pt idx="11">
                  <c:v>4.4999999999999997E-3</c:v>
                </c:pt>
                <c:pt idx="12">
                  <c:v>4.8750000000000009E-3</c:v>
                </c:pt>
                <c:pt idx="13">
                  <c:v>5.2500000000000003E-3</c:v>
                </c:pt>
                <c:pt idx="14">
                  <c:v>5.6250000000000007E-3</c:v>
                </c:pt>
                <c:pt idx="15">
                  <c:v>6.0000000000000001E-3</c:v>
                </c:pt>
                <c:pt idx="16">
                  <c:v>6.3749999999999996E-3</c:v>
                </c:pt>
                <c:pt idx="17">
                  <c:v>6.7499999999999999E-3</c:v>
                </c:pt>
                <c:pt idx="18">
                  <c:v>7.1249999999999994E-3</c:v>
                </c:pt>
                <c:pt idx="19">
                  <c:v>7.4999999999999989E-3</c:v>
                </c:pt>
                <c:pt idx="20">
                  <c:v>7.8750000000000001E-3</c:v>
                </c:pt>
                <c:pt idx="21">
                  <c:v>8.2500000000000004E-3</c:v>
                </c:pt>
                <c:pt idx="22">
                  <c:v>8.624999999999999E-3</c:v>
                </c:pt>
                <c:pt idx="23">
                  <c:v>8.9999999999999993E-3</c:v>
                </c:pt>
                <c:pt idx="24">
                  <c:v>9.3749999999999997E-3</c:v>
                </c:pt>
                <c:pt idx="25">
                  <c:v>9.7500000000000017E-3</c:v>
                </c:pt>
                <c:pt idx="26">
                  <c:v>1.0125E-2</c:v>
                </c:pt>
                <c:pt idx="27">
                  <c:v>1.0500000000000001E-2</c:v>
                </c:pt>
                <c:pt idx="28">
                  <c:v>1.0874999999999999E-2</c:v>
                </c:pt>
                <c:pt idx="29">
                  <c:v>1.125E-2</c:v>
                </c:pt>
                <c:pt idx="30">
                  <c:v>1.1625E-2</c:v>
                </c:pt>
                <c:pt idx="31">
                  <c:v>1.2E-2</c:v>
                </c:pt>
                <c:pt idx="32">
                  <c:v>1.2375000000000001E-2</c:v>
                </c:pt>
                <c:pt idx="33">
                  <c:v>1.2749999999999999E-2</c:v>
                </c:pt>
                <c:pt idx="34">
                  <c:v>1.3125E-2</c:v>
                </c:pt>
                <c:pt idx="35">
                  <c:v>1.35E-2</c:v>
                </c:pt>
                <c:pt idx="36">
                  <c:v>1.3875E-2</c:v>
                </c:pt>
                <c:pt idx="37">
                  <c:v>1.4250000000000001E-2</c:v>
                </c:pt>
                <c:pt idx="38">
                  <c:v>1.4625000000000001E-2</c:v>
                </c:pt>
                <c:pt idx="39">
                  <c:v>1.4999999999999999E-2</c:v>
                </c:pt>
                <c:pt idx="40">
                  <c:v>1.5375E-2</c:v>
                </c:pt>
                <c:pt idx="41">
                  <c:v>1.575E-2</c:v>
                </c:pt>
                <c:pt idx="42">
                  <c:v>1.6125E-2</c:v>
                </c:pt>
                <c:pt idx="43">
                  <c:v>1.6500000000000001E-2</c:v>
                </c:pt>
                <c:pt idx="44">
                  <c:v>1.6875000000000001E-2</c:v>
                </c:pt>
                <c:pt idx="45">
                  <c:v>1.7250000000000001E-2</c:v>
                </c:pt>
                <c:pt idx="46">
                  <c:v>1.7624999999999998E-2</c:v>
                </c:pt>
                <c:pt idx="47">
                  <c:v>1.7999999999999999E-2</c:v>
                </c:pt>
                <c:pt idx="48">
                  <c:v>1.8374999999999999E-2</c:v>
                </c:pt>
                <c:pt idx="49">
                  <c:v>1.8749999999999999E-2</c:v>
                </c:pt>
                <c:pt idx="50">
                  <c:v>1.9125E-2</c:v>
                </c:pt>
                <c:pt idx="51">
                  <c:v>1.95E-2</c:v>
                </c:pt>
                <c:pt idx="52">
                  <c:v>1.9875E-2</c:v>
                </c:pt>
                <c:pt idx="53">
                  <c:v>2.0250000000000001E-2</c:v>
                </c:pt>
                <c:pt idx="54">
                  <c:v>2.0625000000000001E-2</c:v>
                </c:pt>
                <c:pt idx="55">
                  <c:v>2.1000000000000001E-2</c:v>
                </c:pt>
                <c:pt idx="56">
                  <c:v>2.1375000000000002E-2</c:v>
                </c:pt>
                <c:pt idx="57">
                  <c:v>2.1749999999999999E-2</c:v>
                </c:pt>
                <c:pt idx="58">
                  <c:v>2.2124999999999999E-2</c:v>
                </c:pt>
                <c:pt idx="59">
                  <c:v>2.2499999999999999E-2</c:v>
                </c:pt>
                <c:pt idx="60">
                  <c:v>2.2875E-2</c:v>
                </c:pt>
                <c:pt idx="61">
                  <c:v>2.325E-2</c:v>
                </c:pt>
                <c:pt idx="62">
                  <c:v>2.3625E-2</c:v>
                </c:pt>
                <c:pt idx="63">
                  <c:v>2.4E-2</c:v>
                </c:pt>
                <c:pt idx="64">
                  <c:v>2.4375000000000001E-2</c:v>
                </c:pt>
                <c:pt idx="65">
                  <c:v>2.4750000000000001E-2</c:v>
                </c:pt>
                <c:pt idx="66">
                  <c:v>2.5124999999999991E-2</c:v>
                </c:pt>
                <c:pt idx="67">
                  <c:v>2.5499999999999998E-2</c:v>
                </c:pt>
                <c:pt idx="68">
                  <c:v>2.5874999999999999E-2</c:v>
                </c:pt>
                <c:pt idx="69">
                  <c:v>2.6249999999999999E-2</c:v>
                </c:pt>
                <c:pt idx="70">
                  <c:v>2.6624999999999999E-2</c:v>
                </c:pt>
                <c:pt idx="71">
                  <c:v>2.7E-2</c:v>
                </c:pt>
                <c:pt idx="72">
                  <c:v>2.7375E-2</c:v>
                </c:pt>
                <c:pt idx="73">
                  <c:v>2.775E-2</c:v>
                </c:pt>
                <c:pt idx="74">
                  <c:v>2.8125000000000001E-2</c:v>
                </c:pt>
                <c:pt idx="75">
                  <c:v>2.8500000000000001E-2</c:v>
                </c:pt>
                <c:pt idx="76">
                  <c:v>2.8875000000000001E-2</c:v>
                </c:pt>
                <c:pt idx="77">
                  <c:v>2.9250000000000002E-2</c:v>
                </c:pt>
                <c:pt idx="78">
                  <c:v>2.9624999999999999E-2</c:v>
                </c:pt>
                <c:pt idx="79">
                  <c:v>0.03</c:v>
                </c:pt>
                <c:pt idx="80">
                  <c:v>3.0374999999999999E-2</c:v>
                </c:pt>
                <c:pt idx="81">
                  <c:v>3.075E-2</c:v>
                </c:pt>
                <c:pt idx="82">
                  <c:v>3.112500000000001E-2</c:v>
                </c:pt>
                <c:pt idx="83">
                  <c:v>3.15E-2</c:v>
                </c:pt>
                <c:pt idx="84">
                  <c:v>3.1874999999999987E-2</c:v>
                </c:pt>
                <c:pt idx="85">
                  <c:v>3.2250000000000001E-2</c:v>
                </c:pt>
                <c:pt idx="86">
                  <c:v>3.2625000000000001E-2</c:v>
                </c:pt>
                <c:pt idx="87">
                  <c:v>3.3000000000000002E-2</c:v>
                </c:pt>
                <c:pt idx="88">
                  <c:v>3.3375000000000002E-2</c:v>
                </c:pt>
                <c:pt idx="89">
                  <c:v>3.3750000000000002E-2</c:v>
                </c:pt>
                <c:pt idx="90">
                  <c:v>3.4125000000000003E-2</c:v>
                </c:pt>
                <c:pt idx="91">
                  <c:v>3.4500000000000003E-2</c:v>
                </c:pt>
                <c:pt idx="92">
                  <c:v>3.4875000000000003E-2</c:v>
                </c:pt>
                <c:pt idx="93">
                  <c:v>3.5249999999999997E-2</c:v>
                </c:pt>
                <c:pt idx="94">
                  <c:v>3.5624999999999997E-2</c:v>
                </c:pt>
                <c:pt idx="95">
                  <c:v>3.5999999999999997E-2</c:v>
                </c:pt>
                <c:pt idx="96">
                  <c:v>3.6374999999999998E-2</c:v>
                </c:pt>
                <c:pt idx="97">
                  <c:v>3.6749999999999998E-2</c:v>
                </c:pt>
                <c:pt idx="98">
                  <c:v>3.7125000000000012E-2</c:v>
                </c:pt>
                <c:pt idx="99">
                  <c:v>3.7499999999999999E-2</c:v>
                </c:pt>
              </c:numCache>
            </c:numRef>
          </c:xVal>
          <c:yVal>
            <c:numRef>
              <c:f>'7_sin_pla'!$D$2:$D$101</c:f>
              <c:numCache>
                <c:formatCode>General</c:formatCode>
                <c:ptCount val="100"/>
                <c:pt idx="0">
                  <c:v>1.0438271428571431</c:v>
                </c:pt>
                <c:pt idx="1">
                  <c:v>2.0876571428571431</c:v>
                </c:pt>
                <c:pt idx="2">
                  <c:v>3.1314857142857142</c:v>
                </c:pt>
                <c:pt idx="3">
                  <c:v>4.1753</c:v>
                </c:pt>
                <c:pt idx="4">
                  <c:v>5.2191285714285716</c:v>
                </c:pt>
                <c:pt idx="5">
                  <c:v>6.2629571428571422</c:v>
                </c:pt>
                <c:pt idx="6">
                  <c:v>7.3067857142857147</c:v>
                </c:pt>
                <c:pt idx="7">
                  <c:v>8.3506142857142862</c:v>
                </c:pt>
                <c:pt idx="8">
                  <c:v>9.3944428571428578</c:v>
                </c:pt>
                <c:pt idx="9">
                  <c:v>10.438271428571429</c:v>
                </c:pt>
                <c:pt idx="10">
                  <c:v>11.482100000000001</c:v>
                </c:pt>
                <c:pt idx="11">
                  <c:v>12.525914285714279</c:v>
                </c:pt>
                <c:pt idx="12">
                  <c:v>13.56974285714286</c:v>
                </c:pt>
                <c:pt idx="13">
                  <c:v>14.613571428571429</c:v>
                </c:pt>
                <c:pt idx="14">
                  <c:v>15.65742857142857</c:v>
                </c:pt>
                <c:pt idx="15">
                  <c:v>16.70128571428571</c:v>
                </c:pt>
                <c:pt idx="16">
                  <c:v>17.745000000000001</c:v>
                </c:pt>
                <c:pt idx="17">
                  <c:v>18.78885714285714</c:v>
                </c:pt>
                <c:pt idx="18">
                  <c:v>19.832714285714289</c:v>
                </c:pt>
                <c:pt idx="19">
                  <c:v>20.876571428571431</c:v>
                </c:pt>
                <c:pt idx="20">
                  <c:v>21.92042857142857</c:v>
                </c:pt>
                <c:pt idx="21">
                  <c:v>22.964142857142861</c:v>
                </c:pt>
                <c:pt idx="22">
                  <c:v>24.007999999999999</c:v>
                </c:pt>
                <c:pt idx="23">
                  <c:v>25.051857142857141</c:v>
                </c:pt>
                <c:pt idx="24">
                  <c:v>26.095714285714291</c:v>
                </c:pt>
                <c:pt idx="25">
                  <c:v>27.139428571428571</c:v>
                </c:pt>
                <c:pt idx="26">
                  <c:v>28.183285714285709</c:v>
                </c:pt>
                <c:pt idx="27">
                  <c:v>29.227142857142859</c:v>
                </c:pt>
                <c:pt idx="28">
                  <c:v>30.271000000000001</c:v>
                </c:pt>
                <c:pt idx="29">
                  <c:v>31.314857142857139</c:v>
                </c:pt>
                <c:pt idx="30">
                  <c:v>32.35857142857143</c:v>
                </c:pt>
                <c:pt idx="31">
                  <c:v>33.402428571428572</c:v>
                </c:pt>
                <c:pt idx="32">
                  <c:v>34.446285714285708</c:v>
                </c:pt>
                <c:pt idx="33">
                  <c:v>35.490142857142857</c:v>
                </c:pt>
                <c:pt idx="34">
                  <c:v>36.533999999999999</c:v>
                </c:pt>
                <c:pt idx="35">
                  <c:v>37.577714285714293</c:v>
                </c:pt>
                <c:pt idx="36">
                  <c:v>38.621571428571428</c:v>
                </c:pt>
                <c:pt idx="37">
                  <c:v>39.665428571428571</c:v>
                </c:pt>
                <c:pt idx="38">
                  <c:v>40.709285714285713</c:v>
                </c:pt>
                <c:pt idx="39">
                  <c:v>41.753</c:v>
                </c:pt>
                <c:pt idx="40">
                  <c:v>42.796857142857142</c:v>
                </c:pt>
                <c:pt idx="41">
                  <c:v>43.840714285714277</c:v>
                </c:pt>
                <c:pt idx="42">
                  <c:v>44.884571428571427</c:v>
                </c:pt>
                <c:pt idx="43">
                  <c:v>45.928428571428569</c:v>
                </c:pt>
                <c:pt idx="44">
                  <c:v>46.972142857142863</c:v>
                </c:pt>
                <c:pt idx="45">
                  <c:v>48.015999999999998</c:v>
                </c:pt>
                <c:pt idx="46">
                  <c:v>49.05985714285714</c:v>
                </c:pt>
                <c:pt idx="47">
                  <c:v>50.10371428571429</c:v>
                </c:pt>
                <c:pt idx="48">
                  <c:v>51.147571428571418</c:v>
                </c:pt>
                <c:pt idx="49">
                  <c:v>52.191285714285712</c:v>
                </c:pt>
                <c:pt idx="50">
                  <c:v>53.235142857142847</c:v>
                </c:pt>
                <c:pt idx="51">
                  <c:v>54.114571428571431</c:v>
                </c:pt>
                <c:pt idx="52">
                  <c:v>44.635714285714293</c:v>
                </c:pt>
                <c:pt idx="53">
                  <c:v>3.8569714285714277E-2</c:v>
                </c:pt>
                <c:pt idx="54">
                  <c:v>6.8716428571428565E-4</c:v>
                </c:pt>
                <c:pt idx="55">
                  <c:v>6.3294857142857149E-4</c:v>
                </c:pt>
                <c:pt idx="56">
                  <c:v>6.4420000000000005E-4</c:v>
                </c:pt>
                <c:pt idx="57">
                  <c:v>6.5550142857142852E-4</c:v>
                </c:pt>
                <c:pt idx="58">
                  <c:v>6.6680285714285721E-4</c:v>
                </c:pt>
                <c:pt idx="59">
                  <c:v>6.7810571428571426E-4</c:v>
                </c:pt>
                <c:pt idx="60">
                  <c:v>6.8940714285714284E-4</c:v>
                </c:pt>
                <c:pt idx="61">
                  <c:v>7.0070857142857143E-4</c:v>
                </c:pt>
                <c:pt idx="62">
                  <c:v>7.1201000000000001E-4</c:v>
                </c:pt>
                <c:pt idx="63">
                  <c:v>7.2331285714285717E-4</c:v>
                </c:pt>
                <c:pt idx="64">
                  <c:v>7.3461428571428575E-4</c:v>
                </c:pt>
                <c:pt idx="65">
                  <c:v>7.4591571428571422E-4</c:v>
                </c:pt>
                <c:pt idx="66">
                  <c:v>7.5721714285714291E-4</c:v>
                </c:pt>
                <c:pt idx="67">
                  <c:v>7.6851999999999997E-4</c:v>
                </c:pt>
                <c:pt idx="68">
                  <c:v>7.7982142857142855E-4</c:v>
                </c:pt>
                <c:pt idx="69">
                  <c:v>7.9112285714285713E-4</c:v>
                </c:pt>
                <c:pt idx="70">
                  <c:v>8.0242428571428571E-4</c:v>
                </c:pt>
                <c:pt idx="71">
                  <c:v>8.137257142857143E-4</c:v>
                </c:pt>
                <c:pt idx="72">
                  <c:v>8.2502857142857135E-4</c:v>
                </c:pt>
                <c:pt idx="73">
                  <c:v>8.3633000000000004E-4</c:v>
                </c:pt>
                <c:pt idx="74">
                  <c:v>8.4763142857142851E-4</c:v>
                </c:pt>
                <c:pt idx="75">
                  <c:v>8.5893285714285709E-4</c:v>
                </c:pt>
                <c:pt idx="76">
                  <c:v>8.7023571428571425E-4</c:v>
                </c:pt>
                <c:pt idx="77">
                  <c:v>8.7225857142857134E-4</c:v>
                </c:pt>
                <c:pt idx="78">
                  <c:v>8.8344142857142856E-4</c:v>
                </c:pt>
                <c:pt idx="79">
                  <c:v>8.9462285714285721E-4</c:v>
                </c:pt>
                <c:pt idx="80">
                  <c:v>9.0580571428571432E-4</c:v>
                </c:pt>
                <c:pt idx="81">
                  <c:v>9.1698857142857144E-4</c:v>
                </c:pt>
                <c:pt idx="82">
                  <c:v>9.2817142857142855E-4</c:v>
                </c:pt>
                <c:pt idx="83">
                  <c:v>9.3935428571428577E-4</c:v>
                </c:pt>
                <c:pt idx="84">
                  <c:v>9.5053714285714289E-4</c:v>
                </c:pt>
                <c:pt idx="85">
                  <c:v>9.6172E-4</c:v>
                </c:pt>
                <c:pt idx="86">
                  <c:v>9.7290285714285722E-4</c:v>
                </c:pt>
                <c:pt idx="87">
                  <c:v>9.8408571428571434E-4</c:v>
                </c:pt>
                <c:pt idx="88">
                  <c:v>9.9526857142857145E-4</c:v>
                </c:pt>
                <c:pt idx="89">
                  <c:v>1.006451428571429E-3</c:v>
                </c:pt>
                <c:pt idx="90">
                  <c:v>1.0176342857142859E-3</c:v>
                </c:pt>
                <c:pt idx="91">
                  <c:v>1.028817142857143E-3</c:v>
                </c:pt>
                <c:pt idx="92">
                  <c:v>1.0399999999999999E-3</c:v>
                </c:pt>
                <c:pt idx="93">
                  <c:v>1.051182857142857E-3</c:v>
                </c:pt>
                <c:pt idx="94">
                  <c:v>1.0623657142857139E-3</c:v>
                </c:pt>
                <c:pt idx="95">
                  <c:v>1.073548571428571E-3</c:v>
                </c:pt>
                <c:pt idx="96">
                  <c:v>1.084731428571429E-3</c:v>
                </c:pt>
                <c:pt idx="97">
                  <c:v>1.0959142857142859E-3</c:v>
                </c:pt>
                <c:pt idx="98">
                  <c:v>1.107097142857143E-3</c:v>
                </c:pt>
                <c:pt idx="99">
                  <c:v>1.1182799999999999E-3</c:v>
                </c:pt>
              </c:numCache>
            </c:numRef>
          </c:yVal>
          <c:smooth val="0"/>
          <c:extLst>
            <c:ext xmlns:c16="http://schemas.microsoft.com/office/drawing/2014/chart" uri="{C3380CC4-5D6E-409C-BE32-E72D297353CC}">
              <c16:uniqueId val="{00000002-A780-9C40-BD6B-5D0407CF13E5}"/>
            </c:ext>
          </c:extLst>
        </c:ser>
        <c:dLbls>
          <c:showLegendKey val="0"/>
          <c:showVal val="0"/>
          <c:showCatName val="0"/>
          <c:showSerName val="0"/>
          <c:showPercent val="0"/>
          <c:showBubbleSize val="0"/>
        </c:dLbls>
        <c:axId val="10"/>
        <c:axId val="20"/>
      </c:scatterChart>
      <c:valAx>
        <c:axId val="10"/>
        <c:scaling>
          <c:orientation val="minMax"/>
          <c:max val="7.5000000000000011E-2"/>
          <c:min val="0"/>
        </c:scaling>
        <c:delete val="0"/>
        <c:axPos val="b"/>
        <c:majorGridlines/>
        <c:title>
          <c:tx>
            <c:rich>
              <a:bodyPr/>
              <a:lstStyle/>
              <a:p>
                <a:pPr>
                  <a:defRPr/>
                </a:pPr>
                <a:r>
                  <a:rPr lang="en"/>
                  <a:t>Strain [-]</a:t>
                </a:r>
              </a:p>
            </c:rich>
          </c:tx>
          <c:overlay val="0"/>
        </c:title>
        <c:numFmt formatCode="General" sourceLinked="1"/>
        <c:majorTickMark val="none"/>
        <c:minorTickMark val="none"/>
        <c:tickLblPos val="nextTo"/>
        <c:crossAx val="20"/>
        <c:crosses val="autoZero"/>
        <c:crossBetween val="midCat"/>
        <c:majorUnit val="2.5000000000000005E-2"/>
      </c:valAx>
      <c:valAx>
        <c:axId val="20"/>
        <c:scaling>
          <c:orientation val="minMax"/>
        </c:scaling>
        <c:delete val="0"/>
        <c:axPos val="l"/>
        <c:majorGridlines/>
        <c:title>
          <c:tx>
            <c:rich>
              <a:bodyPr/>
              <a:lstStyle/>
              <a:p>
                <a:pPr>
                  <a:defRPr/>
                </a:pPr>
                <a:r>
                  <a:rPr lang="en"/>
                  <a:t>Stress [MPa]</a:t>
                </a:r>
              </a:p>
            </c:rich>
          </c:tx>
          <c:overlay val="0"/>
        </c:title>
        <c:numFmt formatCode="General" sourceLinked="1"/>
        <c:majorTickMark val="none"/>
        <c:minorTickMark val="none"/>
        <c:tickLblPos val="nextTo"/>
        <c:crossAx val="10"/>
        <c:crosses val="autoZero"/>
        <c:crossBetween val="midCat"/>
      </c:valAx>
    </c:plotArea>
    <c:plotVisOnly val="1"/>
    <c:dispBlanksAs val="gap"/>
    <c:showDLblsOverMax val="0"/>
  </c:chart>
  <c:txPr>
    <a:bodyPr/>
    <a:lstStyle/>
    <a:p>
      <a:pPr>
        <a:defRPr sz="1400" b="0">
          <a:latin typeface="Arial" panose="020B0604020202020204" pitchFamily="34" charset="0"/>
          <a:cs typeface="Arial" panose="020B0604020202020204" pitchFamily="34" charset="0"/>
        </a:defRPr>
      </a:pPr>
      <a:endParaRPr lang="ja-JP"/>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a:prstDash val="solid"/>
            </a:ln>
          </c:spPr>
          <c:marker>
            <c:symbol val="none"/>
          </c:marker>
          <c:xVal>
            <c:numRef>
              <c:f>'8_c23_l30_th1.0'!$C$2:$C$101</c:f>
              <c:numCache>
                <c:formatCode>General</c:formatCode>
                <c:ptCount val="100"/>
                <c:pt idx="0">
                  <c:v>2.5000000000000001E-4</c:v>
                </c:pt>
                <c:pt idx="1">
                  <c:v>5.0000000000000001E-4</c:v>
                </c:pt>
                <c:pt idx="2">
                  <c:v>7.5000000000000002E-4</c:v>
                </c:pt>
                <c:pt idx="3">
                  <c:v>1E-3</c:v>
                </c:pt>
                <c:pt idx="4">
                  <c:v>1.25E-3</c:v>
                </c:pt>
                <c:pt idx="5">
                  <c:v>1.5E-3</c:v>
                </c:pt>
                <c:pt idx="6">
                  <c:v>1.75E-3</c:v>
                </c:pt>
                <c:pt idx="7">
                  <c:v>2E-3</c:v>
                </c:pt>
                <c:pt idx="8">
                  <c:v>2.2499999999999998E-3</c:v>
                </c:pt>
                <c:pt idx="9">
                  <c:v>2.5000000000000001E-3</c:v>
                </c:pt>
                <c:pt idx="10">
                  <c:v>2.7499999999999998E-3</c:v>
                </c:pt>
                <c:pt idx="11">
                  <c:v>3.0000000000000001E-3</c:v>
                </c:pt>
                <c:pt idx="12">
                  <c:v>3.2499999999999999E-3</c:v>
                </c:pt>
                <c:pt idx="13">
                  <c:v>3.5000000000000009E-3</c:v>
                </c:pt>
                <c:pt idx="14">
                  <c:v>3.749999999999999E-3</c:v>
                </c:pt>
                <c:pt idx="15">
                  <c:v>4.0000000000000001E-3</c:v>
                </c:pt>
                <c:pt idx="16">
                  <c:v>4.2500000000000003E-3</c:v>
                </c:pt>
                <c:pt idx="17">
                  <c:v>4.4999999999999997E-3</c:v>
                </c:pt>
                <c:pt idx="18">
                  <c:v>4.7499999999999999E-3</c:v>
                </c:pt>
                <c:pt idx="19">
                  <c:v>5.0000000000000001E-3</c:v>
                </c:pt>
                <c:pt idx="20">
                  <c:v>5.2500000000000003E-3</c:v>
                </c:pt>
                <c:pt idx="21">
                  <c:v>5.4999999999999997E-3</c:v>
                </c:pt>
                <c:pt idx="22">
                  <c:v>5.7499999999999999E-3</c:v>
                </c:pt>
                <c:pt idx="23">
                  <c:v>6.0000000000000001E-3</c:v>
                </c:pt>
                <c:pt idx="24">
                  <c:v>6.2500000000000003E-3</c:v>
                </c:pt>
                <c:pt idx="25">
                  <c:v>6.5000000000000006E-3</c:v>
                </c:pt>
                <c:pt idx="26">
                  <c:v>6.7499999999999999E-3</c:v>
                </c:pt>
                <c:pt idx="27">
                  <c:v>7.000000000000001E-3</c:v>
                </c:pt>
                <c:pt idx="28">
                  <c:v>7.2500000000000004E-3</c:v>
                </c:pt>
                <c:pt idx="29">
                  <c:v>7.4999999999999989E-3</c:v>
                </c:pt>
                <c:pt idx="30">
                  <c:v>7.7499999999999999E-3</c:v>
                </c:pt>
                <c:pt idx="31">
                  <c:v>8.0000000000000002E-3</c:v>
                </c:pt>
                <c:pt idx="32">
                  <c:v>8.2500000000000004E-3</c:v>
                </c:pt>
                <c:pt idx="33">
                  <c:v>8.5000000000000006E-3</c:v>
                </c:pt>
                <c:pt idx="34">
                  <c:v>8.7499999999999991E-3</c:v>
                </c:pt>
                <c:pt idx="35">
                  <c:v>8.9999999999999993E-3</c:v>
                </c:pt>
                <c:pt idx="36">
                  <c:v>9.2499999999999995E-3</c:v>
                </c:pt>
                <c:pt idx="37">
                  <c:v>9.4999999999999998E-3</c:v>
                </c:pt>
                <c:pt idx="38">
                  <c:v>9.7500000000000017E-3</c:v>
                </c:pt>
                <c:pt idx="39">
                  <c:v>0.01</c:v>
                </c:pt>
                <c:pt idx="40">
                  <c:v>1.025E-2</c:v>
                </c:pt>
                <c:pt idx="41">
                  <c:v>1.0500000000000001E-2</c:v>
                </c:pt>
                <c:pt idx="42">
                  <c:v>1.0749999999999999E-2</c:v>
                </c:pt>
                <c:pt idx="43">
                  <c:v>1.0999999999999999E-2</c:v>
                </c:pt>
                <c:pt idx="44">
                  <c:v>1.125E-2</c:v>
                </c:pt>
                <c:pt idx="45">
                  <c:v>1.15E-2</c:v>
                </c:pt>
                <c:pt idx="46">
                  <c:v>1.175E-2</c:v>
                </c:pt>
                <c:pt idx="47">
                  <c:v>1.2E-2</c:v>
                </c:pt>
                <c:pt idx="48">
                  <c:v>1.225E-2</c:v>
                </c:pt>
                <c:pt idx="49">
                  <c:v>1.2500000000000001E-2</c:v>
                </c:pt>
                <c:pt idx="50">
                  <c:v>1.2749999999999999E-2</c:v>
                </c:pt>
                <c:pt idx="51">
                  <c:v>1.2999999999999999E-2</c:v>
                </c:pt>
                <c:pt idx="52">
                  <c:v>1.325E-2</c:v>
                </c:pt>
                <c:pt idx="53">
                  <c:v>1.35E-2</c:v>
                </c:pt>
                <c:pt idx="54">
                  <c:v>1.375E-2</c:v>
                </c:pt>
                <c:pt idx="55">
                  <c:v>1.4E-2</c:v>
                </c:pt>
                <c:pt idx="56">
                  <c:v>1.4250000000000001E-2</c:v>
                </c:pt>
                <c:pt idx="57">
                  <c:v>1.4500000000000001E-2</c:v>
                </c:pt>
                <c:pt idx="58">
                  <c:v>1.4749999999999999E-2</c:v>
                </c:pt>
                <c:pt idx="59">
                  <c:v>1.4999999999999999E-2</c:v>
                </c:pt>
                <c:pt idx="60">
                  <c:v>1.525E-2</c:v>
                </c:pt>
                <c:pt idx="61">
                  <c:v>1.55E-2</c:v>
                </c:pt>
                <c:pt idx="62">
                  <c:v>1.575E-2</c:v>
                </c:pt>
                <c:pt idx="63">
                  <c:v>1.6E-2</c:v>
                </c:pt>
                <c:pt idx="64">
                  <c:v>1.6250000000000001E-2</c:v>
                </c:pt>
                <c:pt idx="65">
                  <c:v>1.6500000000000001E-2</c:v>
                </c:pt>
                <c:pt idx="66">
                  <c:v>1.6750000000000001E-2</c:v>
                </c:pt>
                <c:pt idx="67">
                  <c:v>1.7000000000000001E-2</c:v>
                </c:pt>
                <c:pt idx="68">
                  <c:v>1.7250000000000001E-2</c:v>
                </c:pt>
                <c:pt idx="69">
                  <c:v>1.7500000000000002E-2</c:v>
                </c:pt>
                <c:pt idx="70">
                  <c:v>1.7749999999999998E-2</c:v>
                </c:pt>
                <c:pt idx="71">
                  <c:v>1.7999999999999999E-2</c:v>
                </c:pt>
                <c:pt idx="72">
                  <c:v>1.8249999999999999E-2</c:v>
                </c:pt>
                <c:pt idx="73">
                  <c:v>1.8499999999999999E-2</c:v>
                </c:pt>
                <c:pt idx="74">
                  <c:v>1.8749999999999999E-2</c:v>
                </c:pt>
                <c:pt idx="75">
                  <c:v>1.9E-2</c:v>
                </c:pt>
                <c:pt idx="76">
                  <c:v>1.925E-2</c:v>
                </c:pt>
                <c:pt idx="77">
                  <c:v>1.95E-2</c:v>
                </c:pt>
                <c:pt idx="78">
                  <c:v>1.975E-2</c:v>
                </c:pt>
                <c:pt idx="79">
                  <c:v>0.02</c:v>
                </c:pt>
                <c:pt idx="80">
                  <c:v>2.0250000000000001E-2</c:v>
                </c:pt>
                <c:pt idx="81">
                  <c:v>2.0500000000000001E-2</c:v>
                </c:pt>
                <c:pt idx="82">
                  <c:v>2.0750000000000001E-2</c:v>
                </c:pt>
                <c:pt idx="83">
                  <c:v>2.1000000000000001E-2</c:v>
                </c:pt>
                <c:pt idx="84">
                  <c:v>2.1250000000000002E-2</c:v>
                </c:pt>
                <c:pt idx="85">
                  <c:v>2.1499999999999998E-2</c:v>
                </c:pt>
                <c:pt idx="86">
                  <c:v>2.1749999999999999E-2</c:v>
                </c:pt>
                <c:pt idx="87">
                  <c:v>2.1999999999999999E-2</c:v>
                </c:pt>
                <c:pt idx="88">
                  <c:v>2.2249999999999999E-2</c:v>
                </c:pt>
                <c:pt idx="89">
                  <c:v>2.2499999999999999E-2</c:v>
                </c:pt>
                <c:pt idx="90">
                  <c:v>2.2749999999999999E-2</c:v>
                </c:pt>
                <c:pt idx="91">
                  <c:v>2.3E-2</c:v>
                </c:pt>
                <c:pt idx="92">
                  <c:v>2.325E-2</c:v>
                </c:pt>
                <c:pt idx="93">
                  <c:v>2.35E-2</c:v>
                </c:pt>
                <c:pt idx="94">
                  <c:v>2.375E-2</c:v>
                </c:pt>
                <c:pt idx="95">
                  <c:v>2.4E-2</c:v>
                </c:pt>
                <c:pt idx="96">
                  <c:v>2.4250000000000001E-2</c:v>
                </c:pt>
                <c:pt idx="97">
                  <c:v>2.4500000000000001E-2</c:v>
                </c:pt>
                <c:pt idx="98">
                  <c:v>2.4750000000000001E-2</c:v>
                </c:pt>
                <c:pt idx="99">
                  <c:v>2.5000000000000001E-2</c:v>
                </c:pt>
              </c:numCache>
            </c:numRef>
          </c:xVal>
          <c:yVal>
            <c:numRef>
              <c:f>'8_c23_l30_th1.0'!$D$2:$D$101</c:f>
              <c:numCache>
                <c:formatCode>General</c:formatCode>
                <c:ptCount val="100"/>
                <c:pt idx="0">
                  <c:v>0.66513142857142848</c:v>
                </c:pt>
                <c:pt idx="1">
                  <c:v>1.330262857142857</c:v>
                </c:pt>
                <c:pt idx="2">
                  <c:v>1.9954000000000001</c:v>
                </c:pt>
                <c:pt idx="3">
                  <c:v>2.6605285714285709</c:v>
                </c:pt>
                <c:pt idx="4">
                  <c:v>3.3256571428571431</c:v>
                </c:pt>
                <c:pt idx="5">
                  <c:v>3.9907857142857139</c:v>
                </c:pt>
                <c:pt idx="6">
                  <c:v>4.6559142857142852</c:v>
                </c:pt>
                <c:pt idx="7">
                  <c:v>5.3210571428571427</c:v>
                </c:pt>
                <c:pt idx="8">
                  <c:v>5.9861857142857149</c:v>
                </c:pt>
                <c:pt idx="9">
                  <c:v>6.6513142857142853</c:v>
                </c:pt>
                <c:pt idx="10">
                  <c:v>7.3164428571428566</c:v>
                </c:pt>
                <c:pt idx="11">
                  <c:v>7.9815857142857141</c:v>
                </c:pt>
                <c:pt idx="12">
                  <c:v>8.6467142857142854</c:v>
                </c:pt>
                <c:pt idx="13">
                  <c:v>9.3118428571428566</c:v>
                </c:pt>
                <c:pt idx="14">
                  <c:v>9.9769714285714297</c:v>
                </c:pt>
                <c:pt idx="15">
                  <c:v>10.642085714285709</c:v>
                </c:pt>
                <c:pt idx="16">
                  <c:v>11.307171428571429</c:v>
                </c:pt>
                <c:pt idx="17">
                  <c:v>11.97168571428571</c:v>
                </c:pt>
                <c:pt idx="18">
                  <c:v>12.635300000000001</c:v>
                </c:pt>
                <c:pt idx="19">
                  <c:v>13.298357142857141</c:v>
                </c:pt>
                <c:pt idx="20">
                  <c:v>13.961785714285719</c:v>
                </c:pt>
                <c:pt idx="21">
                  <c:v>14.62542857142857</c:v>
                </c:pt>
                <c:pt idx="22">
                  <c:v>15.28842857142857</c:v>
                </c:pt>
                <c:pt idx="23">
                  <c:v>15.951857142857151</c:v>
                </c:pt>
                <c:pt idx="24">
                  <c:v>16.615571428571432</c:v>
                </c:pt>
                <c:pt idx="25">
                  <c:v>17.279</c:v>
                </c:pt>
                <c:pt idx="26">
                  <c:v>17.94257142857143</c:v>
                </c:pt>
                <c:pt idx="27">
                  <c:v>18.60585714285714</c:v>
                </c:pt>
                <c:pt idx="28">
                  <c:v>19.269285714285711</c:v>
                </c:pt>
                <c:pt idx="29">
                  <c:v>19.932857142857141</c:v>
                </c:pt>
                <c:pt idx="30">
                  <c:v>20.595714285714291</c:v>
                </c:pt>
                <c:pt idx="31">
                  <c:v>21.258571428571429</c:v>
                </c:pt>
                <c:pt idx="32">
                  <c:v>21.92128571428572</c:v>
                </c:pt>
                <c:pt idx="33">
                  <c:v>22.58342857142857</c:v>
                </c:pt>
                <c:pt idx="34">
                  <c:v>23.245428571428569</c:v>
                </c:pt>
                <c:pt idx="35">
                  <c:v>23.90757142857143</c:v>
                </c:pt>
                <c:pt idx="36">
                  <c:v>24.568857142857141</c:v>
                </c:pt>
                <c:pt idx="37">
                  <c:v>25.22971428571428</c:v>
                </c:pt>
                <c:pt idx="38">
                  <c:v>25.890999999999998</c:v>
                </c:pt>
                <c:pt idx="39">
                  <c:v>26.55228571428572</c:v>
                </c:pt>
                <c:pt idx="40">
                  <c:v>27.21471428571429</c:v>
                </c:pt>
                <c:pt idx="41">
                  <c:v>27.877142857142861</c:v>
                </c:pt>
                <c:pt idx="42">
                  <c:v>28.540285714285709</c:v>
                </c:pt>
                <c:pt idx="43">
                  <c:v>29.20271428571429</c:v>
                </c:pt>
                <c:pt idx="44">
                  <c:v>29.864428571428579</c:v>
                </c:pt>
                <c:pt idx="45">
                  <c:v>30.524000000000001</c:v>
                </c:pt>
                <c:pt idx="46">
                  <c:v>31.184285714285711</c:v>
                </c:pt>
                <c:pt idx="47">
                  <c:v>31.84414285714286</c:v>
                </c:pt>
                <c:pt idx="48">
                  <c:v>32.502571428571429</c:v>
                </c:pt>
                <c:pt idx="49">
                  <c:v>33.159999999999997</c:v>
                </c:pt>
                <c:pt idx="50">
                  <c:v>33.814714285714288</c:v>
                </c:pt>
                <c:pt idx="51">
                  <c:v>34.469714285714289</c:v>
                </c:pt>
                <c:pt idx="52">
                  <c:v>35.125857142857143</c:v>
                </c:pt>
                <c:pt idx="53">
                  <c:v>35.779857142857153</c:v>
                </c:pt>
                <c:pt idx="54">
                  <c:v>36.432142857142857</c:v>
                </c:pt>
                <c:pt idx="55">
                  <c:v>37.082428571428572</c:v>
                </c:pt>
                <c:pt idx="56">
                  <c:v>37.734285714285718</c:v>
                </c:pt>
                <c:pt idx="57">
                  <c:v>38.384714285714281</c:v>
                </c:pt>
                <c:pt idx="58">
                  <c:v>39.033285714285711</c:v>
                </c:pt>
                <c:pt idx="59">
                  <c:v>39.680857142857143</c:v>
                </c:pt>
                <c:pt idx="60">
                  <c:v>40.330285714285708</c:v>
                </c:pt>
                <c:pt idx="61">
                  <c:v>40.976428571428571</c:v>
                </c:pt>
                <c:pt idx="62">
                  <c:v>41.59985714285714</c:v>
                </c:pt>
                <c:pt idx="63">
                  <c:v>42.126714285714293</c:v>
                </c:pt>
                <c:pt idx="64">
                  <c:v>42.158571428571427</c:v>
                </c:pt>
                <c:pt idx="65">
                  <c:v>40.643285714285717</c:v>
                </c:pt>
                <c:pt idx="66">
                  <c:v>34.198285714285717</c:v>
                </c:pt>
                <c:pt idx="67">
                  <c:v>26.379857142857141</c:v>
                </c:pt>
                <c:pt idx="68">
                  <c:v>20.126000000000001</c:v>
                </c:pt>
                <c:pt idx="69">
                  <c:v>10.914285714285709</c:v>
                </c:pt>
                <c:pt idx="70">
                  <c:v>8.6704714285714282</c:v>
                </c:pt>
                <c:pt idx="71">
                  <c:v>7.2768285714285712</c:v>
                </c:pt>
                <c:pt idx="72">
                  <c:v>6.4789285714285709</c:v>
                </c:pt>
                <c:pt idx="73">
                  <c:v>5.8222285714285711</c:v>
                </c:pt>
                <c:pt idx="74">
                  <c:v>4.9185285714285714</c:v>
                </c:pt>
                <c:pt idx="75">
                  <c:v>1.3483585714285711</c:v>
                </c:pt>
                <c:pt idx="76">
                  <c:v>0.17069000000000001</c:v>
                </c:pt>
                <c:pt idx="77">
                  <c:v>8.9511142857142859E-2</c:v>
                </c:pt>
                <c:pt idx="78">
                  <c:v>8.317514285714285E-2</c:v>
                </c:pt>
                <c:pt idx="79">
                  <c:v>8.3929571428571423E-2</c:v>
                </c:pt>
                <c:pt idx="80">
                  <c:v>8.4948571428571429E-2</c:v>
                </c:pt>
                <c:pt idx="81">
                  <c:v>8.5972285714285723E-2</c:v>
                </c:pt>
                <c:pt idx="82">
                  <c:v>8.7018285714285715E-2</c:v>
                </c:pt>
                <c:pt idx="83">
                  <c:v>8.8052428571428573E-2</c:v>
                </c:pt>
                <c:pt idx="84">
                  <c:v>8.9100714285714283E-2</c:v>
                </c:pt>
                <c:pt idx="85">
                  <c:v>9.0149000000000007E-2</c:v>
                </c:pt>
                <c:pt idx="86">
                  <c:v>9.1197142857142852E-2</c:v>
                </c:pt>
                <c:pt idx="87">
                  <c:v>9.2241000000000004E-2</c:v>
                </c:pt>
                <c:pt idx="88">
                  <c:v>9.3289285714285713E-2</c:v>
                </c:pt>
                <c:pt idx="89">
                  <c:v>9.4337428571428572E-2</c:v>
                </c:pt>
                <c:pt idx="90">
                  <c:v>9.5385571428571431E-2</c:v>
                </c:pt>
                <c:pt idx="91">
                  <c:v>9.5800857142857146E-2</c:v>
                </c:pt>
                <c:pt idx="92">
                  <c:v>9.6457571428571434E-2</c:v>
                </c:pt>
                <c:pt idx="93">
                  <c:v>9.7454285714285716E-2</c:v>
                </c:pt>
                <c:pt idx="94">
                  <c:v>9.8490285714285711E-2</c:v>
                </c:pt>
                <c:pt idx="95">
                  <c:v>9.9504285714285712E-2</c:v>
                </c:pt>
                <c:pt idx="96">
                  <c:v>9.9042857142857141E-2</c:v>
                </c:pt>
                <c:pt idx="97">
                  <c:v>9.9702571428571432E-2</c:v>
                </c:pt>
                <c:pt idx="98">
                  <c:v>0.1004974285714286</c:v>
                </c:pt>
                <c:pt idx="99">
                  <c:v>0.1015047142857143</c:v>
                </c:pt>
              </c:numCache>
            </c:numRef>
          </c:yVal>
          <c:smooth val="0"/>
          <c:extLst>
            <c:ext xmlns:c16="http://schemas.microsoft.com/office/drawing/2014/chart" uri="{C3380CC4-5D6E-409C-BE32-E72D297353CC}">
              <c16:uniqueId val="{00000000-D747-2A44-A2C9-B75F1DD81D0C}"/>
            </c:ext>
          </c:extLst>
        </c:ser>
        <c:dLbls>
          <c:showLegendKey val="0"/>
          <c:showVal val="0"/>
          <c:showCatName val="0"/>
          <c:showSerName val="0"/>
          <c:showPercent val="0"/>
          <c:showBubbleSize val="0"/>
        </c:dLbls>
        <c:axId val="10"/>
        <c:axId val="20"/>
      </c:scatterChart>
      <c:valAx>
        <c:axId val="10"/>
        <c:scaling>
          <c:orientation val="minMax"/>
        </c:scaling>
        <c:delete val="0"/>
        <c:axPos val="b"/>
        <c:majorGridlines/>
        <c:title>
          <c:tx>
            <c:rich>
              <a:bodyPr/>
              <a:lstStyle/>
              <a:p>
                <a:pPr>
                  <a:defRPr/>
                </a:pPr>
                <a:r>
                  <a:rPr lang="en"/>
                  <a:t>Strain [-]</a:t>
                </a:r>
              </a:p>
            </c:rich>
          </c:tx>
          <c:overlay val="0"/>
        </c:title>
        <c:numFmt formatCode="General" sourceLinked="1"/>
        <c:majorTickMark val="none"/>
        <c:minorTickMark val="none"/>
        <c:tickLblPos val="nextTo"/>
        <c:crossAx val="20"/>
        <c:crosses val="autoZero"/>
        <c:crossBetween val="midCat"/>
      </c:valAx>
      <c:valAx>
        <c:axId val="20"/>
        <c:scaling>
          <c:orientation val="minMax"/>
        </c:scaling>
        <c:delete val="0"/>
        <c:axPos val="l"/>
        <c:majorGridlines/>
        <c:title>
          <c:tx>
            <c:rich>
              <a:bodyPr/>
              <a:lstStyle/>
              <a:p>
                <a:pPr>
                  <a:defRPr/>
                </a:pPr>
                <a:r>
                  <a:rPr lang="en"/>
                  <a:t>Stress [MPa]</a:t>
                </a:r>
              </a:p>
            </c:rich>
          </c:tx>
          <c:overlay val="0"/>
        </c:title>
        <c:numFmt formatCode="General" sourceLinked="1"/>
        <c:majorTickMark val="none"/>
        <c:minorTickMark val="none"/>
        <c:tickLblPos val="nextTo"/>
        <c:crossAx val="10"/>
        <c:crosses val="autoZero"/>
        <c:crossBetween val="midCat"/>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a:prstDash val="solid"/>
            </a:ln>
          </c:spPr>
          <c:marker>
            <c:symbol val="none"/>
          </c:marker>
          <c:xVal>
            <c:numRef>
              <c:f>'8_c21_l30_th1.0'!$C$2:$C$101</c:f>
              <c:numCache>
                <c:formatCode>General</c:formatCode>
                <c:ptCount val="100"/>
                <c:pt idx="0">
                  <c:v>2.5000000000000001E-4</c:v>
                </c:pt>
                <c:pt idx="1">
                  <c:v>5.0000000000000001E-4</c:v>
                </c:pt>
                <c:pt idx="2">
                  <c:v>7.5000000000000002E-4</c:v>
                </c:pt>
                <c:pt idx="3">
                  <c:v>1E-3</c:v>
                </c:pt>
                <c:pt idx="4">
                  <c:v>1.25E-3</c:v>
                </c:pt>
                <c:pt idx="5">
                  <c:v>1.5E-3</c:v>
                </c:pt>
                <c:pt idx="6">
                  <c:v>1.75E-3</c:v>
                </c:pt>
                <c:pt idx="7">
                  <c:v>2E-3</c:v>
                </c:pt>
                <c:pt idx="8">
                  <c:v>2.2499999999999998E-3</c:v>
                </c:pt>
                <c:pt idx="9">
                  <c:v>2.5000000000000001E-3</c:v>
                </c:pt>
                <c:pt idx="10">
                  <c:v>2.7499999999999998E-3</c:v>
                </c:pt>
                <c:pt idx="11">
                  <c:v>3.0000000000000001E-3</c:v>
                </c:pt>
                <c:pt idx="12">
                  <c:v>3.2499999999999999E-3</c:v>
                </c:pt>
                <c:pt idx="13">
                  <c:v>3.5000000000000009E-3</c:v>
                </c:pt>
                <c:pt idx="14">
                  <c:v>3.749999999999999E-3</c:v>
                </c:pt>
                <c:pt idx="15">
                  <c:v>4.0000000000000001E-3</c:v>
                </c:pt>
                <c:pt idx="16">
                  <c:v>4.2500000000000003E-3</c:v>
                </c:pt>
                <c:pt idx="17">
                  <c:v>4.4999999999999997E-3</c:v>
                </c:pt>
                <c:pt idx="18">
                  <c:v>4.7499999999999999E-3</c:v>
                </c:pt>
                <c:pt idx="19">
                  <c:v>5.0000000000000001E-3</c:v>
                </c:pt>
                <c:pt idx="20">
                  <c:v>5.2500000000000003E-3</c:v>
                </c:pt>
                <c:pt idx="21">
                  <c:v>5.4999999999999997E-3</c:v>
                </c:pt>
                <c:pt idx="22">
                  <c:v>5.7499999999999999E-3</c:v>
                </c:pt>
                <c:pt idx="23">
                  <c:v>6.0000000000000001E-3</c:v>
                </c:pt>
                <c:pt idx="24">
                  <c:v>6.2500000000000003E-3</c:v>
                </c:pt>
                <c:pt idx="25">
                  <c:v>6.5000000000000006E-3</c:v>
                </c:pt>
                <c:pt idx="26">
                  <c:v>6.7499999999999999E-3</c:v>
                </c:pt>
                <c:pt idx="27">
                  <c:v>7.000000000000001E-3</c:v>
                </c:pt>
                <c:pt idx="28">
                  <c:v>7.2500000000000004E-3</c:v>
                </c:pt>
                <c:pt idx="29">
                  <c:v>7.4999999999999989E-3</c:v>
                </c:pt>
                <c:pt idx="30">
                  <c:v>7.7499999999999999E-3</c:v>
                </c:pt>
                <c:pt idx="31">
                  <c:v>8.0000000000000002E-3</c:v>
                </c:pt>
                <c:pt idx="32">
                  <c:v>8.2500000000000004E-3</c:v>
                </c:pt>
                <c:pt idx="33">
                  <c:v>8.5000000000000006E-3</c:v>
                </c:pt>
                <c:pt idx="34">
                  <c:v>8.7499999999999991E-3</c:v>
                </c:pt>
                <c:pt idx="35">
                  <c:v>8.9999999999999993E-3</c:v>
                </c:pt>
                <c:pt idx="36">
                  <c:v>9.2499999999999995E-3</c:v>
                </c:pt>
                <c:pt idx="37">
                  <c:v>9.4999999999999998E-3</c:v>
                </c:pt>
                <c:pt idx="38">
                  <c:v>9.7500000000000017E-3</c:v>
                </c:pt>
                <c:pt idx="39">
                  <c:v>0.01</c:v>
                </c:pt>
                <c:pt idx="40">
                  <c:v>1.025E-2</c:v>
                </c:pt>
                <c:pt idx="41">
                  <c:v>1.0500000000000001E-2</c:v>
                </c:pt>
                <c:pt idx="42">
                  <c:v>1.0749999999999999E-2</c:v>
                </c:pt>
                <c:pt idx="43">
                  <c:v>1.0999999999999999E-2</c:v>
                </c:pt>
                <c:pt idx="44">
                  <c:v>1.125E-2</c:v>
                </c:pt>
                <c:pt idx="45">
                  <c:v>1.15E-2</c:v>
                </c:pt>
                <c:pt idx="46">
                  <c:v>1.175E-2</c:v>
                </c:pt>
                <c:pt idx="47">
                  <c:v>1.2E-2</c:v>
                </c:pt>
                <c:pt idx="48">
                  <c:v>1.225E-2</c:v>
                </c:pt>
                <c:pt idx="49">
                  <c:v>1.2500000000000001E-2</c:v>
                </c:pt>
                <c:pt idx="50">
                  <c:v>1.2749999999999999E-2</c:v>
                </c:pt>
                <c:pt idx="51">
                  <c:v>1.2999999999999999E-2</c:v>
                </c:pt>
                <c:pt idx="52">
                  <c:v>1.325E-2</c:v>
                </c:pt>
                <c:pt idx="53">
                  <c:v>1.35E-2</c:v>
                </c:pt>
                <c:pt idx="54">
                  <c:v>1.375E-2</c:v>
                </c:pt>
                <c:pt idx="55">
                  <c:v>1.4E-2</c:v>
                </c:pt>
                <c:pt idx="56">
                  <c:v>1.4250000000000001E-2</c:v>
                </c:pt>
                <c:pt idx="57">
                  <c:v>1.4500000000000001E-2</c:v>
                </c:pt>
                <c:pt idx="58">
                  <c:v>1.4749999999999999E-2</c:v>
                </c:pt>
                <c:pt idx="59">
                  <c:v>1.4999999999999999E-2</c:v>
                </c:pt>
                <c:pt idx="60">
                  <c:v>1.525E-2</c:v>
                </c:pt>
                <c:pt idx="61">
                  <c:v>1.55E-2</c:v>
                </c:pt>
                <c:pt idx="62">
                  <c:v>1.575E-2</c:v>
                </c:pt>
                <c:pt idx="63">
                  <c:v>1.6E-2</c:v>
                </c:pt>
                <c:pt idx="64">
                  <c:v>1.6250000000000001E-2</c:v>
                </c:pt>
                <c:pt idx="65">
                  <c:v>1.6500000000000001E-2</c:v>
                </c:pt>
                <c:pt idx="66">
                  <c:v>1.6750000000000001E-2</c:v>
                </c:pt>
                <c:pt idx="67">
                  <c:v>1.7000000000000001E-2</c:v>
                </c:pt>
                <c:pt idx="68">
                  <c:v>1.7250000000000001E-2</c:v>
                </c:pt>
                <c:pt idx="69">
                  <c:v>1.7500000000000002E-2</c:v>
                </c:pt>
                <c:pt idx="70">
                  <c:v>1.7749999999999998E-2</c:v>
                </c:pt>
                <c:pt idx="71">
                  <c:v>1.7999999999999999E-2</c:v>
                </c:pt>
                <c:pt idx="72">
                  <c:v>1.8249999999999999E-2</c:v>
                </c:pt>
                <c:pt idx="73">
                  <c:v>1.8499999999999999E-2</c:v>
                </c:pt>
                <c:pt idx="74">
                  <c:v>1.8749999999999999E-2</c:v>
                </c:pt>
                <c:pt idx="75">
                  <c:v>1.9E-2</c:v>
                </c:pt>
                <c:pt idx="76">
                  <c:v>1.925E-2</c:v>
                </c:pt>
                <c:pt idx="77">
                  <c:v>1.95E-2</c:v>
                </c:pt>
                <c:pt idx="78">
                  <c:v>1.975E-2</c:v>
                </c:pt>
                <c:pt idx="79">
                  <c:v>0.02</c:v>
                </c:pt>
                <c:pt idx="80">
                  <c:v>2.0250000000000001E-2</c:v>
                </c:pt>
                <c:pt idx="81">
                  <c:v>2.0500000000000001E-2</c:v>
                </c:pt>
                <c:pt idx="82">
                  <c:v>2.0750000000000001E-2</c:v>
                </c:pt>
                <c:pt idx="83">
                  <c:v>2.1000000000000001E-2</c:v>
                </c:pt>
                <c:pt idx="84">
                  <c:v>2.1250000000000002E-2</c:v>
                </c:pt>
                <c:pt idx="85">
                  <c:v>2.1499999999999998E-2</c:v>
                </c:pt>
                <c:pt idx="86">
                  <c:v>2.1749999999999999E-2</c:v>
                </c:pt>
                <c:pt idx="87">
                  <c:v>2.1999999999999999E-2</c:v>
                </c:pt>
                <c:pt idx="88">
                  <c:v>2.2249999999999999E-2</c:v>
                </c:pt>
                <c:pt idx="89">
                  <c:v>2.2499999999999999E-2</c:v>
                </c:pt>
                <c:pt idx="90">
                  <c:v>2.2749999999999999E-2</c:v>
                </c:pt>
                <c:pt idx="91">
                  <c:v>2.3E-2</c:v>
                </c:pt>
                <c:pt idx="92">
                  <c:v>2.325E-2</c:v>
                </c:pt>
                <c:pt idx="93">
                  <c:v>2.35E-2</c:v>
                </c:pt>
                <c:pt idx="94">
                  <c:v>2.375E-2</c:v>
                </c:pt>
                <c:pt idx="95">
                  <c:v>2.4E-2</c:v>
                </c:pt>
                <c:pt idx="96">
                  <c:v>2.4250000000000001E-2</c:v>
                </c:pt>
                <c:pt idx="97">
                  <c:v>2.4500000000000001E-2</c:v>
                </c:pt>
                <c:pt idx="98">
                  <c:v>2.4750000000000001E-2</c:v>
                </c:pt>
                <c:pt idx="99">
                  <c:v>2.5000000000000001E-2</c:v>
                </c:pt>
              </c:numCache>
            </c:numRef>
          </c:xVal>
          <c:yVal>
            <c:numRef>
              <c:f>'8_c21_l30_th1.0'!$D$2:$D$101</c:f>
              <c:numCache>
                <c:formatCode>General</c:formatCode>
                <c:ptCount val="100"/>
                <c:pt idx="0">
                  <c:v>0.69615285714285713</c:v>
                </c:pt>
                <c:pt idx="1">
                  <c:v>1.392305714285714</c:v>
                </c:pt>
                <c:pt idx="2">
                  <c:v>2.088457142857143</c:v>
                </c:pt>
                <c:pt idx="3">
                  <c:v>2.7846142857142859</c:v>
                </c:pt>
                <c:pt idx="4">
                  <c:v>3.480771428571428</c:v>
                </c:pt>
                <c:pt idx="5">
                  <c:v>4.176914285714286</c:v>
                </c:pt>
                <c:pt idx="6">
                  <c:v>4.8730714285714276</c:v>
                </c:pt>
                <c:pt idx="7">
                  <c:v>5.5692285714285719</c:v>
                </c:pt>
                <c:pt idx="8">
                  <c:v>6.265371428571429</c:v>
                </c:pt>
                <c:pt idx="9">
                  <c:v>6.9615285714285724</c:v>
                </c:pt>
                <c:pt idx="10">
                  <c:v>7.6576857142857149</c:v>
                </c:pt>
                <c:pt idx="11">
                  <c:v>8.3538428571428565</c:v>
                </c:pt>
                <c:pt idx="12">
                  <c:v>9.0499857142857145</c:v>
                </c:pt>
                <c:pt idx="13">
                  <c:v>9.746142857142857</c:v>
                </c:pt>
                <c:pt idx="14">
                  <c:v>10.442299999999999</c:v>
                </c:pt>
                <c:pt idx="15">
                  <c:v>11.13845714285714</c:v>
                </c:pt>
                <c:pt idx="16">
                  <c:v>11.8346</c:v>
                </c:pt>
                <c:pt idx="17">
                  <c:v>12.530757142857141</c:v>
                </c:pt>
                <c:pt idx="18">
                  <c:v>13.22691428571429</c:v>
                </c:pt>
                <c:pt idx="19">
                  <c:v>13.923057142857139</c:v>
                </c:pt>
                <c:pt idx="20">
                  <c:v>14.619285714285709</c:v>
                </c:pt>
                <c:pt idx="21">
                  <c:v>15.315428571428569</c:v>
                </c:pt>
                <c:pt idx="22">
                  <c:v>16.011571428571429</c:v>
                </c:pt>
                <c:pt idx="23">
                  <c:v>16.707714285714289</c:v>
                </c:pt>
                <c:pt idx="24">
                  <c:v>17.403857142857142</c:v>
                </c:pt>
                <c:pt idx="25">
                  <c:v>18.100000000000001</c:v>
                </c:pt>
                <c:pt idx="26">
                  <c:v>18.796142857142861</c:v>
                </c:pt>
                <c:pt idx="27">
                  <c:v>19.49228571428571</c:v>
                </c:pt>
                <c:pt idx="28">
                  <c:v>20.18842857142857</c:v>
                </c:pt>
                <c:pt idx="29">
                  <c:v>20.88457142857143</c:v>
                </c:pt>
                <c:pt idx="30">
                  <c:v>21.58071428571429</c:v>
                </c:pt>
                <c:pt idx="31">
                  <c:v>22.276857142857139</c:v>
                </c:pt>
                <c:pt idx="32">
                  <c:v>22.972999999999999</c:v>
                </c:pt>
                <c:pt idx="33">
                  <c:v>23.669142857142859</c:v>
                </c:pt>
                <c:pt idx="34">
                  <c:v>24.36542857142857</c:v>
                </c:pt>
                <c:pt idx="35">
                  <c:v>25.06157142857143</c:v>
                </c:pt>
                <c:pt idx="36">
                  <c:v>25.75771428571429</c:v>
                </c:pt>
                <c:pt idx="37">
                  <c:v>26.453857142857139</c:v>
                </c:pt>
                <c:pt idx="38">
                  <c:v>27.15</c:v>
                </c:pt>
                <c:pt idx="39">
                  <c:v>27.846142857142858</c:v>
                </c:pt>
                <c:pt idx="40">
                  <c:v>28.534857142857149</c:v>
                </c:pt>
                <c:pt idx="41">
                  <c:v>29.207571428571431</c:v>
                </c:pt>
                <c:pt idx="42">
                  <c:v>29.85371428571429</c:v>
                </c:pt>
                <c:pt idx="43">
                  <c:v>30.436857142857139</c:v>
                </c:pt>
                <c:pt idx="44">
                  <c:v>31.065999999999999</c:v>
                </c:pt>
                <c:pt idx="45">
                  <c:v>31.631</c:v>
                </c:pt>
                <c:pt idx="46">
                  <c:v>32.069428571428567</c:v>
                </c:pt>
                <c:pt idx="47">
                  <c:v>32.694428571428567</c:v>
                </c:pt>
                <c:pt idx="48">
                  <c:v>33.370428571428569</c:v>
                </c:pt>
                <c:pt idx="49">
                  <c:v>34.046999999999997</c:v>
                </c:pt>
                <c:pt idx="50">
                  <c:v>34.701000000000001</c:v>
                </c:pt>
                <c:pt idx="51">
                  <c:v>35.293714285714287</c:v>
                </c:pt>
                <c:pt idx="52">
                  <c:v>35.596285714285713</c:v>
                </c:pt>
                <c:pt idx="53">
                  <c:v>35.628857142857143</c:v>
                </c:pt>
                <c:pt idx="54">
                  <c:v>35.15342857142857</c:v>
                </c:pt>
                <c:pt idx="55">
                  <c:v>34.371142857142857</c:v>
                </c:pt>
                <c:pt idx="56">
                  <c:v>32.789000000000001</c:v>
                </c:pt>
                <c:pt idx="57">
                  <c:v>28.549714285714291</c:v>
                </c:pt>
                <c:pt idx="58">
                  <c:v>20.035</c:v>
                </c:pt>
                <c:pt idx="59">
                  <c:v>13.369342857142859</c:v>
                </c:pt>
                <c:pt idx="60">
                  <c:v>8.3574714285714293</c:v>
                </c:pt>
                <c:pt idx="61">
                  <c:v>2.3811428571428568</c:v>
                </c:pt>
                <c:pt idx="62">
                  <c:v>1.3315842857142861</c:v>
                </c:pt>
                <c:pt idx="63">
                  <c:v>0.99852714285714284</c:v>
                </c:pt>
                <c:pt idx="64">
                  <c:v>0.88556999999999997</c:v>
                </c:pt>
                <c:pt idx="65">
                  <c:v>0.86572428571428572</c:v>
                </c:pt>
                <c:pt idx="66">
                  <c:v>0.85605428571428577</c:v>
                </c:pt>
                <c:pt idx="67">
                  <c:v>0.81233571428571427</c:v>
                </c:pt>
                <c:pt idx="68">
                  <c:v>0.8028171428571429</c:v>
                </c:pt>
                <c:pt idx="69">
                  <c:v>0.77831428571428574</c:v>
                </c:pt>
                <c:pt idx="70">
                  <c:v>0.7597557142857142</c:v>
                </c:pt>
                <c:pt idx="71">
                  <c:v>0.74145428571428573</c:v>
                </c:pt>
                <c:pt idx="72">
                  <c:v>0.72284857142857151</c:v>
                </c:pt>
                <c:pt idx="73">
                  <c:v>0.71964285714285714</c:v>
                </c:pt>
                <c:pt idx="74">
                  <c:v>0.70437000000000005</c:v>
                </c:pt>
                <c:pt idx="75">
                  <c:v>0.70331571428571438</c:v>
                </c:pt>
                <c:pt idx="76">
                  <c:v>0.69499714285714287</c:v>
                </c:pt>
                <c:pt idx="77">
                  <c:v>0.69404142857142859</c:v>
                </c:pt>
                <c:pt idx="78">
                  <c:v>0.68348714285714285</c:v>
                </c:pt>
                <c:pt idx="79">
                  <c:v>0.67133142857142858</c:v>
                </c:pt>
                <c:pt idx="80">
                  <c:v>0.66402714285714293</c:v>
                </c:pt>
                <c:pt idx="81">
                  <c:v>0.65327714285714278</c:v>
                </c:pt>
                <c:pt idx="82">
                  <c:v>0.65152285714285718</c:v>
                </c:pt>
                <c:pt idx="83">
                  <c:v>0.65462428571428577</c:v>
                </c:pt>
                <c:pt idx="84">
                  <c:v>0.64355285714285715</c:v>
                </c:pt>
                <c:pt idx="85">
                  <c:v>0.63338142857142854</c:v>
                </c:pt>
                <c:pt idx="86">
                  <c:v>0.62567714285714293</c:v>
                </c:pt>
                <c:pt idx="87">
                  <c:v>0.62447857142857144</c:v>
                </c:pt>
                <c:pt idx="88">
                  <c:v>0.62255571428571421</c:v>
                </c:pt>
                <c:pt idx="89">
                  <c:v>0.62429142857142861</c:v>
                </c:pt>
                <c:pt idx="90">
                  <c:v>0.62547428571428576</c:v>
                </c:pt>
                <c:pt idx="91">
                  <c:v>0.60941000000000001</c:v>
                </c:pt>
                <c:pt idx="92">
                  <c:v>0.59984285714285712</c:v>
                </c:pt>
                <c:pt idx="93">
                  <c:v>0.57156714285714294</c:v>
                </c:pt>
                <c:pt idx="94">
                  <c:v>0.5340571428571429</c:v>
                </c:pt>
                <c:pt idx="95">
                  <c:v>0.52290285714285711</c:v>
                </c:pt>
                <c:pt idx="96">
                  <c:v>0.5168571428571429</c:v>
                </c:pt>
                <c:pt idx="97">
                  <c:v>0.51552428571428577</c:v>
                </c:pt>
                <c:pt idx="98">
                  <c:v>0.51132285714285719</c:v>
                </c:pt>
                <c:pt idx="99">
                  <c:v>0.48297428571428569</c:v>
                </c:pt>
              </c:numCache>
            </c:numRef>
          </c:yVal>
          <c:smooth val="0"/>
          <c:extLst>
            <c:ext xmlns:c16="http://schemas.microsoft.com/office/drawing/2014/chart" uri="{C3380CC4-5D6E-409C-BE32-E72D297353CC}">
              <c16:uniqueId val="{00000000-931C-3E4C-9756-D7602850BE76}"/>
            </c:ext>
          </c:extLst>
        </c:ser>
        <c:dLbls>
          <c:showLegendKey val="0"/>
          <c:showVal val="0"/>
          <c:showCatName val="0"/>
          <c:showSerName val="0"/>
          <c:showPercent val="0"/>
          <c:showBubbleSize val="0"/>
        </c:dLbls>
        <c:axId val="10"/>
        <c:axId val="20"/>
      </c:scatterChart>
      <c:valAx>
        <c:axId val="10"/>
        <c:scaling>
          <c:orientation val="minMax"/>
        </c:scaling>
        <c:delete val="0"/>
        <c:axPos val="b"/>
        <c:majorGridlines/>
        <c:title>
          <c:tx>
            <c:rich>
              <a:bodyPr/>
              <a:lstStyle/>
              <a:p>
                <a:pPr>
                  <a:defRPr/>
                </a:pPr>
                <a:r>
                  <a:rPr lang="en"/>
                  <a:t>Strain [-]</a:t>
                </a:r>
              </a:p>
            </c:rich>
          </c:tx>
          <c:overlay val="0"/>
        </c:title>
        <c:numFmt formatCode="General" sourceLinked="1"/>
        <c:majorTickMark val="none"/>
        <c:minorTickMark val="none"/>
        <c:tickLblPos val="nextTo"/>
        <c:crossAx val="20"/>
        <c:crosses val="autoZero"/>
        <c:crossBetween val="midCat"/>
      </c:valAx>
      <c:valAx>
        <c:axId val="20"/>
        <c:scaling>
          <c:orientation val="minMax"/>
        </c:scaling>
        <c:delete val="0"/>
        <c:axPos val="l"/>
        <c:majorGridlines/>
        <c:title>
          <c:tx>
            <c:rich>
              <a:bodyPr/>
              <a:lstStyle/>
              <a:p>
                <a:pPr>
                  <a:defRPr/>
                </a:pPr>
                <a:r>
                  <a:rPr lang="en"/>
                  <a:t>Stress [MPa]</a:t>
                </a:r>
              </a:p>
            </c:rich>
          </c:tx>
          <c:overlay val="0"/>
        </c:title>
        <c:numFmt formatCode="General" sourceLinked="1"/>
        <c:majorTickMark val="none"/>
        <c:minorTickMark val="none"/>
        <c:tickLblPos val="nextTo"/>
        <c:crossAx val="10"/>
        <c:crosses val="autoZero"/>
        <c:crossBetween val="midCat"/>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a:prstDash val="solid"/>
            </a:ln>
          </c:spPr>
          <c:marker>
            <c:symbol val="none"/>
          </c:marker>
          <c:xVal>
            <c:numRef>
              <c:f>'8_c1_th1.0'!$C$2:$C$101</c:f>
              <c:numCache>
                <c:formatCode>General</c:formatCode>
                <c:ptCount val="100"/>
                <c:pt idx="0">
                  <c:v>2.5000000000000001E-4</c:v>
                </c:pt>
                <c:pt idx="1">
                  <c:v>5.0000000000000001E-4</c:v>
                </c:pt>
                <c:pt idx="2">
                  <c:v>7.5000000000000002E-4</c:v>
                </c:pt>
                <c:pt idx="3">
                  <c:v>1E-3</c:v>
                </c:pt>
                <c:pt idx="4">
                  <c:v>1.25E-3</c:v>
                </c:pt>
                <c:pt idx="5">
                  <c:v>1.5E-3</c:v>
                </c:pt>
                <c:pt idx="6">
                  <c:v>1.75E-3</c:v>
                </c:pt>
                <c:pt idx="7">
                  <c:v>2E-3</c:v>
                </c:pt>
                <c:pt idx="8">
                  <c:v>2.2499999999999998E-3</c:v>
                </c:pt>
                <c:pt idx="9">
                  <c:v>2.5000000000000001E-3</c:v>
                </c:pt>
                <c:pt idx="10">
                  <c:v>2.7499999999999998E-3</c:v>
                </c:pt>
                <c:pt idx="11">
                  <c:v>3.0000000000000001E-3</c:v>
                </c:pt>
                <c:pt idx="12">
                  <c:v>3.2499999999999999E-3</c:v>
                </c:pt>
                <c:pt idx="13">
                  <c:v>3.5000000000000009E-3</c:v>
                </c:pt>
                <c:pt idx="14">
                  <c:v>3.749999999999999E-3</c:v>
                </c:pt>
                <c:pt idx="15">
                  <c:v>4.0000000000000001E-3</c:v>
                </c:pt>
                <c:pt idx="16">
                  <c:v>4.2500000000000003E-3</c:v>
                </c:pt>
                <c:pt idx="17">
                  <c:v>4.4999999999999997E-3</c:v>
                </c:pt>
                <c:pt idx="18">
                  <c:v>4.7499999999999999E-3</c:v>
                </c:pt>
                <c:pt idx="19">
                  <c:v>5.0000000000000001E-3</c:v>
                </c:pt>
                <c:pt idx="20">
                  <c:v>5.2500000000000003E-3</c:v>
                </c:pt>
                <c:pt idx="21">
                  <c:v>5.4999999999999997E-3</c:v>
                </c:pt>
                <c:pt idx="22">
                  <c:v>5.7499999999999999E-3</c:v>
                </c:pt>
                <c:pt idx="23">
                  <c:v>6.0000000000000001E-3</c:v>
                </c:pt>
                <c:pt idx="24">
                  <c:v>6.2500000000000003E-3</c:v>
                </c:pt>
                <c:pt idx="25">
                  <c:v>6.5000000000000006E-3</c:v>
                </c:pt>
                <c:pt idx="26">
                  <c:v>6.7499999999999999E-3</c:v>
                </c:pt>
                <c:pt idx="27">
                  <c:v>7.000000000000001E-3</c:v>
                </c:pt>
                <c:pt idx="28">
                  <c:v>7.2500000000000004E-3</c:v>
                </c:pt>
                <c:pt idx="29">
                  <c:v>7.4999999999999989E-3</c:v>
                </c:pt>
                <c:pt idx="30">
                  <c:v>7.7499999999999999E-3</c:v>
                </c:pt>
                <c:pt idx="31">
                  <c:v>8.0000000000000002E-3</c:v>
                </c:pt>
                <c:pt idx="32">
                  <c:v>8.2500000000000004E-3</c:v>
                </c:pt>
                <c:pt idx="33">
                  <c:v>8.5000000000000006E-3</c:v>
                </c:pt>
                <c:pt idx="34">
                  <c:v>8.7499999999999991E-3</c:v>
                </c:pt>
                <c:pt idx="35">
                  <c:v>8.9999999999999993E-3</c:v>
                </c:pt>
                <c:pt idx="36">
                  <c:v>9.2499999999999995E-3</c:v>
                </c:pt>
                <c:pt idx="37">
                  <c:v>9.4999999999999998E-3</c:v>
                </c:pt>
                <c:pt idx="38">
                  <c:v>9.7500000000000017E-3</c:v>
                </c:pt>
                <c:pt idx="39">
                  <c:v>0.01</c:v>
                </c:pt>
                <c:pt idx="40">
                  <c:v>1.025E-2</c:v>
                </c:pt>
                <c:pt idx="41">
                  <c:v>1.0500000000000001E-2</c:v>
                </c:pt>
                <c:pt idx="42">
                  <c:v>1.0749999999999999E-2</c:v>
                </c:pt>
                <c:pt idx="43">
                  <c:v>1.0999999999999999E-2</c:v>
                </c:pt>
                <c:pt idx="44">
                  <c:v>1.125E-2</c:v>
                </c:pt>
                <c:pt idx="45">
                  <c:v>1.15E-2</c:v>
                </c:pt>
                <c:pt idx="46">
                  <c:v>1.175E-2</c:v>
                </c:pt>
                <c:pt idx="47">
                  <c:v>1.2E-2</c:v>
                </c:pt>
                <c:pt idx="48">
                  <c:v>1.225E-2</c:v>
                </c:pt>
                <c:pt idx="49">
                  <c:v>1.2500000000000001E-2</c:v>
                </c:pt>
                <c:pt idx="50">
                  <c:v>1.2749999999999999E-2</c:v>
                </c:pt>
                <c:pt idx="51">
                  <c:v>1.2999999999999999E-2</c:v>
                </c:pt>
                <c:pt idx="52">
                  <c:v>1.325E-2</c:v>
                </c:pt>
                <c:pt idx="53">
                  <c:v>1.35E-2</c:v>
                </c:pt>
                <c:pt idx="54">
                  <c:v>1.375E-2</c:v>
                </c:pt>
                <c:pt idx="55">
                  <c:v>1.4E-2</c:v>
                </c:pt>
                <c:pt idx="56">
                  <c:v>1.4250000000000001E-2</c:v>
                </c:pt>
                <c:pt idx="57">
                  <c:v>1.4500000000000001E-2</c:v>
                </c:pt>
                <c:pt idx="58">
                  <c:v>1.4749999999999999E-2</c:v>
                </c:pt>
                <c:pt idx="59">
                  <c:v>1.4999999999999999E-2</c:v>
                </c:pt>
                <c:pt idx="60">
                  <c:v>1.525E-2</c:v>
                </c:pt>
                <c:pt idx="61">
                  <c:v>1.55E-2</c:v>
                </c:pt>
                <c:pt idx="62">
                  <c:v>1.575E-2</c:v>
                </c:pt>
                <c:pt idx="63">
                  <c:v>1.6E-2</c:v>
                </c:pt>
                <c:pt idx="64">
                  <c:v>1.6250000000000001E-2</c:v>
                </c:pt>
                <c:pt idx="65">
                  <c:v>1.6500000000000001E-2</c:v>
                </c:pt>
                <c:pt idx="66">
                  <c:v>1.6750000000000001E-2</c:v>
                </c:pt>
                <c:pt idx="67">
                  <c:v>1.7000000000000001E-2</c:v>
                </c:pt>
                <c:pt idx="68">
                  <c:v>1.7250000000000001E-2</c:v>
                </c:pt>
                <c:pt idx="69">
                  <c:v>1.7500000000000002E-2</c:v>
                </c:pt>
                <c:pt idx="70">
                  <c:v>1.7749999999999998E-2</c:v>
                </c:pt>
                <c:pt idx="71">
                  <c:v>1.7999999999999999E-2</c:v>
                </c:pt>
                <c:pt idx="72">
                  <c:v>1.8249999999999999E-2</c:v>
                </c:pt>
                <c:pt idx="73">
                  <c:v>1.8499999999999999E-2</c:v>
                </c:pt>
                <c:pt idx="74">
                  <c:v>1.8749999999999999E-2</c:v>
                </c:pt>
                <c:pt idx="75">
                  <c:v>1.9E-2</c:v>
                </c:pt>
                <c:pt idx="76">
                  <c:v>1.925E-2</c:v>
                </c:pt>
                <c:pt idx="77">
                  <c:v>1.95E-2</c:v>
                </c:pt>
                <c:pt idx="78">
                  <c:v>1.975E-2</c:v>
                </c:pt>
                <c:pt idx="79">
                  <c:v>0.02</c:v>
                </c:pt>
                <c:pt idx="80">
                  <c:v>2.0250000000000001E-2</c:v>
                </c:pt>
                <c:pt idx="81">
                  <c:v>2.0500000000000001E-2</c:v>
                </c:pt>
                <c:pt idx="82">
                  <c:v>2.0750000000000001E-2</c:v>
                </c:pt>
                <c:pt idx="83">
                  <c:v>2.1000000000000001E-2</c:v>
                </c:pt>
                <c:pt idx="84">
                  <c:v>2.1250000000000002E-2</c:v>
                </c:pt>
                <c:pt idx="85">
                  <c:v>2.1499999999999998E-2</c:v>
                </c:pt>
                <c:pt idx="86">
                  <c:v>2.1749999999999999E-2</c:v>
                </c:pt>
                <c:pt idx="87">
                  <c:v>2.1999999999999999E-2</c:v>
                </c:pt>
                <c:pt idx="88">
                  <c:v>2.2249999999999999E-2</c:v>
                </c:pt>
                <c:pt idx="89">
                  <c:v>2.2499999999999999E-2</c:v>
                </c:pt>
                <c:pt idx="90">
                  <c:v>2.2749999999999999E-2</c:v>
                </c:pt>
                <c:pt idx="91">
                  <c:v>2.3E-2</c:v>
                </c:pt>
                <c:pt idx="92">
                  <c:v>2.325E-2</c:v>
                </c:pt>
                <c:pt idx="93">
                  <c:v>2.35E-2</c:v>
                </c:pt>
                <c:pt idx="94">
                  <c:v>2.375E-2</c:v>
                </c:pt>
                <c:pt idx="95">
                  <c:v>2.4E-2</c:v>
                </c:pt>
                <c:pt idx="96">
                  <c:v>2.4250000000000001E-2</c:v>
                </c:pt>
                <c:pt idx="97">
                  <c:v>2.4500000000000001E-2</c:v>
                </c:pt>
                <c:pt idx="98">
                  <c:v>2.4750000000000001E-2</c:v>
                </c:pt>
                <c:pt idx="99">
                  <c:v>2.5000000000000001E-2</c:v>
                </c:pt>
              </c:numCache>
            </c:numRef>
          </c:xVal>
          <c:yVal>
            <c:numRef>
              <c:f>'8_c1_th1.0'!$D$2:$D$101</c:f>
              <c:numCache>
                <c:formatCode>General</c:formatCode>
                <c:ptCount val="100"/>
                <c:pt idx="0">
                  <c:v>0.68723999999999996</c:v>
                </c:pt>
                <c:pt idx="1">
                  <c:v>1.374478571428571</c:v>
                </c:pt>
                <c:pt idx="2">
                  <c:v>2.0617142857142858</c:v>
                </c:pt>
                <c:pt idx="3">
                  <c:v>2.7489571428571429</c:v>
                </c:pt>
                <c:pt idx="4">
                  <c:v>3.4361999999999999</c:v>
                </c:pt>
                <c:pt idx="5">
                  <c:v>4.1234428571428579</c:v>
                </c:pt>
                <c:pt idx="6">
                  <c:v>4.8106714285714292</c:v>
                </c:pt>
                <c:pt idx="7">
                  <c:v>5.4979142857142858</c:v>
                </c:pt>
                <c:pt idx="8">
                  <c:v>6.1851571428571432</c:v>
                </c:pt>
                <c:pt idx="9">
                  <c:v>6.8723999999999998</c:v>
                </c:pt>
                <c:pt idx="10">
                  <c:v>7.5596285714285711</c:v>
                </c:pt>
                <c:pt idx="11">
                  <c:v>8.2468714285714277</c:v>
                </c:pt>
                <c:pt idx="12">
                  <c:v>8.934114285714287</c:v>
                </c:pt>
                <c:pt idx="13">
                  <c:v>9.6213571428571427</c:v>
                </c:pt>
                <c:pt idx="14">
                  <c:v>10.30858571428571</c:v>
                </c:pt>
                <c:pt idx="15">
                  <c:v>10.99582857142857</c:v>
                </c:pt>
                <c:pt idx="16">
                  <c:v>11.683071428571431</c:v>
                </c:pt>
                <c:pt idx="17">
                  <c:v>12.37031428571429</c:v>
                </c:pt>
                <c:pt idx="18">
                  <c:v>13.05754285714286</c:v>
                </c:pt>
                <c:pt idx="19">
                  <c:v>13.74478571428571</c:v>
                </c:pt>
                <c:pt idx="20">
                  <c:v>14.432</c:v>
                </c:pt>
                <c:pt idx="21">
                  <c:v>15.119285714285709</c:v>
                </c:pt>
                <c:pt idx="22">
                  <c:v>15.806571428571431</c:v>
                </c:pt>
                <c:pt idx="23">
                  <c:v>16.49371428571429</c:v>
                </c:pt>
                <c:pt idx="24">
                  <c:v>17.181000000000001</c:v>
                </c:pt>
                <c:pt idx="25">
                  <c:v>17.868285714285719</c:v>
                </c:pt>
                <c:pt idx="26">
                  <c:v>18.555428571428571</c:v>
                </c:pt>
                <c:pt idx="27">
                  <c:v>19.242714285714289</c:v>
                </c:pt>
                <c:pt idx="28">
                  <c:v>19.93</c:v>
                </c:pt>
                <c:pt idx="29">
                  <c:v>20.617142857142859</c:v>
                </c:pt>
                <c:pt idx="30">
                  <c:v>21.30442857142857</c:v>
                </c:pt>
                <c:pt idx="31">
                  <c:v>21.991714285714291</c:v>
                </c:pt>
                <c:pt idx="32">
                  <c:v>22.67885714285714</c:v>
                </c:pt>
                <c:pt idx="33">
                  <c:v>23.366142857142862</c:v>
                </c:pt>
                <c:pt idx="34">
                  <c:v>24.053428571428569</c:v>
                </c:pt>
                <c:pt idx="35">
                  <c:v>24.740571428571432</c:v>
                </c:pt>
                <c:pt idx="36">
                  <c:v>25.427857142857139</c:v>
                </c:pt>
                <c:pt idx="37">
                  <c:v>26.11514285714286</c:v>
                </c:pt>
                <c:pt idx="38">
                  <c:v>26.80228571428572</c:v>
                </c:pt>
                <c:pt idx="39">
                  <c:v>27.489571428571431</c:v>
                </c:pt>
                <c:pt idx="40">
                  <c:v>28.176857142857141</c:v>
                </c:pt>
                <c:pt idx="41">
                  <c:v>28.864000000000001</c:v>
                </c:pt>
                <c:pt idx="42">
                  <c:v>29.551285714285719</c:v>
                </c:pt>
                <c:pt idx="43">
                  <c:v>30.238571428571429</c:v>
                </c:pt>
                <c:pt idx="44">
                  <c:v>30.925714285714289</c:v>
                </c:pt>
                <c:pt idx="45">
                  <c:v>31.613</c:v>
                </c:pt>
                <c:pt idx="46">
                  <c:v>32.300285714285707</c:v>
                </c:pt>
                <c:pt idx="47">
                  <c:v>32.987428571428573</c:v>
                </c:pt>
                <c:pt idx="48">
                  <c:v>33.674714285714288</c:v>
                </c:pt>
                <c:pt idx="49">
                  <c:v>34.362000000000002</c:v>
                </c:pt>
                <c:pt idx="50">
                  <c:v>35.049142857142861</c:v>
                </c:pt>
                <c:pt idx="51">
                  <c:v>35.736428571428583</c:v>
                </c:pt>
                <c:pt idx="52">
                  <c:v>36.423714285714283</c:v>
                </c:pt>
                <c:pt idx="53">
                  <c:v>37.110999999999997</c:v>
                </c:pt>
                <c:pt idx="54">
                  <c:v>37.798142857142857</c:v>
                </c:pt>
                <c:pt idx="55">
                  <c:v>38.485428571428571</c:v>
                </c:pt>
                <c:pt idx="56">
                  <c:v>39.172714285714292</c:v>
                </c:pt>
                <c:pt idx="57">
                  <c:v>39.859857142857138</c:v>
                </c:pt>
                <c:pt idx="58">
                  <c:v>40.547142857142859</c:v>
                </c:pt>
                <c:pt idx="59">
                  <c:v>41.234428571428573</c:v>
                </c:pt>
                <c:pt idx="60">
                  <c:v>41.921428571428571</c:v>
                </c:pt>
                <c:pt idx="61">
                  <c:v>42.608142857142859</c:v>
                </c:pt>
                <c:pt idx="62">
                  <c:v>29.299857142857139</c:v>
                </c:pt>
                <c:pt idx="63">
                  <c:v>29.764714285714291</c:v>
                </c:pt>
                <c:pt idx="64">
                  <c:v>30.22971428571428</c:v>
                </c:pt>
                <c:pt idx="65">
                  <c:v>30.694857142857138</c:v>
                </c:pt>
                <c:pt idx="66">
                  <c:v>31.159857142857149</c:v>
                </c:pt>
                <c:pt idx="67">
                  <c:v>31.624857142857142</c:v>
                </c:pt>
                <c:pt idx="68">
                  <c:v>32.088428571428572</c:v>
                </c:pt>
                <c:pt idx="69">
                  <c:v>32.532142857142858</c:v>
                </c:pt>
                <c:pt idx="70">
                  <c:v>32.878857142857143</c:v>
                </c:pt>
                <c:pt idx="71">
                  <c:v>32.748428571428569</c:v>
                </c:pt>
                <c:pt idx="72">
                  <c:v>31.402000000000001</c:v>
                </c:pt>
                <c:pt idx="73">
                  <c:v>28.446000000000002</c:v>
                </c:pt>
                <c:pt idx="74">
                  <c:v>24.523142857142851</c:v>
                </c:pt>
                <c:pt idx="75">
                  <c:v>20.065428571428569</c:v>
                </c:pt>
                <c:pt idx="76">
                  <c:v>15.73171428571429</c:v>
                </c:pt>
                <c:pt idx="77">
                  <c:v>11.449857142857139</c:v>
                </c:pt>
                <c:pt idx="78">
                  <c:v>9.2878285714285713</c:v>
                </c:pt>
                <c:pt idx="79">
                  <c:v>7.7757428571428573</c:v>
                </c:pt>
                <c:pt idx="80">
                  <c:v>6.7454285714285724</c:v>
                </c:pt>
                <c:pt idx="81">
                  <c:v>5.6550714285714294</c:v>
                </c:pt>
                <c:pt idx="82">
                  <c:v>4.8290857142857142</c:v>
                </c:pt>
                <c:pt idx="83">
                  <c:v>4.1013285714285717</c:v>
                </c:pt>
                <c:pt idx="84">
                  <c:v>3.379914285714285</c:v>
                </c:pt>
                <c:pt idx="85">
                  <c:v>2.687928571428571</c:v>
                </c:pt>
                <c:pt idx="86">
                  <c:v>1.8433142857142859</c:v>
                </c:pt>
                <c:pt idx="87">
                  <c:v>0.33046857142857139</c:v>
                </c:pt>
                <c:pt idx="88">
                  <c:v>0.21762571428571431</c:v>
                </c:pt>
                <c:pt idx="89">
                  <c:v>0.21130571428571429</c:v>
                </c:pt>
                <c:pt idx="90">
                  <c:v>0.21027285714285709</c:v>
                </c:pt>
                <c:pt idx="91">
                  <c:v>0.2124685714285714</c:v>
                </c:pt>
                <c:pt idx="92">
                  <c:v>0.2147742857142857</c:v>
                </c:pt>
                <c:pt idx="93">
                  <c:v>0.2167242857142857</c:v>
                </c:pt>
                <c:pt idx="94">
                  <c:v>0.21902142857142859</c:v>
                </c:pt>
                <c:pt idx="95">
                  <c:v>0.22059571428571431</c:v>
                </c:pt>
                <c:pt idx="96">
                  <c:v>0.22289428571428571</c:v>
                </c:pt>
                <c:pt idx="97">
                  <c:v>0.22496714285714289</c:v>
                </c:pt>
                <c:pt idx="98">
                  <c:v>0.22726142857142859</c:v>
                </c:pt>
                <c:pt idx="99">
                  <c:v>0.22955714285714279</c:v>
                </c:pt>
              </c:numCache>
            </c:numRef>
          </c:yVal>
          <c:smooth val="0"/>
          <c:extLst>
            <c:ext xmlns:c16="http://schemas.microsoft.com/office/drawing/2014/chart" uri="{C3380CC4-5D6E-409C-BE32-E72D297353CC}">
              <c16:uniqueId val="{00000000-439D-C943-AC4E-088501851CA7}"/>
            </c:ext>
          </c:extLst>
        </c:ser>
        <c:dLbls>
          <c:showLegendKey val="0"/>
          <c:showVal val="0"/>
          <c:showCatName val="0"/>
          <c:showSerName val="0"/>
          <c:showPercent val="0"/>
          <c:showBubbleSize val="0"/>
        </c:dLbls>
        <c:axId val="10"/>
        <c:axId val="20"/>
      </c:scatterChart>
      <c:valAx>
        <c:axId val="10"/>
        <c:scaling>
          <c:orientation val="minMax"/>
        </c:scaling>
        <c:delete val="0"/>
        <c:axPos val="b"/>
        <c:majorGridlines/>
        <c:title>
          <c:tx>
            <c:rich>
              <a:bodyPr/>
              <a:lstStyle/>
              <a:p>
                <a:pPr>
                  <a:defRPr/>
                </a:pPr>
                <a:r>
                  <a:rPr lang="en"/>
                  <a:t>Strain [-]</a:t>
                </a:r>
              </a:p>
            </c:rich>
          </c:tx>
          <c:overlay val="0"/>
        </c:title>
        <c:numFmt formatCode="General" sourceLinked="1"/>
        <c:majorTickMark val="none"/>
        <c:minorTickMark val="none"/>
        <c:tickLblPos val="nextTo"/>
        <c:crossAx val="20"/>
        <c:crosses val="autoZero"/>
        <c:crossBetween val="midCat"/>
      </c:valAx>
      <c:valAx>
        <c:axId val="20"/>
        <c:scaling>
          <c:orientation val="minMax"/>
        </c:scaling>
        <c:delete val="0"/>
        <c:axPos val="l"/>
        <c:majorGridlines/>
        <c:title>
          <c:tx>
            <c:rich>
              <a:bodyPr/>
              <a:lstStyle/>
              <a:p>
                <a:pPr>
                  <a:defRPr/>
                </a:pPr>
                <a:r>
                  <a:rPr lang="en"/>
                  <a:t>Stress [MPa]</a:t>
                </a:r>
              </a:p>
            </c:rich>
          </c:tx>
          <c:overlay val="0"/>
        </c:title>
        <c:numFmt formatCode="General" sourceLinked="1"/>
        <c:majorTickMark val="none"/>
        <c:minorTickMark val="none"/>
        <c:tickLblPos val="nextTo"/>
        <c:crossAx val="10"/>
        <c:crosses val="autoZero"/>
        <c:crossBetween val="midCat"/>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a:prstDash val="solid"/>
            </a:ln>
          </c:spPr>
          <c:marker>
            <c:symbol val="none"/>
          </c:marker>
          <c:xVal>
            <c:numRef>
              <c:f>'8_kasa2.3_l30_th1.0'!$C$2:$C$105</c:f>
              <c:numCache>
                <c:formatCode>General</c:formatCode>
                <c:ptCount val="104"/>
                <c:pt idx="0">
                  <c:v>2.5000000000000001E-4</c:v>
                </c:pt>
                <c:pt idx="1">
                  <c:v>5.0000000000000001E-4</c:v>
                </c:pt>
                <c:pt idx="2">
                  <c:v>7.5000000000000002E-4</c:v>
                </c:pt>
                <c:pt idx="3">
                  <c:v>1E-3</c:v>
                </c:pt>
                <c:pt idx="4">
                  <c:v>1.25E-3</c:v>
                </c:pt>
                <c:pt idx="5">
                  <c:v>1.5E-3</c:v>
                </c:pt>
                <c:pt idx="6">
                  <c:v>1.75E-3</c:v>
                </c:pt>
                <c:pt idx="7">
                  <c:v>2E-3</c:v>
                </c:pt>
                <c:pt idx="8">
                  <c:v>2.2499999999999998E-3</c:v>
                </c:pt>
                <c:pt idx="9">
                  <c:v>2.5000000000000001E-3</c:v>
                </c:pt>
                <c:pt idx="10">
                  <c:v>2.7499999999999998E-3</c:v>
                </c:pt>
                <c:pt idx="11">
                  <c:v>3.0000000000000001E-3</c:v>
                </c:pt>
                <c:pt idx="12">
                  <c:v>3.2499999999999999E-3</c:v>
                </c:pt>
                <c:pt idx="13">
                  <c:v>3.5000000000000009E-3</c:v>
                </c:pt>
                <c:pt idx="14">
                  <c:v>3.749999999999999E-3</c:v>
                </c:pt>
                <c:pt idx="15">
                  <c:v>4.0000000000000001E-3</c:v>
                </c:pt>
                <c:pt idx="16">
                  <c:v>4.2500000000000003E-3</c:v>
                </c:pt>
                <c:pt idx="17">
                  <c:v>4.4999999999999997E-3</c:v>
                </c:pt>
                <c:pt idx="18">
                  <c:v>4.7499999999999999E-3</c:v>
                </c:pt>
                <c:pt idx="19">
                  <c:v>5.0000000000000001E-3</c:v>
                </c:pt>
                <c:pt idx="20">
                  <c:v>5.2500000000000003E-3</c:v>
                </c:pt>
                <c:pt idx="21">
                  <c:v>5.4999999999999997E-3</c:v>
                </c:pt>
                <c:pt idx="22">
                  <c:v>5.7499999999999999E-3</c:v>
                </c:pt>
                <c:pt idx="23">
                  <c:v>6.0000000000000001E-3</c:v>
                </c:pt>
                <c:pt idx="24">
                  <c:v>6.2500000000000003E-3</c:v>
                </c:pt>
                <c:pt idx="25">
                  <c:v>6.5000000000000006E-3</c:v>
                </c:pt>
                <c:pt idx="26">
                  <c:v>6.7499999999999999E-3</c:v>
                </c:pt>
                <c:pt idx="27">
                  <c:v>7.000000000000001E-3</c:v>
                </c:pt>
                <c:pt idx="28">
                  <c:v>7.2500000000000004E-3</c:v>
                </c:pt>
                <c:pt idx="29">
                  <c:v>7.4999999999999989E-3</c:v>
                </c:pt>
                <c:pt idx="30">
                  <c:v>7.7499999999999999E-3</c:v>
                </c:pt>
                <c:pt idx="31">
                  <c:v>8.0000000000000002E-3</c:v>
                </c:pt>
                <c:pt idx="32">
                  <c:v>8.2500000000000004E-3</c:v>
                </c:pt>
                <c:pt idx="33">
                  <c:v>8.5000000000000006E-3</c:v>
                </c:pt>
                <c:pt idx="34">
                  <c:v>8.7499999999999991E-3</c:v>
                </c:pt>
                <c:pt idx="35">
                  <c:v>8.9999999999999993E-3</c:v>
                </c:pt>
                <c:pt idx="36">
                  <c:v>9.2499999999999995E-3</c:v>
                </c:pt>
                <c:pt idx="37">
                  <c:v>9.4999999999999998E-3</c:v>
                </c:pt>
                <c:pt idx="38">
                  <c:v>9.7500000000000017E-3</c:v>
                </c:pt>
                <c:pt idx="39">
                  <c:v>0.01</c:v>
                </c:pt>
                <c:pt idx="40">
                  <c:v>1.025E-2</c:v>
                </c:pt>
                <c:pt idx="41">
                  <c:v>1.0500000000000001E-2</c:v>
                </c:pt>
                <c:pt idx="42">
                  <c:v>1.0749999999999999E-2</c:v>
                </c:pt>
                <c:pt idx="43">
                  <c:v>1.0999999999999999E-2</c:v>
                </c:pt>
                <c:pt idx="44">
                  <c:v>1.125E-2</c:v>
                </c:pt>
                <c:pt idx="45">
                  <c:v>1.15E-2</c:v>
                </c:pt>
                <c:pt idx="46">
                  <c:v>1.175E-2</c:v>
                </c:pt>
                <c:pt idx="47">
                  <c:v>1.2E-2</c:v>
                </c:pt>
                <c:pt idx="48">
                  <c:v>1.225E-2</c:v>
                </c:pt>
                <c:pt idx="49">
                  <c:v>1.2500000000000001E-2</c:v>
                </c:pt>
                <c:pt idx="50">
                  <c:v>1.2749999999999999E-2</c:v>
                </c:pt>
                <c:pt idx="51">
                  <c:v>1.2999999999999999E-2</c:v>
                </c:pt>
                <c:pt idx="52">
                  <c:v>1.325E-2</c:v>
                </c:pt>
                <c:pt idx="53">
                  <c:v>1.35E-2</c:v>
                </c:pt>
                <c:pt idx="54">
                  <c:v>1.375E-2</c:v>
                </c:pt>
                <c:pt idx="55">
                  <c:v>1.4E-2</c:v>
                </c:pt>
                <c:pt idx="56">
                  <c:v>1.4250000000000001E-2</c:v>
                </c:pt>
                <c:pt idx="57">
                  <c:v>1.4500000000000001E-2</c:v>
                </c:pt>
                <c:pt idx="58">
                  <c:v>1.4749999999999999E-2</c:v>
                </c:pt>
                <c:pt idx="59">
                  <c:v>1.4999999999999999E-2</c:v>
                </c:pt>
                <c:pt idx="60">
                  <c:v>1.525E-2</c:v>
                </c:pt>
                <c:pt idx="61">
                  <c:v>1.55E-2</c:v>
                </c:pt>
                <c:pt idx="62">
                  <c:v>1.575E-2</c:v>
                </c:pt>
                <c:pt idx="63">
                  <c:v>1.6E-2</c:v>
                </c:pt>
                <c:pt idx="64">
                  <c:v>1.6250000000000001E-2</c:v>
                </c:pt>
                <c:pt idx="65">
                  <c:v>1.6500000000000001E-2</c:v>
                </c:pt>
                <c:pt idx="66">
                  <c:v>1.6750000000000001E-2</c:v>
                </c:pt>
                <c:pt idx="67">
                  <c:v>1.7000000000000001E-2</c:v>
                </c:pt>
                <c:pt idx="68">
                  <c:v>1.7250000000000001E-2</c:v>
                </c:pt>
                <c:pt idx="69">
                  <c:v>1.7500000000000002E-2</c:v>
                </c:pt>
                <c:pt idx="70">
                  <c:v>1.7749999999999998E-2</c:v>
                </c:pt>
                <c:pt idx="71">
                  <c:v>1.7999999999999999E-2</c:v>
                </c:pt>
                <c:pt idx="72">
                  <c:v>1.8249999999999999E-2</c:v>
                </c:pt>
                <c:pt idx="73">
                  <c:v>1.8499999999999999E-2</c:v>
                </c:pt>
                <c:pt idx="74">
                  <c:v>1.8749999999999999E-2</c:v>
                </c:pt>
                <c:pt idx="75">
                  <c:v>1.9E-2</c:v>
                </c:pt>
                <c:pt idx="76">
                  <c:v>1.925E-2</c:v>
                </c:pt>
                <c:pt idx="77">
                  <c:v>1.95E-2</c:v>
                </c:pt>
                <c:pt idx="78">
                  <c:v>1.975E-2</c:v>
                </c:pt>
                <c:pt idx="79">
                  <c:v>0.02</c:v>
                </c:pt>
                <c:pt idx="80">
                  <c:v>2.0250000000000001E-2</c:v>
                </c:pt>
                <c:pt idx="81">
                  <c:v>2.0500000000000001E-2</c:v>
                </c:pt>
                <c:pt idx="82">
                  <c:v>2.0750000000000001E-2</c:v>
                </c:pt>
                <c:pt idx="83">
                  <c:v>2.1000000000000001E-2</c:v>
                </c:pt>
                <c:pt idx="84">
                  <c:v>2.1250000000000002E-2</c:v>
                </c:pt>
                <c:pt idx="85">
                  <c:v>2.1499999999999998E-2</c:v>
                </c:pt>
                <c:pt idx="86">
                  <c:v>2.1749999999999999E-2</c:v>
                </c:pt>
                <c:pt idx="87">
                  <c:v>2.1999999999999999E-2</c:v>
                </c:pt>
                <c:pt idx="88">
                  <c:v>2.2249999999999999E-2</c:v>
                </c:pt>
                <c:pt idx="89">
                  <c:v>2.2499999999999999E-2</c:v>
                </c:pt>
                <c:pt idx="90">
                  <c:v>2.2749999999999999E-2</c:v>
                </c:pt>
                <c:pt idx="91">
                  <c:v>2.3E-2</c:v>
                </c:pt>
                <c:pt idx="92">
                  <c:v>2.325E-2</c:v>
                </c:pt>
                <c:pt idx="93">
                  <c:v>2.35E-2</c:v>
                </c:pt>
                <c:pt idx="94">
                  <c:v>2.375E-2</c:v>
                </c:pt>
                <c:pt idx="95">
                  <c:v>2.4E-2</c:v>
                </c:pt>
                <c:pt idx="96">
                  <c:v>2.4250000000000001E-2</c:v>
                </c:pt>
                <c:pt idx="97">
                  <c:v>2.4500000000000001E-2</c:v>
                </c:pt>
                <c:pt idx="98">
                  <c:v>2.4750000000000001E-2</c:v>
                </c:pt>
                <c:pt idx="99">
                  <c:v>2.4875000000000001E-2</c:v>
                </c:pt>
                <c:pt idx="100">
                  <c:v>2.4937500000000001E-2</c:v>
                </c:pt>
                <c:pt idx="101">
                  <c:v>2.4962499999999999E-2</c:v>
                </c:pt>
                <c:pt idx="102">
                  <c:v>2.498125E-2</c:v>
                </c:pt>
                <c:pt idx="103">
                  <c:v>2.5000000000000001E-2</c:v>
                </c:pt>
              </c:numCache>
            </c:numRef>
          </c:xVal>
          <c:yVal>
            <c:numRef>
              <c:f>'8_kasa2.3_l30_th1.0'!$D$2:$D$105</c:f>
              <c:numCache>
                <c:formatCode>General</c:formatCode>
                <c:ptCount val="104"/>
                <c:pt idx="0">
                  <c:v>0.69545285714285709</c:v>
                </c:pt>
                <c:pt idx="1">
                  <c:v>1.390905714285714</c:v>
                </c:pt>
                <c:pt idx="2">
                  <c:v>2.086357142857143</c:v>
                </c:pt>
                <c:pt idx="3">
                  <c:v>2.7818142857142858</c:v>
                </c:pt>
                <c:pt idx="4">
                  <c:v>3.4772571428571428</c:v>
                </c:pt>
                <c:pt idx="5">
                  <c:v>4.1727142857142852</c:v>
                </c:pt>
                <c:pt idx="6">
                  <c:v>4.8681714285714284</c:v>
                </c:pt>
                <c:pt idx="7">
                  <c:v>5.5636285714285716</c:v>
                </c:pt>
                <c:pt idx="8">
                  <c:v>6.2590714285714286</c:v>
                </c:pt>
                <c:pt idx="9">
                  <c:v>6.9545285714285718</c:v>
                </c:pt>
                <c:pt idx="10">
                  <c:v>7.6499857142857151</c:v>
                </c:pt>
                <c:pt idx="11">
                  <c:v>8.3454285714285703</c:v>
                </c:pt>
                <c:pt idx="12">
                  <c:v>9.0408714285714282</c:v>
                </c:pt>
                <c:pt idx="13">
                  <c:v>9.7363</c:v>
                </c:pt>
                <c:pt idx="14">
                  <c:v>10.43168571428571</c:v>
                </c:pt>
                <c:pt idx="15">
                  <c:v>11.12692857142857</c:v>
                </c:pt>
                <c:pt idx="16">
                  <c:v>11.821999999999999</c:v>
                </c:pt>
                <c:pt idx="17">
                  <c:v>12.516728571428571</c:v>
                </c:pt>
                <c:pt idx="18">
                  <c:v>13.210942857142861</c:v>
                </c:pt>
                <c:pt idx="19">
                  <c:v>13.90494285714286</c:v>
                </c:pt>
                <c:pt idx="20">
                  <c:v>14.598000000000001</c:v>
                </c:pt>
                <c:pt idx="21">
                  <c:v>15.290142857142859</c:v>
                </c:pt>
                <c:pt idx="22">
                  <c:v>15.98157142857143</c:v>
                </c:pt>
                <c:pt idx="23">
                  <c:v>16.67428571428572</c:v>
                </c:pt>
                <c:pt idx="24">
                  <c:v>17.36871428571429</c:v>
                </c:pt>
                <c:pt idx="25">
                  <c:v>18.062999999999999</c:v>
                </c:pt>
                <c:pt idx="26">
                  <c:v>18.75657142857143</c:v>
                </c:pt>
                <c:pt idx="27">
                  <c:v>19.451000000000001</c:v>
                </c:pt>
                <c:pt idx="28">
                  <c:v>20.143999999999998</c:v>
                </c:pt>
                <c:pt idx="29">
                  <c:v>20.838000000000001</c:v>
                </c:pt>
                <c:pt idx="30">
                  <c:v>21.531142857142861</c:v>
                </c:pt>
                <c:pt idx="31">
                  <c:v>22.224142857142859</c:v>
                </c:pt>
                <c:pt idx="32">
                  <c:v>22.917857142857141</c:v>
                </c:pt>
                <c:pt idx="33">
                  <c:v>23.610428571428571</c:v>
                </c:pt>
                <c:pt idx="34">
                  <c:v>24.30328571428571</c:v>
                </c:pt>
                <c:pt idx="35">
                  <c:v>24.99457142857143</c:v>
                </c:pt>
                <c:pt idx="36">
                  <c:v>25.687714285714289</c:v>
                </c:pt>
                <c:pt idx="37">
                  <c:v>26.380285714285709</c:v>
                </c:pt>
                <c:pt idx="38">
                  <c:v>27.071857142857141</c:v>
                </c:pt>
                <c:pt idx="39">
                  <c:v>27.764571428571429</c:v>
                </c:pt>
                <c:pt idx="40">
                  <c:v>28.456428571428571</c:v>
                </c:pt>
                <c:pt idx="41">
                  <c:v>29.147857142857141</c:v>
                </c:pt>
                <c:pt idx="42">
                  <c:v>29.838571428571431</c:v>
                </c:pt>
                <c:pt idx="43">
                  <c:v>30.52842857142857</c:v>
                </c:pt>
                <c:pt idx="44">
                  <c:v>31.216428571428569</c:v>
                </c:pt>
                <c:pt idx="45">
                  <c:v>31.90585714285714</c:v>
                </c:pt>
                <c:pt idx="46">
                  <c:v>32.593428571428568</c:v>
                </c:pt>
                <c:pt idx="47">
                  <c:v>33.213714285714289</c:v>
                </c:pt>
                <c:pt idx="48">
                  <c:v>33.774714285714289</c:v>
                </c:pt>
                <c:pt idx="49">
                  <c:v>33.948999999999998</c:v>
                </c:pt>
                <c:pt idx="50">
                  <c:v>30.68957142857143</c:v>
                </c:pt>
                <c:pt idx="51">
                  <c:v>29.099</c:v>
                </c:pt>
                <c:pt idx="52">
                  <c:v>29.14</c:v>
                </c:pt>
                <c:pt idx="53">
                  <c:v>29.259142857142859</c:v>
                </c:pt>
                <c:pt idx="54">
                  <c:v>28.875</c:v>
                </c:pt>
                <c:pt idx="55">
                  <c:v>27.685571428571428</c:v>
                </c:pt>
                <c:pt idx="56">
                  <c:v>26.10857142857143</c:v>
                </c:pt>
                <c:pt idx="57">
                  <c:v>24.280714285714289</c:v>
                </c:pt>
                <c:pt idx="58">
                  <c:v>22.561428571428571</c:v>
                </c:pt>
                <c:pt idx="59">
                  <c:v>19.578857142857139</c:v>
                </c:pt>
                <c:pt idx="60">
                  <c:v>15.72342857142857</c:v>
                </c:pt>
                <c:pt idx="61">
                  <c:v>12.610714285714289</c:v>
                </c:pt>
                <c:pt idx="62">
                  <c:v>9.799214285714287</c:v>
                </c:pt>
                <c:pt idx="63">
                  <c:v>5.1952428571428566</c:v>
                </c:pt>
                <c:pt idx="64">
                  <c:v>2.1231142857142862</c:v>
                </c:pt>
                <c:pt idx="65">
                  <c:v>1.445871428571428</c:v>
                </c:pt>
                <c:pt idx="66">
                  <c:v>1.205958571428571</c:v>
                </c:pt>
                <c:pt idx="67">
                  <c:v>1.168434285714286</c:v>
                </c:pt>
                <c:pt idx="68">
                  <c:v>1.102277142857143</c:v>
                </c:pt>
                <c:pt idx="69">
                  <c:v>1.0410057142857141</c:v>
                </c:pt>
                <c:pt idx="70">
                  <c:v>0.97891142857142854</c:v>
                </c:pt>
                <c:pt idx="71">
                  <c:v>0.92482142857142857</c:v>
                </c:pt>
                <c:pt idx="72">
                  <c:v>0.88624285714285711</c:v>
                </c:pt>
                <c:pt idx="73">
                  <c:v>0.8534357142857143</c:v>
                </c:pt>
                <c:pt idx="74">
                  <c:v>0.82873714285714284</c:v>
                </c:pt>
                <c:pt idx="75">
                  <c:v>0.80841999999999992</c:v>
                </c:pt>
                <c:pt idx="76">
                  <c:v>0.79250285714285718</c:v>
                </c:pt>
                <c:pt idx="77">
                  <c:v>0.78023714285714285</c:v>
                </c:pt>
                <c:pt idx="78">
                  <c:v>0.77219714285714292</c:v>
                </c:pt>
                <c:pt idx="79">
                  <c:v>0.77264714285714275</c:v>
                </c:pt>
                <c:pt idx="80">
                  <c:v>0.76705714285714288</c:v>
                </c:pt>
                <c:pt idx="81">
                  <c:v>0.76763714285714291</c:v>
                </c:pt>
                <c:pt idx="82">
                  <c:v>0.76634142857142862</c:v>
                </c:pt>
                <c:pt idx="83">
                  <c:v>0.75278142857142849</c:v>
                </c:pt>
                <c:pt idx="84">
                  <c:v>0.73168571428571438</c:v>
                </c:pt>
                <c:pt idx="85">
                  <c:v>0.72207142857142859</c:v>
                </c:pt>
                <c:pt idx="86">
                  <c:v>0.71463857142857146</c:v>
                </c:pt>
                <c:pt idx="87">
                  <c:v>0.70844142857142856</c:v>
                </c:pt>
                <c:pt idx="88">
                  <c:v>0.69275428571428577</c:v>
                </c:pt>
                <c:pt idx="89">
                  <c:v>0.68015571428571431</c:v>
                </c:pt>
                <c:pt idx="90">
                  <c:v>0.67322142857142864</c:v>
                </c:pt>
                <c:pt idx="91">
                  <c:v>0.6682028571428571</c:v>
                </c:pt>
                <c:pt idx="92">
                  <c:v>0.66852714285714288</c:v>
                </c:pt>
                <c:pt idx="93">
                  <c:v>0.65652285714285719</c:v>
                </c:pt>
                <c:pt idx="94">
                  <c:v>0.64580571428571432</c:v>
                </c:pt>
                <c:pt idx="95">
                  <c:v>0.63100714285714277</c:v>
                </c:pt>
                <c:pt idx="96">
                  <c:v>0.62176000000000009</c:v>
                </c:pt>
                <c:pt idx="97">
                  <c:v>0.60692857142857137</c:v>
                </c:pt>
                <c:pt idx="98">
                  <c:v>0.59128285714285711</c:v>
                </c:pt>
                <c:pt idx="99">
                  <c:v>0.58526</c:v>
                </c:pt>
                <c:pt idx="100">
                  <c:v>0.5777228571428572</c:v>
                </c:pt>
                <c:pt idx="101">
                  <c:v>0.57055428571428568</c:v>
                </c:pt>
                <c:pt idx="102">
                  <c:v>0.5509857142857143</c:v>
                </c:pt>
                <c:pt idx="103">
                  <c:v>0.54132142857142851</c:v>
                </c:pt>
              </c:numCache>
            </c:numRef>
          </c:yVal>
          <c:smooth val="0"/>
          <c:extLst>
            <c:ext xmlns:c16="http://schemas.microsoft.com/office/drawing/2014/chart" uri="{C3380CC4-5D6E-409C-BE32-E72D297353CC}">
              <c16:uniqueId val="{00000000-B0DB-1242-91B5-611E5D5D48A8}"/>
            </c:ext>
          </c:extLst>
        </c:ser>
        <c:dLbls>
          <c:showLegendKey val="0"/>
          <c:showVal val="0"/>
          <c:showCatName val="0"/>
          <c:showSerName val="0"/>
          <c:showPercent val="0"/>
          <c:showBubbleSize val="0"/>
        </c:dLbls>
        <c:axId val="10"/>
        <c:axId val="20"/>
      </c:scatterChart>
      <c:valAx>
        <c:axId val="10"/>
        <c:scaling>
          <c:orientation val="minMax"/>
        </c:scaling>
        <c:delete val="0"/>
        <c:axPos val="b"/>
        <c:majorGridlines/>
        <c:title>
          <c:tx>
            <c:rich>
              <a:bodyPr/>
              <a:lstStyle/>
              <a:p>
                <a:pPr>
                  <a:defRPr/>
                </a:pPr>
                <a:r>
                  <a:rPr lang="en"/>
                  <a:t>Strain [-]</a:t>
                </a:r>
              </a:p>
            </c:rich>
          </c:tx>
          <c:overlay val="0"/>
        </c:title>
        <c:numFmt formatCode="General" sourceLinked="1"/>
        <c:majorTickMark val="none"/>
        <c:minorTickMark val="none"/>
        <c:tickLblPos val="nextTo"/>
        <c:crossAx val="20"/>
        <c:crosses val="autoZero"/>
        <c:crossBetween val="midCat"/>
      </c:valAx>
      <c:valAx>
        <c:axId val="20"/>
        <c:scaling>
          <c:orientation val="minMax"/>
        </c:scaling>
        <c:delete val="0"/>
        <c:axPos val="l"/>
        <c:majorGridlines/>
        <c:title>
          <c:tx>
            <c:rich>
              <a:bodyPr/>
              <a:lstStyle/>
              <a:p>
                <a:pPr>
                  <a:defRPr/>
                </a:pPr>
                <a:r>
                  <a:rPr lang="en"/>
                  <a:t>Stress [MPa]</a:t>
                </a:r>
              </a:p>
            </c:rich>
          </c:tx>
          <c:overlay val="0"/>
        </c:title>
        <c:numFmt formatCode="General" sourceLinked="1"/>
        <c:majorTickMark val="none"/>
        <c:minorTickMark val="none"/>
        <c:tickLblPos val="nextTo"/>
        <c:crossAx val="10"/>
        <c:crosses val="autoZero"/>
        <c:crossBetween val="midCat"/>
      </c:valAx>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9836CED-F966-4C62-8BDB-16567D757F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EFE02DB-0C69-419A-926E-35AF909F10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28337-7F4D-4B20-B42C-F170E24D20F7}" type="datetimeFigureOut">
              <a:rPr kumimoji="1" lang="ja-JP" altLang="en-US" smtClean="0"/>
              <a:t>2021/12/17</a:t>
            </a:fld>
            <a:endParaRPr kumimoji="1" lang="ja-JP" altLang="en-US"/>
          </a:p>
        </p:txBody>
      </p:sp>
      <p:sp>
        <p:nvSpPr>
          <p:cNvPr id="4" name="フッター プレースホルダー 3">
            <a:extLst>
              <a:ext uri="{FF2B5EF4-FFF2-40B4-BE49-F238E27FC236}">
                <a16:creationId xmlns:a16="http://schemas.microsoft.com/office/drawing/2014/main" id="{E5C4FAA7-5E7F-4F2A-A0BF-2BE96608DD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F14CEDE4-1DDE-42F4-990A-0E87C1E0D8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60EBBE-81F0-4046-B522-7976214BA4C4}" type="slidenum">
              <a:rPr kumimoji="1" lang="ja-JP" altLang="en-US" smtClean="0"/>
              <a:t>‹#›</a:t>
            </a:fld>
            <a:endParaRPr kumimoji="1" lang="ja-JP" altLang="en-US"/>
          </a:p>
        </p:txBody>
      </p:sp>
    </p:spTree>
    <p:extLst>
      <p:ext uri="{BB962C8B-B14F-4D97-AF65-F5344CB8AC3E}">
        <p14:creationId xmlns:p14="http://schemas.microsoft.com/office/powerpoint/2010/main" val="21810847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1448D-9859-409A-8A77-A9E492EBC18C}" type="datetimeFigureOut">
              <a:rPr kumimoji="1" lang="ja-JP" altLang="en-US" smtClean="0"/>
              <a:t>2021/12/16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B3E09-2B39-47AA-83C4-16491D057BBF}" type="slidenum">
              <a:rPr kumimoji="1" lang="ja-JP" altLang="en-US" smtClean="0"/>
              <a:t>‹#›</a:t>
            </a:fld>
            <a:endParaRPr kumimoji="1" lang="ja-JP" altLang="en-US"/>
          </a:p>
        </p:txBody>
      </p:sp>
    </p:spTree>
    <p:extLst>
      <p:ext uri="{BB962C8B-B14F-4D97-AF65-F5344CB8AC3E}">
        <p14:creationId xmlns:p14="http://schemas.microsoft.com/office/powerpoint/2010/main" val="24183380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0</a:t>
            </a:fld>
            <a:endParaRPr kumimoji="1" lang="ja-JP" altLang="en-US"/>
          </a:p>
        </p:txBody>
      </p:sp>
    </p:spTree>
    <p:extLst>
      <p:ext uri="{BB962C8B-B14F-4D97-AF65-F5344CB8AC3E}">
        <p14:creationId xmlns:p14="http://schemas.microsoft.com/office/powerpoint/2010/main" val="372248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12</a:t>
            </a:fld>
            <a:endParaRPr kumimoji="1" lang="ja-JP" altLang="en-US"/>
          </a:p>
        </p:txBody>
      </p:sp>
    </p:spTree>
    <p:extLst>
      <p:ext uri="{BB962C8B-B14F-4D97-AF65-F5344CB8AC3E}">
        <p14:creationId xmlns:p14="http://schemas.microsoft.com/office/powerpoint/2010/main" val="3011065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13</a:t>
            </a:fld>
            <a:endParaRPr kumimoji="1" lang="ja-JP" altLang="en-US"/>
          </a:p>
        </p:txBody>
      </p:sp>
    </p:spTree>
    <p:extLst>
      <p:ext uri="{BB962C8B-B14F-4D97-AF65-F5344CB8AC3E}">
        <p14:creationId xmlns:p14="http://schemas.microsoft.com/office/powerpoint/2010/main" val="331408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14</a:t>
            </a:fld>
            <a:endParaRPr kumimoji="1" lang="ja-JP" altLang="en-US"/>
          </a:p>
        </p:txBody>
      </p:sp>
    </p:spTree>
    <p:extLst>
      <p:ext uri="{BB962C8B-B14F-4D97-AF65-F5344CB8AC3E}">
        <p14:creationId xmlns:p14="http://schemas.microsoft.com/office/powerpoint/2010/main" val="293567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16</a:t>
            </a:fld>
            <a:endParaRPr kumimoji="1" lang="ja-JP" altLang="en-US"/>
          </a:p>
        </p:txBody>
      </p:sp>
    </p:spTree>
    <p:extLst>
      <p:ext uri="{BB962C8B-B14F-4D97-AF65-F5344CB8AC3E}">
        <p14:creationId xmlns:p14="http://schemas.microsoft.com/office/powerpoint/2010/main" val="3828241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17</a:t>
            </a:fld>
            <a:endParaRPr kumimoji="1" lang="ja-JP" altLang="en-US"/>
          </a:p>
        </p:txBody>
      </p:sp>
    </p:spTree>
    <p:extLst>
      <p:ext uri="{BB962C8B-B14F-4D97-AF65-F5344CB8AC3E}">
        <p14:creationId xmlns:p14="http://schemas.microsoft.com/office/powerpoint/2010/main" val="852585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18</a:t>
            </a:fld>
            <a:endParaRPr kumimoji="1" lang="ja-JP" altLang="en-US"/>
          </a:p>
        </p:txBody>
      </p:sp>
    </p:spTree>
    <p:extLst>
      <p:ext uri="{BB962C8B-B14F-4D97-AF65-F5344CB8AC3E}">
        <p14:creationId xmlns:p14="http://schemas.microsoft.com/office/powerpoint/2010/main" val="872951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19</a:t>
            </a:fld>
            <a:endParaRPr kumimoji="1" lang="ja-JP" altLang="en-US"/>
          </a:p>
        </p:txBody>
      </p:sp>
    </p:spTree>
    <p:extLst>
      <p:ext uri="{BB962C8B-B14F-4D97-AF65-F5344CB8AC3E}">
        <p14:creationId xmlns:p14="http://schemas.microsoft.com/office/powerpoint/2010/main" val="522250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20</a:t>
            </a:fld>
            <a:endParaRPr kumimoji="1" lang="ja-JP" altLang="en-US"/>
          </a:p>
        </p:txBody>
      </p:sp>
    </p:spTree>
    <p:extLst>
      <p:ext uri="{BB962C8B-B14F-4D97-AF65-F5344CB8AC3E}">
        <p14:creationId xmlns:p14="http://schemas.microsoft.com/office/powerpoint/2010/main" val="246206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21</a:t>
            </a:fld>
            <a:endParaRPr kumimoji="1" lang="ja-JP" altLang="en-US"/>
          </a:p>
        </p:txBody>
      </p:sp>
    </p:spTree>
    <p:extLst>
      <p:ext uri="{BB962C8B-B14F-4D97-AF65-F5344CB8AC3E}">
        <p14:creationId xmlns:p14="http://schemas.microsoft.com/office/powerpoint/2010/main" val="787134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22</a:t>
            </a:fld>
            <a:endParaRPr kumimoji="1" lang="ja-JP" altLang="en-US"/>
          </a:p>
        </p:txBody>
      </p:sp>
    </p:spTree>
    <p:extLst>
      <p:ext uri="{BB962C8B-B14F-4D97-AF65-F5344CB8AC3E}">
        <p14:creationId xmlns:p14="http://schemas.microsoft.com/office/powerpoint/2010/main" val="77606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a:t>
            </a:fld>
            <a:endParaRPr kumimoji="1" lang="ja-JP" altLang="en-US"/>
          </a:p>
        </p:txBody>
      </p:sp>
    </p:spTree>
    <p:extLst>
      <p:ext uri="{BB962C8B-B14F-4D97-AF65-F5344CB8AC3E}">
        <p14:creationId xmlns:p14="http://schemas.microsoft.com/office/powerpoint/2010/main" val="2590610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23</a:t>
            </a:fld>
            <a:endParaRPr kumimoji="1" lang="ja-JP" altLang="en-US"/>
          </a:p>
        </p:txBody>
      </p:sp>
    </p:spTree>
    <p:extLst>
      <p:ext uri="{BB962C8B-B14F-4D97-AF65-F5344CB8AC3E}">
        <p14:creationId xmlns:p14="http://schemas.microsoft.com/office/powerpoint/2010/main" val="175128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24</a:t>
            </a:fld>
            <a:endParaRPr kumimoji="1" lang="ja-JP" altLang="en-US"/>
          </a:p>
        </p:txBody>
      </p:sp>
    </p:spTree>
    <p:extLst>
      <p:ext uri="{BB962C8B-B14F-4D97-AF65-F5344CB8AC3E}">
        <p14:creationId xmlns:p14="http://schemas.microsoft.com/office/powerpoint/2010/main" val="269887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27</a:t>
            </a:fld>
            <a:endParaRPr kumimoji="1" lang="ja-JP" altLang="en-US"/>
          </a:p>
        </p:txBody>
      </p:sp>
    </p:spTree>
    <p:extLst>
      <p:ext uri="{BB962C8B-B14F-4D97-AF65-F5344CB8AC3E}">
        <p14:creationId xmlns:p14="http://schemas.microsoft.com/office/powerpoint/2010/main" val="3805885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36</a:t>
            </a:fld>
            <a:endParaRPr kumimoji="1" lang="ja-JP" altLang="en-US"/>
          </a:p>
        </p:txBody>
      </p:sp>
    </p:spTree>
    <p:extLst>
      <p:ext uri="{BB962C8B-B14F-4D97-AF65-F5344CB8AC3E}">
        <p14:creationId xmlns:p14="http://schemas.microsoft.com/office/powerpoint/2010/main" val="1500741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07B3E09-2B39-47AA-83C4-16491D057BBF}" type="slidenum">
              <a:rPr kumimoji="1" lang="ja-JP" altLang="en-US" smtClean="0"/>
              <a:t>40</a:t>
            </a:fld>
            <a:endParaRPr kumimoji="1" lang="ja-JP" altLang="en-US"/>
          </a:p>
        </p:txBody>
      </p:sp>
    </p:spTree>
    <p:extLst>
      <p:ext uri="{BB962C8B-B14F-4D97-AF65-F5344CB8AC3E}">
        <p14:creationId xmlns:p14="http://schemas.microsoft.com/office/powerpoint/2010/main" val="3065652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41</a:t>
            </a:fld>
            <a:endParaRPr kumimoji="1" lang="ja-JP" altLang="en-US"/>
          </a:p>
        </p:txBody>
      </p:sp>
    </p:spTree>
    <p:extLst>
      <p:ext uri="{BB962C8B-B14F-4D97-AF65-F5344CB8AC3E}">
        <p14:creationId xmlns:p14="http://schemas.microsoft.com/office/powerpoint/2010/main" val="3901560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42</a:t>
            </a:fld>
            <a:endParaRPr kumimoji="1" lang="ja-JP" altLang="en-US"/>
          </a:p>
        </p:txBody>
      </p:sp>
    </p:spTree>
    <p:extLst>
      <p:ext uri="{BB962C8B-B14F-4D97-AF65-F5344CB8AC3E}">
        <p14:creationId xmlns:p14="http://schemas.microsoft.com/office/powerpoint/2010/main" val="713387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43</a:t>
            </a:fld>
            <a:endParaRPr kumimoji="1" lang="ja-JP" altLang="en-US"/>
          </a:p>
        </p:txBody>
      </p:sp>
    </p:spTree>
    <p:extLst>
      <p:ext uri="{BB962C8B-B14F-4D97-AF65-F5344CB8AC3E}">
        <p14:creationId xmlns:p14="http://schemas.microsoft.com/office/powerpoint/2010/main" val="2689715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引張試験の試験条件は、試験片の上下</a:t>
            </a:r>
            <a:r>
              <a:rPr kumimoji="1" lang="en-US" altLang="ja-JP" dirty="0"/>
              <a:t>25</a:t>
            </a:r>
            <a:r>
              <a:rPr kumimoji="1" lang="ja-JP" altLang="en-US" dirty="0"/>
              <a:t>ｍｍずつはさみ、引張速度は毎分１ｍｍで行いました。</a:t>
            </a:r>
            <a:endParaRPr kumimoji="1" lang="en-US" altLang="ja-JP" dirty="0"/>
          </a:p>
          <a:p>
            <a:r>
              <a:rPr kumimoji="1" lang="ja-JP" altLang="en-US" dirty="0"/>
              <a:t>試験結果から、引張強さとヤング率を算出し、</a:t>
            </a:r>
            <a:r>
              <a:rPr kumimoji="1" lang="en-US" altLang="ja-JP" dirty="0"/>
              <a:t>CFF</a:t>
            </a:r>
            <a:r>
              <a:rPr kumimoji="1" lang="ja-JP" altLang="en-US" dirty="0"/>
              <a:t>の挿入本数に対して、引張強さとヤング率がどの程度向上するのかをグラフ化します。</a:t>
            </a:r>
            <a:endParaRPr kumimoji="1" lang="en-US" altLang="ja-JP" dirty="0"/>
          </a:p>
          <a:p>
            <a:r>
              <a:rPr kumimoji="1" lang="ja-JP" altLang="en-US" dirty="0"/>
              <a:t>また、穴の開いていない試験片と比較することで、実際に必要な</a:t>
            </a:r>
            <a:r>
              <a:rPr kumimoji="1" lang="en-US" altLang="ja-JP" dirty="0"/>
              <a:t>CFF</a:t>
            </a:r>
            <a:r>
              <a:rPr kumimoji="1" lang="ja-JP" altLang="en-US" dirty="0"/>
              <a:t>の挿入本数を考察します。</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44</a:t>
            </a:fld>
            <a:endParaRPr kumimoji="1" lang="ja-JP" altLang="en-US"/>
          </a:p>
        </p:txBody>
      </p:sp>
    </p:spTree>
    <p:extLst>
      <p:ext uri="{BB962C8B-B14F-4D97-AF65-F5344CB8AC3E}">
        <p14:creationId xmlns:p14="http://schemas.microsoft.com/office/powerpoint/2010/main" val="3555255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45</a:t>
            </a:fld>
            <a:endParaRPr kumimoji="1" lang="ja-JP" altLang="en-US"/>
          </a:p>
        </p:txBody>
      </p:sp>
    </p:spTree>
    <p:extLst>
      <p:ext uri="{BB962C8B-B14F-4D97-AF65-F5344CB8AC3E}">
        <p14:creationId xmlns:p14="http://schemas.microsoft.com/office/powerpoint/2010/main" val="26925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a:t>
            </a:fld>
            <a:endParaRPr kumimoji="1" lang="ja-JP" altLang="en-US"/>
          </a:p>
        </p:txBody>
      </p:sp>
    </p:spTree>
    <p:extLst>
      <p:ext uri="{BB962C8B-B14F-4D97-AF65-F5344CB8AC3E}">
        <p14:creationId xmlns:p14="http://schemas.microsoft.com/office/powerpoint/2010/main" val="1208028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46</a:t>
            </a:fld>
            <a:endParaRPr kumimoji="1" lang="ja-JP" altLang="en-US"/>
          </a:p>
        </p:txBody>
      </p:sp>
    </p:spTree>
    <p:extLst>
      <p:ext uri="{BB962C8B-B14F-4D97-AF65-F5344CB8AC3E}">
        <p14:creationId xmlns:p14="http://schemas.microsoft.com/office/powerpoint/2010/main" val="2322318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47</a:t>
            </a:fld>
            <a:endParaRPr kumimoji="1" lang="ja-JP" altLang="en-US"/>
          </a:p>
        </p:txBody>
      </p:sp>
    </p:spTree>
    <p:extLst>
      <p:ext uri="{BB962C8B-B14F-4D97-AF65-F5344CB8AC3E}">
        <p14:creationId xmlns:p14="http://schemas.microsoft.com/office/powerpoint/2010/main" val="3423157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48</a:t>
            </a:fld>
            <a:endParaRPr kumimoji="1" lang="ja-JP" altLang="en-US"/>
          </a:p>
        </p:txBody>
      </p:sp>
    </p:spTree>
    <p:extLst>
      <p:ext uri="{BB962C8B-B14F-4D97-AF65-F5344CB8AC3E}">
        <p14:creationId xmlns:p14="http://schemas.microsoft.com/office/powerpoint/2010/main" val="1573939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49</a:t>
            </a:fld>
            <a:endParaRPr kumimoji="1" lang="ja-JP" altLang="en-US"/>
          </a:p>
        </p:txBody>
      </p:sp>
    </p:spTree>
    <p:extLst>
      <p:ext uri="{BB962C8B-B14F-4D97-AF65-F5344CB8AC3E}">
        <p14:creationId xmlns:p14="http://schemas.microsoft.com/office/powerpoint/2010/main" val="2564347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50</a:t>
            </a:fld>
            <a:endParaRPr kumimoji="1" lang="ja-JP" altLang="en-US"/>
          </a:p>
        </p:txBody>
      </p:sp>
    </p:spTree>
    <p:extLst>
      <p:ext uri="{BB962C8B-B14F-4D97-AF65-F5344CB8AC3E}">
        <p14:creationId xmlns:p14="http://schemas.microsoft.com/office/powerpoint/2010/main" val="1750364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51</a:t>
            </a:fld>
            <a:endParaRPr kumimoji="1" lang="ja-JP" altLang="en-US"/>
          </a:p>
        </p:txBody>
      </p:sp>
    </p:spTree>
    <p:extLst>
      <p:ext uri="{BB962C8B-B14F-4D97-AF65-F5344CB8AC3E}">
        <p14:creationId xmlns:p14="http://schemas.microsoft.com/office/powerpoint/2010/main" val="743577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a:t>
            </a:fld>
            <a:endParaRPr kumimoji="1" lang="ja-JP" altLang="en-US"/>
          </a:p>
        </p:txBody>
      </p:sp>
    </p:spTree>
    <p:extLst>
      <p:ext uri="{BB962C8B-B14F-4D97-AF65-F5344CB8AC3E}">
        <p14:creationId xmlns:p14="http://schemas.microsoft.com/office/powerpoint/2010/main" val="3020346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a:t>
            </a:fld>
            <a:endParaRPr kumimoji="1" lang="ja-JP" altLang="en-US"/>
          </a:p>
        </p:txBody>
      </p:sp>
    </p:spTree>
    <p:extLst>
      <p:ext uri="{BB962C8B-B14F-4D97-AF65-F5344CB8AC3E}">
        <p14:creationId xmlns:p14="http://schemas.microsoft.com/office/powerpoint/2010/main" val="185375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a:t>
            </a:fld>
            <a:endParaRPr kumimoji="1" lang="ja-JP" altLang="en-US"/>
          </a:p>
        </p:txBody>
      </p:sp>
    </p:spTree>
    <p:extLst>
      <p:ext uri="{BB962C8B-B14F-4D97-AF65-F5344CB8AC3E}">
        <p14:creationId xmlns:p14="http://schemas.microsoft.com/office/powerpoint/2010/main" val="1790674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9</a:t>
            </a:fld>
            <a:endParaRPr kumimoji="1" lang="ja-JP" altLang="en-US"/>
          </a:p>
        </p:txBody>
      </p:sp>
    </p:spTree>
    <p:extLst>
      <p:ext uri="{BB962C8B-B14F-4D97-AF65-F5344CB8AC3E}">
        <p14:creationId xmlns:p14="http://schemas.microsoft.com/office/powerpoint/2010/main" val="3867825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10</a:t>
            </a:fld>
            <a:endParaRPr kumimoji="1" lang="ja-JP" altLang="en-US"/>
          </a:p>
        </p:txBody>
      </p:sp>
    </p:spTree>
    <p:extLst>
      <p:ext uri="{BB962C8B-B14F-4D97-AF65-F5344CB8AC3E}">
        <p14:creationId xmlns:p14="http://schemas.microsoft.com/office/powerpoint/2010/main" val="2483098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11</a:t>
            </a:fld>
            <a:endParaRPr kumimoji="1" lang="ja-JP" altLang="en-US"/>
          </a:p>
        </p:txBody>
      </p:sp>
    </p:spTree>
    <p:extLst>
      <p:ext uri="{BB962C8B-B14F-4D97-AF65-F5344CB8AC3E}">
        <p14:creationId xmlns:p14="http://schemas.microsoft.com/office/powerpoint/2010/main" val="638454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0298689-48CD-4259-9038-2217EF5F099A}" type="datetime1">
              <a:rPr kumimoji="1" lang="ja-JP" altLang="en-US" smtClean="0"/>
              <a:t>2021/12/16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54690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60420E-1B00-40F3-A135-033FB5DC59C2}" type="datetime1">
              <a:rPr kumimoji="1" lang="ja-JP" altLang="en-US" smtClean="0"/>
              <a:t>2021/12/16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90489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D2835C8-0161-4371-80E8-4A98500FE8B9}" type="datetime1">
              <a:rPr kumimoji="1" lang="ja-JP" altLang="en-US" smtClean="0"/>
              <a:t>2021/12/16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62276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1FBB24-30E9-4B4C-A6F8-6B7289BFFA8D}" type="datetime1">
              <a:rPr kumimoji="1" lang="ja-JP" altLang="en-US" smtClean="0"/>
              <a:t>2021/12/16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6718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1F81CF9-59EF-4BE6-9E9F-207C6C251F56}" type="datetime1">
              <a:rPr kumimoji="1" lang="ja-JP" altLang="en-US" smtClean="0"/>
              <a:t>2021/12/16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799787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C1F28FB-F01A-4A62-862D-CB4444A06E7A}" type="datetime1">
              <a:rPr kumimoji="1" lang="ja-JP" altLang="en-US" smtClean="0"/>
              <a:t>2021/12/16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78467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A2A1D13-52AA-4362-8188-CF87C833908C}" type="datetime1">
              <a:rPr kumimoji="1" lang="ja-JP" altLang="en-US" smtClean="0"/>
              <a:t>2021/12/16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766206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61905A0-9A07-42C2-ABD5-A9B0025E8BAB}" type="datetime1">
              <a:rPr kumimoji="1" lang="ja-JP" altLang="en-US" smtClean="0"/>
              <a:t>2021/12/16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66830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FADB2-0FB9-4CC2-A0C6-E62B1201C266}" type="datetime1">
              <a:rPr kumimoji="1" lang="ja-JP" altLang="en-US" smtClean="0"/>
              <a:t>2021/12/16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3075742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4394B58-FB0D-401D-8F63-B0BD4E2BAC3C}" type="datetime1">
              <a:rPr kumimoji="1" lang="ja-JP" altLang="en-US" smtClean="0"/>
              <a:t>2021/12/16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76731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238E92F-BAF6-4146-8323-E44CC04B5451}" type="datetime1">
              <a:rPr kumimoji="1" lang="ja-JP" altLang="en-US" smtClean="0"/>
              <a:t>2021/12/16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46876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E453E-8FE5-4EB0-8BF7-F6B819EC1DA0}" type="datetime1">
              <a:rPr kumimoji="1" lang="ja-JP" altLang="en-US" smtClean="0"/>
              <a:t>2021/12/16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97607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6.xml"/><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10" Type="http://schemas.openxmlformats.org/officeDocument/2006/relationships/image" Target="../media/image28.png"/><Relationship Id="rId4" Type="http://schemas.openxmlformats.org/officeDocument/2006/relationships/chart" Target="../charts/chart7.xm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hart" Target="../charts/chart11.xml"/><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chart" Target="../charts/chart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hart" Target="../charts/chart13.xml"/><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chart" Target="../charts/chart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2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jpeg"/><Relationship Id="rId5" Type="http://schemas.openxmlformats.org/officeDocument/2006/relationships/image" Target="../media/image3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50.PN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tomomarublog.com/rebar-lapjoint/639/"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50.png"/><Relationship Id="rId2" Type="http://schemas.openxmlformats.org/officeDocument/2006/relationships/chart" Target="../charts/chart19.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34.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hyperlink" Target="http://www.nissan-arc.co.jp/service/006_F085.html" TargetMode="Externa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00.PNG"/><Relationship Id="rId4" Type="http://schemas.openxmlformats.org/officeDocument/2006/relationships/image" Target="../media/image2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55.png"/><Relationship Id="rId7" Type="http://schemas.openxmlformats.org/officeDocument/2006/relationships/image" Target="../media/image3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20.png"/><Relationship Id="rId4" Type="http://schemas.openxmlformats.org/officeDocument/2006/relationships/image" Target="../media/image31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4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10.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40.png"/></Relationships>
</file>

<file path=ppt/slides/_rels/slide47.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70.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552" y="1804370"/>
            <a:ext cx="8097422" cy="1680674"/>
          </a:xfrm>
        </p:spPr>
        <p:txBody>
          <a:bodyPr>
            <a:noAutofit/>
          </a:bodyPr>
          <a:lstStyle/>
          <a:p>
            <a:pPr algn="l"/>
            <a:br>
              <a:rPr lang="en-US" altLang="ja-JP" sz="600" b="1" dirty="0">
                <a:latin typeface="+mn-ea"/>
                <a:ea typeface="+mn-ea"/>
              </a:rPr>
            </a:br>
            <a:r>
              <a:rPr lang="ja-JP" altLang="en-US" sz="2400" b="1" dirty="0">
                <a:latin typeface="+mn-ea"/>
                <a:ea typeface="+mn-ea"/>
              </a:rPr>
              <a:t>厚さ方向繊維配置による熱溶解積層</a:t>
            </a:r>
            <a:r>
              <a:rPr lang="en-US" altLang="ja-JP" sz="2400" b="1" dirty="0">
                <a:latin typeface="+mn-ea"/>
                <a:ea typeface="+mn-ea"/>
              </a:rPr>
              <a:t>3D</a:t>
            </a:r>
            <a:r>
              <a:rPr lang="ja-JP" altLang="en-US" sz="2400" b="1" dirty="0">
                <a:latin typeface="+mn-ea"/>
                <a:ea typeface="+mn-ea"/>
              </a:rPr>
              <a:t>プリント層間強化</a:t>
            </a:r>
          </a:p>
        </p:txBody>
      </p:sp>
      <p:sp>
        <p:nvSpPr>
          <p:cNvPr id="12" name="正方形/長方形 11">
            <a:extLst>
              <a:ext uri="{FF2B5EF4-FFF2-40B4-BE49-F238E27FC236}">
                <a16:creationId xmlns:a16="http://schemas.microsoft.com/office/drawing/2014/main" id="{198B6C27-CE3C-4BC1-8448-BAEBA4C39134}"/>
              </a:ext>
            </a:extLst>
          </p:cNvPr>
          <p:cNvSpPr/>
          <p:nvPr/>
        </p:nvSpPr>
        <p:spPr>
          <a:xfrm>
            <a:off x="691605" y="3480602"/>
            <a:ext cx="7810843" cy="312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E0E1308-48E6-4688-84A1-CD449F7082C4}"/>
              </a:ext>
            </a:extLst>
          </p:cNvPr>
          <p:cNvSpPr/>
          <p:nvPr/>
        </p:nvSpPr>
        <p:spPr>
          <a:xfrm rot="10800000">
            <a:off x="0" y="5996905"/>
            <a:ext cx="9144000" cy="90872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EC591857-EE5D-4CC4-BB13-E712E4DEF92D}"/>
              </a:ext>
            </a:extLst>
          </p:cNvPr>
          <p:cNvSpPr txBox="1"/>
          <p:nvPr/>
        </p:nvSpPr>
        <p:spPr>
          <a:xfrm>
            <a:off x="919884" y="6161453"/>
            <a:ext cx="4144274" cy="584775"/>
          </a:xfrm>
          <a:prstGeom prst="rect">
            <a:avLst/>
          </a:prstGeom>
          <a:noFill/>
          <a:ln>
            <a:noFill/>
          </a:ln>
        </p:spPr>
        <p:txBody>
          <a:bodyPr wrap="square" rtlCol="0" anchor="ctr">
            <a:spAutoFit/>
          </a:bodyPr>
          <a:lstStyle/>
          <a:p>
            <a:r>
              <a:rPr lang="en-US" altLang="ja-JP" sz="1600" dirty="0">
                <a:solidFill>
                  <a:schemeClr val="bg1"/>
                </a:solidFill>
                <a:latin typeface="Times New Roman" panose="02020603050405020304" pitchFamily="18" charset="0"/>
                <a:cs typeface="Times New Roman" panose="02020603050405020304" pitchFamily="18" charset="0"/>
              </a:rPr>
              <a:t>Tokyo University of Science</a:t>
            </a:r>
          </a:p>
          <a:p>
            <a:r>
              <a:rPr lang="en-US" altLang="ja-JP" sz="1600" dirty="0">
                <a:solidFill>
                  <a:schemeClr val="bg1"/>
                </a:solidFill>
                <a:latin typeface="Times New Roman" panose="02020603050405020304" pitchFamily="18" charset="0"/>
                <a:cs typeface="Times New Roman" panose="02020603050405020304" pitchFamily="18" charset="0"/>
              </a:rPr>
              <a:t>Matsuzaki laboratory</a:t>
            </a:r>
            <a:endParaRPr lang="ja-JP" altLang="en-US" sz="1600" dirty="0">
              <a:solidFill>
                <a:schemeClr val="bg1"/>
              </a:solidFill>
              <a:latin typeface="Times New Roman" panose="02020603050405020304" pitchFamily="18" charset="0"/>
              <a:cs typeface="Times New Roman" panose="02020603050405020304" pitchFamily="18" charset="0"/>
            </a:endParaRPr>
          </a:p>
        </p:txBody>
      </p:sp>
      <p:pic>
        <p:nvPicPr>
          <p:cNvPr id="9" name="図 8">
            <a:extLst>
              <a:ext uri="{FF2B5EF4-FFF2-40B4-BE49-F238E27FC236}">
                <a16:creationId xmlns:a16="http://schemas.microsoft.com/office/drawing/2014/main" id="{490527B6-0EBB-46E6-80C5-7431588A2A9F}"/>
              </a:ext>
            </a:extLst>
          </p:cNvPr>
          <p:cNvPicPr>
            <a:picLocks noChangeAspect="1"/>
          </p:cNvPicPr>
          <p:nvPr/>
        </p:nvPicPr>
        <p:blipFill rotWithShape="1">
          <a:blip r:embed="rId3">
            <a:extLst>
              <a:ext uri="{28A0092B-C50C-407E-A947-70E740481C1C}">
                <a14:useLocalDpi xmlns:a14="http://schemas.microsoft.com/office/drawing/2010/main" val="0"/>
              </a:ext>
            </a:extLst>
          </a:blip>
          <a:srcRect l="13234" t="15757" r="13090" b="14470"/>
          <a:stretch/>
        </p:blipFill>
        <p:spPr>
          <a:xfrm>
            <a:off x="138191" y="6071753"/>
            <a:ext cx="830224" cy="786247"/>
          </a:xfrm>
          <a:prstGeom prst="rect">
            <a:avLst/>
          </a:prstGeom>
        </p:spPr>
      </p:pic>
      <p:sp>
        <p:nvSpPr>
          <p:cNvPr id="10" name="正方形/長方形 9">
            <a:extLst>
              <a:ext uri="{FF2B5EF4-FFF2-40B4-BE49-F238E27FC236}">
                <a16:creationId xmlns:a16="http://schemas.microsoft.com/office/drawing/2014/main" id="{4C3B8F74-4EF5-4245-9CE9-21CCF5337406}"/>
              </a:ext>
            </a:extLst>
          </p:cNvPr>
          <p:cNvSpPr/>
          <p:nvPr/>
        </p:nvSpPr>
        <p:spPr>
          <a:xfrm>
            <a:off x="-1" y="0"/>
            <a:ext cx="9144001" cy="8552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3F45341-1A60-4A8D-9F85-6E83AE02E545}"/>
              </a:ext>
            </a:extLst>
          </p:cNvPr>
          <p:cNvSpPr txBox="1"/>
          <p:nvPr/>
        </p:nvSpPr>
        <p:spPr>
          <a:xfrm>
            <a:off x="3681453" y="3687145"/>
            <a:ext cx="4820995" cy="338554"/>
          </a:xfrm>
          <a:prstGeom prst="rect">
            <a:avLst/>
          </a:prstGeom>
          <a:noFill/>
        </p:spPr>
        <p:txBody>
          <a:bodyPr wrap="square" rtlCol="0">
            <a:spAutoFit/>
          </a:bodyPr>
          <a:lstStyle/>
          <a:p>
            <a:pPr algn="r">
              <a:lnSpc>
                <a:spcPct val="100000"/>
              </a:lnSpc>
            </a:pPr>
            <a:r>
              <a:rPr lang="en-US" altLang="ja-JP" sz="1600" dirty="0">
                <a:latin typeface="+mn-ea"/>
              </a:rPr>
              <a:t>7520519 </a:t>
            </a:r>
            <a:r>
              <a:rPr lang="ja-JP" altLang="en-US" sz="1600">
                <a:latin typeface="+mn-ea"/>
              </a:rPr>
              <a:t>梶本 </a:t>
            </a:r>
            <a:r>
              <a:rPr lang="ja-JP" altLang="en-US" sz="1600" dirty="0">
                <a:latin typeface="+mn-ea"/>
              </a:rPr>
              <a:t>純平</a:t>
            </a:r>
            <a:endParaRPr kumimoji="1" lang="ja-JP" altLang="en-US" sz="1600" dirty="0"/>
          </a:p>
        </p:txBody>
      </p:sp>
    </p:spTree>
    <p:extLst>
      <p:ext uri="{BB962C8B-B14F-4D97-AF65-F5344CB8AC3E}">
        <p14:creationId xmlns:p14="http://schemas.microsoft.com/office/powerpoint/2010/main" val="3321886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図 65" descr="背景パターン&#10;&#10;自動的に生成された説明">
            <a:extLst>
              <a:ext uri="{FF2B5EF4-FFF2-40B4-BE49-F238E27FC236}">
                <a16:creationId xmlns:a16="http://schemas.microsoft.com/office/drawing/2014/main" id="{865C96E4-981A-5149-8263-34E8E14DB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530227" y="1800030"/>
            <a:ext cx="2929302" cy="1202254"/>
          </a:xfrm>
          <a:prstGeom prst="rect">
            <a:avLst/>
          </a:prstGeom>
        </p:spPr>
      </p:pic>
      <p:pic>
        <p:nvPicPr>
          <p:cNvPr id="16" name="図 15" descr="パソコンの画面&#10;&#10;自動的に生成された説明">
            <a:extLst>
              <a:ext uri="{FF2B5EF4-FFF2-40B4-BE49-F238E27FC236}">
                <a16:creationId xmlns:a16="http://schemas.microsoft.com/office/drawing/2014/main" id="{4270AC1D-AD94-A046-8B97-9C8BBF0DB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960732" y="3330492"/>
            <a:ext cx="4381500" cy="1054100"/>
          </a:xfrm>
          <a:prstGeom prst="rect">
            <a:avLst/>
          </a:prstGeom>
        </p:spPr>
      </p:pic>
      <p:sp>
        <p:nvSpPr>
          <p:cNvPr id="10" name="テキスト ボックス 9">
            <a:extLst>
              <a:ext uri="{FF2B5EF4-FFF2-40B4-BE49-F238E27FC236}">
                <a16:creationId xmlns:a16="http://schemas.microsoft.com/office/drawing/2014/main" id="{5406DD93-4A01-FA43-834E-64FD0C308272}"/>
              </a:ext>
            </a:extLst>
          </p:cNvPr>
          <p:cNvSpPr txBox="1"/>
          <p:nvPr/>
        </p:nvSpPr>
        <p:spPr>
          <a:xfrm>
            <a:off x="4701694" y="4712653"/>
            <a:ext cx="593432" cy="261610"/>
          </a:xfrm>
          <a:prstGeom prst="rect">
            <a:avLst/>
          </a:prstGeom>
          <a:noFill/>
        </p:spPr>
        <p:txBody>
          <a:bodyPr wrap="none" rtlCol="0">
            <a:spAutoFit/>
          </a:bodyPr>
          <a:lstStyle/>
          <a:p>
            <a:r>
              <a:rPr kumimoji="1" lang="en-US" altLang="ja-JP" sz="1100" dirty="0">
                <a:latin typeface="+mn-ea"/>
              </a:rPr>
              <a:t>CFRP </a:t>
            </a:r>
            <a:endParaRPr kumimoji="1" lang="ja-JP" altLang="en-US" sz="1100">
              <a:latin typeface="+mn-ea"/>
            </a:endParaRPr>
          </a:p>
        </p:txBody>
      </p:sp>
      <p:sp>
        <p:nvSpPr>
          <p:cNvPr id="11" name="テキスト ボックス 10">
            <a:extLst>
              <a:ext uri="{FF2B5EF4-FFF2-40B4-BE49-F238E27FC236}">
                <a16:creationId xmlns:a16="http://schemas.microsoft.com/office/drawing/2014/main" id="{A57C2EE6-A742-074A-8558-689C7C1DA11A}"/>
              </a:ext>
            </a:extLst>
          </p:cNvPr>
          <p:cNvSpPr txBox="1"/>
          <p:nvPr/>
        </p:nvSpPr>
        <p:spPr>
          <a:xfrm>
            <a:off x="4715878" y="5737448"/>
            <a:ext cx="453970" cy="261610"/>
          </a:xfrm>
          <a:prstGeom prst="rect">
            <a:avLst/>
          </a:prstGeom>
          <a:noFill/>
        </p:spPr>
        <p:txBody>
          <a:bodyPr wrap="none" rtlCol="0">
            <a:spAutoFit/>
          </a:bodyPr>
          <a:lstStyle/>
          <a:p>
            <a:r>
              <a:rPr kumimoji="1" lang="en-US" altLang="ja-JP" sz="1100" dirty="0">
                <a:latin typeface="+mn-ea"/>
              </a:rPr>
              <a:t>PLA</a:t>
            </a:r>
            <a:endParaRPr kumimoji="1" lang="ja-JP" altLang="en-US" sz="1100">
              <a:latin typeface="+mn-ea"/>
            </a:endParaRPr>
          </a:p>
        </p:txBody>
      </p:sp>
      <p:sp>
        <p:nvSpPr>
          <p:cNvPr id="12" name="テキスト ボックス 11">
            <a:extLst>
              <a:ext uri="{FF2B5EF4-FFF2-40B4-BE49-F238E27FC236}">
                <a16:creationId xmlns:a16="http://schemas.microsoft.com/office/drawing/2014/main" id="{CD0522AA-3CB0-7742-8213-7CA7323D5342}"/>
              </a:ext>
            </a:extLst>
          </p:cNvPr>
          <p:cNvSpPr txBox="1"/>
          <p:nvPr/>
        </p:nvSpPr>
        <p:spPr>
          <a:xfrm>
            <a:off x="4649652" y="5184196"/>
            <a:ext cx="1031051" cy="261610"/>
          </a:xfrm>
          <a:prstGeom prst="rect">
            <a:avLst/>
          </a:prstGeom>
          <a:noFill/>
        </p:spPr>
        <p:txBody>
          <a:bodyPr wrap="none" rtlCol="0">
            <a:spAutoFit/>
          </a:bodyPr>
          <a:lstStyle/>
          <a:p>
            <a:r>
              <a:rPr kumimoji="1" lang="ja-JP" altLang="en-US" sz="1100"/>
              <a:t>エポキシ樹脂</a:t>
            </a:r>
          </a:p>
        </p:txBody>
      </p:sp>
      <p:cxnSp>
        <p:nvCxnSpPr>
          <p:cNvPr id="15" name="直線コネクタ 14">
            <a:extLst>
              <a:ext uri="{FF2B5EF4-FFF2-40B4-BE49-F238E27FC236}">
                <a16:creationId xmlns:a16="http://schemas.microsoft.com/office/drawing/2014/main" id="{4A9433E5-40E6-D241-89C6-69C8EE2A8174}"/>
              </a:ext>
            </a:extLst>
          </p:cNvPr>
          <p:cNvCxnSpPr>
            <a:cxnSpLocks/>
            <a:endCxn id="12" idx="1"/>
          </p:cNvCxnSpPr>
          <p:nvPr/>
        </p:nvCxnSpPr>
        <p:spPr>
          <a:xfrm flipV="1">
            <a:off x="4380071" y="5315001"/>
            <a:ext cx="269581" cy="4354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39FFF053-6BED-FD46-89DF-6F9F4EEF71ED}"/>
              </a:ext>
            </a:extLst>
          </p:cNvPr>
          <p:cNvCxnSpPr>
            <a:cxnSpLocks/>
          </p:cNvCxnSpPr>
          <p:nvPr/>
        </p:nvCxnSpPr>
        <p:spPr>
          <a:xfrm>
            <a:off x="4501662" y="5737448"/>
            <a:ext cx="234312" cy="169277"/>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43CB2DC3-E0EB-9147-A656-4D5F71467F16}"/>
              </a:ext>
            </a:extLst>
          </p:cNvPr>
          <p:cNvCxnSpPr>
            <a:cxnSpLocks/>
          </p:cNvCxnSpPr>
          <p:nvPr/>
        </p:nvCxnSpPr>
        <p:spPr>
          <a:xfrm>
            <a:off x="4257004" y="4624666"/>
            <a:ext cx="486595" cy="195127"/>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解析モデル</a:t>
            </a:r>
            <a:endParaRPr kumimoji="1" lang="en-US" altLang="ja-JP" sz="2400" dirty="0">
              <a:solidFill>
                <a:schemeClr val="bg1"/>
              </a:solidFill>
              <a:latin typeface="+mn-ea"/>
            </a:endParaRPr>
          </a:p>
        </p:txBody>
      </p:sp>
      <p:cxnSp>
        <p:nvCxnSpPr>
          <p:cNvPr id="17" name="直線矢印コネクタ 16">
            <a:extLst>
              <a:ext uri="{FF2B5EF4-FFF2-40B4-BE49-F238E27FC236}">
                <a16:creationId xmlns:a16="http://schemas.microsoft.com/office/drawing/2014/main" id="{675DC5CD-83D2-9148-AD0C-35C4E8725C6D}"/>
              </a:ext>
            </a:extLst>
          </p:cNvPr>
          <p:cNvCxnSpPr>
            <a:cxnSpLocks/>
          </p:cNvCxnSpPr>
          <p:nvPr/>
        </p:nvCxnSpPr>
        <p:spPr>
          <a:xfrm>
            <a:off x="3559365" y="1734432"/>
            <a:ext cx="0" cy="4204140"/>
          </a:xfrm>
          <a:prstGeom prst="straightConnector1">
            <a:avLst/>
          </a:prstGeom>
          <a:ln w="127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FBA9655-2732-174B-940F-E23F589BF8ED}"/>
              </a:ext>
            </a:extLst>
          </p:cNvPr>
          <p:cNvCxnSpPr/>
          <p:nvPr/>
        </p:nvCxnSpPr>
        <p:spPr>
          <a:xfrm>
            <a:off x="3689388" y="2777843"/>
            <a:ext cx="916743" cy="0"/>
          </a:xfrm>
          <a:prstGeom prst="line">
            <a:avLst/>
          </a:prstGeom>
          <a:ln w="19050"/>
          <a:effectLst>
            <a:glow rad="101600">
              <a:schemeClr val="bg1">
                <a:alpha val="60000"/>
              </a:schemeClr>
            </a:glow>
          </a:effectLst>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FD3F7356-21D1-E246-8EF2-AC33C9D4A35D}"/>
              </a:ext>
            </a:extLst>
          </p:cNvPr>
          <p:cNvCxnSpPr>
            <a:cxnSpLocks/>
            <a:endCxn id="66" idx="3"/>
          </p:cNvCxnSpPr>
          <p:nvPr/>
        </p:nvCxnSpPr>
        <p:spPr>
          <a:xfrm flipV="1">
            <a:off x="4712960" y="2401157"/>
            <a:ext cx="817267" cy="365436"/>
          </a:xfrm>
          <a:prstGeom prst="straightConnector1">
            <a:avLst/>
          </a:prstGeom>
          <a:ln w="19050">
            <a:solidFill>
              <a:srgbClr val="FF0000"/>
            </a:solidFill>
            <a:headEnd type="none"/>
            <a:tailEnd type="arrow" w="lg" len="lg"/>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02D861C0-3A63-DE43-9501-04CB5704975E}"/>
              </a:ext>
            </a:extLst>
          </p:cNvPr>
          <p:cNvSpPr txBox="1"/>
          <p:nvPr/>
        </p:nvSpPr>
        <p:spPr>
          <a:xfrm>
            <a:off x="4847196" y="2279243"/>
            <a:ext cx="528968" cy="276999"/>
          </a:xfrm>
          <a:prstGeom prst="rect">
            <a:avLst/>
          </a:prstGeom>
          <a:noFill/>
        </p:spPr>
        <p:txBody>
          <a:bodyPr wrap="square" rtlCol="0">
            <a:spAutoFit/>
          </a:bodyPr>
          <a:lstStyle/>
          <a:p>
            <a:r>
              <a:rPr kumimoji="1" lang="ja-JP" altLang="en-US" sz="1200">
                <a:ln>
                  <a:solidFill>
                    <a:sysClr val="windowText" lastClr="000000"/>
                  </a:solidFill>
                </a:ln>
                <a:latin typeface="+mj-ea"/>
                <a:ea typeface="+mj-ea"/>
                <a:cs typeface="Arial" panose="020B0604020202020204" pitchFamily="34" charset="0"/>
              </a:rPr>
              <a:t>断面</a:t>
            </a:r>
          </a:p>
        </p:txBody>
      </p:sp>
      <p:sp>
        <p:nvSpPr>
          <p:cNvPr id="26" name="テキスト ボックス 25">
            <a:extLst>
              <a:ext uri="{FF2B5EF4-FFF2-40B4-BE49-F238E27FC236}">
                <a16:creationId xmlns:a16="http://schemas.microsoft.com/office/drawing/2014/main" id="{42BFF628-7131-BE49-AEAF-B07602234CBB}"/>
              </a:ext>
            </a:extLst>
          </p:cNvPr>
          <p:cNvSpPr txBox="1"/>
          <p:nvPr/>
        </p:nvSpPr>
        <p:spPr>
          <a:xfrm>
            <a:off x="7147090" y="2386931"/>
            <a:ext cx="1220185" cy="279797"/>
          </a:xfrm>
          <a:prstGeom prst="rect">
            <a:avLst/>
          </a:prstGeom>
          <a:noFill/>
        </p:spPr>
        <p:txBody>
          <a:bodyPr wrap="square" rtlCol="0">
            <a:spAutoFit/>
          </a:bodyPr>
          <a:lstStyle/>
          <a:p>
            <a:r>
              <a:rPr kumimoji="1" lang="ja-JP" altLang="en-US" sz="1200">
                <a:latin typeface="+mn-ea"/>
                <a:cs typeface="Arial" panose="020B0604020202020204" pitchFamily="34" charset="0"/>
              </a:rPr>
              <a:t>エポキシ樹脂</a:t>
            </a:r>
          </a:p>
        </p:txBody>
      </p:sp>
      <p:sp>
        <p:nvSpPr>
          <p:cNvPr id="28" name="テキスト ボックス 27">
            <a:extLst>
              <a:ext uri="{FF2B5EF4-FFF2-40B4-BE49-F238E27FC236}">
                <a16:creationId xmlns:a16="http://schemas.microsoft.com/office/drawing/2014/main" id="{1DB463A8-0692-E345-8E31-256072169EF9}"/>
              </a:ext>
            </a:extLst>
          </p:cNvPr>
          <p:cNvSpPr txBox="1"/>
          <p:nvPr/>
        </p:nvSpPr>
        <p:spPr>
          <a:xfrm>
            <a:off x="6314859" y="2094268"/>
            <a:ext cx="626148" cy="279797"/>
          </a:xfrm>
          <a:prstGeom prst="rect">
            <a:avLst/>
          </a:prstGeom>
          <a:noFill/>
        </p:spPr>
        <p:txBody>
          <a:bodyPr wrap="square" rtlCol="0">
            <a:spAutoFit/>
          </a:bodyPr>
          <a:lstStyle/>
          <a:p>
            <a:r>
              <a:rPr kumimoji="1" lang="en-US" altLang="ja-JP" sz="1200" dirty="0">
                <a:latin typeface="+mn-ea"/>
                <a:cs typeface="Arial" panose="020B0604020202020204" pitchFamily="34" charset="0"/>
              </a:rPr>
              <a:t>CFRP</a:t>
            </a:r>
            <a:endParaRPr kumimoji="1" lang="ja-JP" altLang="en-US" sz="1200">
              <a:latin typeface="+mn-ea"/>
              <a:cs typeface="Arial" panose="020B0604020202020204" pitchFamily="34" charset="0"/>
            </a:endParaRPr>
          </a:p>
        </p:txBody>
      </p:sp>
      <p:sp>
        <p:nvSpPr>
          <p:cNvPr id="29" name="テキスト ボックス 28">
            <a:extLst>
              <a:ext uri="{FF2B5EF4-FFF2-40B4-BE49-F238E27FC236}">
                <a16:creationId xmlns:a16="http://schemas.microsoft.com/office/drawing/2014/main" id="{A6F45D5D-FFD6-EB42-82E8-81CCEEF291C1}"/>
              </a:ext>
            </a:extLst>
          </p:cNvPr>
          <p:cNvSpPr txBox="1"/>
          <p:nvPr/>
        </p:nvSpPr>
        <p:spPr>
          <a:xfrm>
            <a:off x="5966189" y="3025876"/>
            <a:ext cx="2214382" cy="338554"/>
          </a:xfrm>
          <a:prstGeom prst="rect">
            <a:avLst/>
          </a:prstGeom>
          <a:noFill/>
        </p:spPr>
        <p:txBody>
          <a:bodyPr wrap="square" rtlCol="0">
            <a:spAutoFit/>
          </a:bodyPr>
          <a:lstStyle/>
          <a:p>
            <a:r>
              <a:rPr kumimoji="1" lang="ja-JP" altLang="en-US" sz="1600">
                <a:latin typeface="+mj-ea"/>
                <a:ea typeface="+mj-ea"/>
                <a:cs typeface="Arial" panose="020B0604020202020204" pitchFamily="34" charset="0"/>
              </a:rPr>
              <a:t>解析モデル</a:t>
            </a:r>
            <a:r>
              <a:rPr kumimoji="1" lang="en-US" altLang="ja-JP" sz="1600" dirty="0">
                <a:latin typeface="+mj-ea"/>
                <a:ea typeface="+mj-ea"/>
                <a:cs typeface="Arial" panose="020B0604020202020204" pitchFamily="34" charset="0"/>
              </a:rPr>
              <a:t>XY</a:t>
            </a:r>
            <a:r>
              <a:rPr kumimoji="1" lang="ja-JP" altLang="en-US" sz="1600">
                <a:latin typeface="+mj-ea"/>
                <a:ea typeface="+mj-ea"/>
                <a:cs typeface="Arial" panose="020B0604020202020204" pitchFamily="34" charset="0"/>
              </a:rPr>
              <a:t>断面図</a:t>
            </a:r>
          </a:p>
        </p:txBody>
      </p:sp>
      <p:cxnSp>
        <p:nvCxnSpPr>
          <p:cNvPr id="33" name="直線矢印コネクタ 32">
            <a:extLst>
              <a:ext uri="{FF2B5EF4-FFF2-40B4-BE49-F238E27FC236}">
                <a16:creationId xmlns:a16="http://schemas.microsoft.com/office/drawing/2014/main" id="{2C4F6302-300E-024B-9DB1-131421601910}"/>
              </a:ext>
            </a:extLst>
          </p:cNvPr>
          <p:cNvCxnSpPr>
            <a:cxnSpLocks/>
          </p:cNvCxnSpPr>
          <p:nvPr/>
        </p:nvCxnSpPr>
        <p:spPr>
          <a:xfrm flipH="1">
            <a:off x="5590913" y="1513368"/>
            <a:ext cx="2806506" cy="0"/>
          </a:xfrm>
          <a:prstGeom prst="straightConnector1">
            <a:avLst/>
          </a:prstGeom>
          <a:ln w="127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9DDB4E4-11BC-6140-9239-BC315313FC34}"/>
              </a:ext>
            </a:extLst>
          </p:cNvPr>
          <p:cNvSpPr txBox="1"/>
          <p:nvPr/>
        </p:nvSpPr>
        <p:spPr>
          <a:xfrm>
            <a:off x="6804032" y="1261672"/>
            <a:ext cx="414623" cy="276999"/>
          </a:xfrm>
          <a:prstGeom prst="rect">
            <a:avLst/>
          </a:prstGeom>
          <a:noFill/>
        </p:spPr>
        <p:txBody>
          <a:bodyPr wrap="square" rtlCol="0">
            <a:spAutoFit/>
          </a:bodyPr>
          <a:lstStyle/>
          <a:p>
            <a:r>
              <a:rPr kumimoji="1" lang="en-US" altLang="ja-JP" sz="1200" dirty="0">
                <a:latin typeface="+mj-ea"/>
                <a:ea typeface="+mj-ea"/>
                <a:cs typeface="Arial" panose="020B0604020202020204" pitchFamily="34" charset="0"/>
              </a:rPr>
              <a:t>14</a:t>
            </a:r>
            <a:endParaRPr kumimoji="1" lang="ja-JP" altLang="en-US" sz="1200">
              <a:latin typeface="+mj-ea"/>
              <a:ea typeface="+mj-ea"/>
              <a:cs typeface="Arial" panose="020B0604020202020204" pitchFamily="34" charset="0"/>
            </a:endParaRPr>
          </a:p>
        </p:txBody>
      </p:sp>
      <p:cxnSp>
        <p:nvCxnSpPr>
          <p:cNvPr id="35" name="直線矢印コネクタ 34">
            <a:extLst>
              <a:ext uri="{FF2B5EF4-FFF2-40B4-BE49-F238E27FC236}">
                <a16:creationId xmlns:a16="http://schemas.microsoft.com/office/drawing/2014/main" id="{283562C4-5757-9B4C-A0CF-4120CDFCDC29}"/>
              </a:ext>
            </a:extLst>
          </p:cNvPr>
          <p:cNvCxnSpPr>
            <a:cxnSpLocks/>
          </p:cNvCxnSpPr>
          <p:nvPr/>
        </p:nvCxnSpPr>
        <p:spPr>
          <a:xfrm flipH="1">
            <a:off x="5820448" y="1776434"/>
            <a:ext cx="2316394" cy="0"/>
          </a:xfrm>
          <a:prstGeom prst="straightConnector1">
            <a:avLst/>
          </a:prstGeom>
          <a:ln w="127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F38CA6B5-E425-B54A-9656-F8A21C188F56}"/>
              </a:ext>
            </a:extLst>
          </p:cNvPr>
          <p:cNvSpPr txBox="1"/>
          <p:nvPr/>
        </p:nvSpPr>
        <p:spPr>
          <a:xfrm>
            <a:off x="6817574" y="1562265"/>
            <a:ext cx="414623" cy="276999"/>
          </a:xfrm>
          <a:prstGeom prst="rect">
            <a:avLst/>
          </a:prstGeom>
          <a:noFill/>
        </p:spPr>
        <p:txBody>
          <a:bodyPr wrap="square" rtlCol="0">
            <a:spAutoFit/>
          </a:bodyPr>
          <a:lstStyle/>
          <a:p>
            <a:r>
              <a:rPr kumimoji="1" lang="en-US" altLang="ja-JP" sz="1200" dirty="0">
                <a:latin typeface="+mj-ea"/>
                <a:ea typeface="+mj-ea"/>
                <a:cs typeface="Arial" panose="020B0604020202020204" pitchFamily="34" charset="0"/>
              </a:rPr>
              <a:t>12</a:t>
            </a:r>
            <a:endParaRPr kumimoji="1" lang="ja-JP" altLang="en-US" sz="1200">
              <a:latin typeface="+mj-ea"/>
              <a:ea typeface="+mj-ea"/>
              <a:cs typeface="Arial" panose="020B0604020202020204" pitchFamily="34" charset="0"/>
            </a:endParaRPr>
          </a:p>
        </p:txBody>
      </p:sp>
      <p:cxnSp>
        <p:nvCxnSpPr>
          <p:cNvPr id="39" name="直線矢印コネクタ 38">
            <a:extLst>
              <a:ext uri="{FF2B5EF4-FFF2-40B4-BE49-F238E27FC236}">
                <a16:creationId xmlns:a16="http://schemas.microsoft.com/office/drawing/2014/main" id="{D87E3649-4670-9C42-B9E0-2CF988CAFA03}"/>
              </a:ext>
            </a:extLst>
          </p:cNvPr>
          <p:cNvCxnSpPr>
            <a:cxnSpLocks/>
          </p:cNvCxnSpPr>
          <p:nvPr/>
        </p:nvCxnSpPr>
        <p:spPr>
          <a:xfrm flipH="1" flipV="1">
            <a:off x="8674021" y="1884054"/>
            <a:ext cx="1" cy="993241"/>
          </a:xfrm>
          <a:prstGeom prst="straightConnector1">
            <a:avLst/>
          </a:prstGeom>
          <a:ln w="127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284D3205-363D-454A-8F5C-D6C5AF802794}"/>
              </a:ext>
            </a:extLst>
          </p:cNvPr>
          <p:cNvSpPr txBox="1"/>
          <p:nvPr/>
        </p:nvSpPr>
        <p:spPr>
          <a:xfrm>
            <a:off x="8662765" y="2262656"/>
            <a:ext cx="414623" cy="276999"/>
          </a:xfrm>
          <a:prstGeom prst="rect">
            <a:avLst/>
          </a:prstGeom>
          <a:noFill/>
        </p:spPr>
        <p:txBody>
          <a:bodyPr wrap="square" rtlCol="0">
            <a:spAutoFit/>
          </a:bodyPr>
          <a:lstStyle/>
          <a:p>
            <a:r>
              <a:rPr kumimoji="1" lang="en-US" altLang="ja-JP" sz="1200" dirty="0">
                <a:latin typeface="+mj-ea"/>
                <a:ea typeface="+mj-ea"/>
                <a:cs typeface="Arial" panose="020B0604020202020204" pitchFamily="34" charset="0"/>
              </a:rPr>
              <a:t>5</a:t>
            </a:r>
            <a:endParaRPr kumimoji="1" lang="ja-JP" altLang="en-US" sz="1200">
              <a:latin typeface="+mj-ea"/>
              <a:ea typeface="+mj-ea"/>
              <a:cs typeface="Arial" panose="020B0604020202020204" pitchFamily="34" charset="0"/>
            </a:endParaRPr>
          </a:p>
        </p:txBody>
      </p:sp>
      <p:cxnSp>
        <p:nvCxnSpPr>
          <p:cNvPr id="41" name="直線矢印コネクタ 40">
            <a:extLst>
              <a:ext uri="{FF2B5EF4-FFF2-40B4-BE49-F238E27FC236}">
                <a16:creationId xmlns:a16="http://schemas.microsoft.com/office/drawing/2014/main" id="{7CED5532-20D7-F347-A6BB-D5BED12F9BAE}"/>
              </a:ext>
            </a:extLst>
          </p:cNvPr>
          <p:cNvCxnSpPr>
            <a:cxnSpLocks/>
          </p:cNvCxnSpPr>
          <p:nvPr/>
        </p:nvCxnSpPr>
        <p:spPr>
          <a:xfrm flipH="1" flipV="1">
            <a:off x="8435436" y="2075221"/>
            <a:ext cx="1" cy="616724"/>
          </a:xfrm>
          <a:prstGeom prst="straightConnector1">
            <a:avLst/>
          </a:prstGeom>
          <a:ln w="127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CBDCACA-2DB9-714D-A700-36F6D7A0DCE1}"/>
              </a:ext>
            </a:extLst>
          </p:cNvPr>
          <p:cNvSpPr txBox="1"/>
          <p:nvPr/>
        </p:nvSpPr>
        <p:spPr>
          <a:xfrm>
            <a:off x="8387293" y="2245083"/>
            <a:ext cx="414623" cy="276999"/>
          </a:xfrm>
          <a:prstGeom prst="rect">
            <a:avLst/>
          </a:prstGeom>
          <a:noFill/>
        </p:spPr>
        <p:txBody>
          <a:bodyPr wrap="square" rtlCol="0">
            <a:spAutoFit/>
          </a:bodyPr>
          <a:lstStyle/>
          <a:p>
            <a:r>
              <a:rPr kumimoji="1" lang="en-US" altLang="ja-JP" sz="1200" dirty="0">
                <a:latin typeface="+mj-ea"/>
                <a:ea typeface="+mj-ea"/>
                <a:cs typeface="Arial" panose="020B0604020202020204" pitchFamily="34" charset="0"/>
              </a:rPr>
              <a:t>3</a:t>
            </a:r>
            <a:endParaRPr kumimoji="1" lang="ja-JP" altLang="en-US" sz="1200">
              <a:latin typeface="+mj-ea"/>
              <a:ea typeface="+mj-ea"/>
              <a:cs typeface="Arial" panose="020B0604020202020204" pitchFamily="34" charset="0"/>
            </a:endParaRPr>
          </a:p>
        </p:txBody>
      </p:sp>
      <p:pic>
        <p:nvPicPr>
          <p:cNvPr id="46" name="図 45" descr="背景パターン&#10;&#10;自動的に生成された説明">
            <a:extLst>
              <a:ext uri="{FF2B5EF4-FFF2-40B4-BE49-F238E27FC236}">
                <a16:creationId xmlns:a16="http://schemas.microsoft.com/office/drawing/2014/main" id="{5A11F138-B3F7-3643-BF2D-5C535E34C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591" y="1621647"/>
            <a:ext cx="1069294" cy="4503082"/>
          </a:xfrm>
          <a:prstGeom prst="rect">
            <a:avLst/>
          </a:prstGeom>
        </p:spPr>
      </p:pic>
      <p:sp>
        <p:nvSpPr>
          <p:cNvPr id="47" name="テキスト ボックス 46">
            <a:extLst>
              <a:ext uri="{FF2B5EF4-FFF2-40B4-BE49-F238E27FC236}">
                <a16:creationId xmlns:a16="http://schemas.microsoft.com/office/drawing/2014/main" id="{A81B57B0-0C39-2A44-A734-3C120E8CE475}"/>
              </a:ext>
            </a:extLst>
          </p:cNvPr>
          <p:cNvSpPr txBox="1"/>
          <p:nvPr/>
        </p:nvSpPr>
        <p:spPr>
          <a:xfrm>
            <a:off x="3242919" y="3698002"/>
            <a:ext cx="414623" cy="276999"/>
          </a:xfrm>
          <a:prstGeom prst="rect">
            <a:avLst/>
          </a:prstGeom>
          <a:noFill/>
        </p:spPr>
        <p:txBody>
          <a:bodyPr wrap="square" rtlCol="0">
            <a:spAutoFit/>
          </a:bodyPr>
          <a:lstStyle/>
          <a:p>
            <a:r>
              <a:rPr kumimoji="1" lang="en-US" altLang="ja-JP" sz="1200" dirty="0">
                <a:latin typeface="+mj-ea"/>
                <a:ea typeface="+mj-ea"/>
                <a:cs typeface="Arial" panose="020B0604020202020204" pitchFamily="34" charset="0"/>
              </a:rPr>
              <a:t>80</a:t>
            </a:r>
            <a:endParaRPr kumimoji="1" lang="ja-JP" altLang="en-US" sz="1200">
              <a:latin typeface="+mj-ea"/>
              <a:ea typeface="+mj-ea"/>
              <a:cs typeface="Arial" panose="020B0604020202020204" pitchFamily="34" charset="0"/>
            </a:endParaRPr>
          </a:p>
        </p:txBody>
      </p:sp>
      <p:sp>
        <p:nvSpPr>
          <p:cNvPr id="48" name="テキスト ボックス 47">
            <a:extLst>
              <a:ext uri="{FF2B5EF4-FFF2-40B4-BE49-F238E27FC236}">
                <a16:creationId xmlns:a16="http://schemas.microsoft.com/office/drawing/2014/main" id="{BA97094E-75B4-2B4D-BB20-00859A7C047C}"/>
              </a:ext>
            </a:extLst>
          </p:cNvPr>
          <p:cNvSpPr txBox="1"/>
          <p:nvPr/>
        </p:nvSpPr>
        <p:spPr>
          <a:xfrm>
            <a:off x="1324784" y="5815504"/>
            <a:ext cx="595035" cy="338554"/>
          </a:xfrm>
          <a:prstGeom prst="rect">
            <a:avLst/>
          </a:prstGeom>
          <a:noFill/>
        </p:spPr>
        <p:txBody>
          <a:bodyPr wrap="none" rtlCol="0">
            <a:spAutoFit/>
          </a:bodyPr>
          <a:lstStyle/>
          <a:p>
            <a:r>
              <a:rPr kumimoji="1" lang="ja-JP" altLang="en-US" sz="1600"/>
              <a:t>固定</a:t>
            </a:r>
          </a:p>
        </p:txBody>
      </p:sp>
      <p:sp>
        <p:nvSpPr>
          <p:cNvPr id="49" name="テキスト ボックス 48">
            <a:extLst>
              <a:ext uri="{FF2B5EF4-FFF2-40B4-BE49-F238E27FC236}">
                <a16:creationId xmlns:a16="http://schemas.microsoft.com/office/drawing/2014/main" id="{0CB5CBF8-2022-944A-948A-0949210F8753}"/>
              </a:ext>
            </a:extLst>
          </p:cNvPr>
          <p:cNvSpPr txBox="1"/>
          <p:nvPr/>
        </p:nvSpPr>
        <p:spPr>
          <a:xfrm>
            <a:off x="1693586" y="1317498"/>
            <a:ext cx="1725152" cy="338554"/>
          </a:xfrm>
          <a:prstGeom prst="rect">
            <a:avLst/>
          </a:prstGeom>
          <a:noFill/>
        </p:spPr>
        <p:txBody>
          <a:bodyPr wrap="none" rtlCol="0">
            <a:spAutoFit/>
          </a:bodyPr>
          <a:lstStyle/>
          <a:p>
            <a:r>
              <a:rPr kumimoji="1" lang="ja-JP" altLang="en-US" sz="1600">
                <a:latin typeface="+mn-ea"/>
                <a:cs typeface="Arial" panose="020B0604020202020204" pitchFamily="34" charset="0"/>
              </a:rPr>
              <a:t>引張距離：</a:t>
            </a:r>
            <a:r>
              <a:rPr kumimoji="1" lang="en-US" altLang="ja-JP" sz="1600" dirty="0">
                <a:latin typeface="+mn-ea"/>
                <a:cs typeface="Arial" panose="020B0604020202020204" pitchFamily="34" charset="0"/>
              </a:rPr>
              <a:t>2 mm</a:t>
            </a:r>
            <a:endParaRPr kumimoji="1" lang="ja-JP" altLang="en-US" sz="1600">
              <a:latin typeface="+mn-ea"/>
              <a:cs typeface="Arial" panose="020B0604020202020204" pitchFamily="34" charset="0"/>
            </a:endParaRPr>
          </a:p>
        </p:txBody>
      </p:sp>
      <p:sp>
        <p:nvSpPr>
          <p:cNvPr id="52" name="テキスト ボックス 51">
            <a:extLst>
              <a:ext uri="{FF2B5EF4-FFF2-40B4-BE49-F238E27FC236}">
                <a16:creationId xmlns:a16="http://schemas.microsoft.com/office/drawing/2014/main" id="{DC8D56A4-0AE7-914E-AE99-F69D6F4F7313}"/>
              </a:ext>
            </a:extLst>
          </p:cNvPr>
          <p:cNvSpPr txBox="1"/>
          <p:nvPr/>
        </p:nvSpPr>
        <p:spPr>
          <a:xfrm>
            <a:off x="734515" y="6162728"/>
            <a:ext cx="1210588" cy="338554"/>
          </a:xfrm>
          <a:prstGeom prst="rect">
            <a:avLst/>
          </a:prstGeom>
          <a:noFill/>
        </p:spPr>
        <p:txBody>
          <a:bodyPr wrap="none" rtlCol="0">
            <a:spAutoFit/>
          </a:bodyPr>
          <a:lstStyle/>
          <a:p>
            <a:r>
              <a:rPr kumimoji="1" lang="ja-JP" altLang="en-US" sz="1600"/>
              <a:t>解析モデル</a:t>
            </a:r>
          </a:p>
        </p:txBody>
      </p:sp>
      <p:cxnSp>
        <p:nvCxnSpPr>
          <p:cNvPr id="53" name="直線矢印コネクタ 52">
            <a:extLst>
              <a:ext uri="{FF2B5EF4-FFF2-40B4-BE49-F238E27FC236}">
                <a16:creationId xmlns:a16="http://schemas.microsoft.com/office/drawing/2014/main" id="{E51A4DD1-1008-B940-9355-EF8C02DA99E0}"/>
              </a:ext>
            </a:extLst>
          </p:cNvPr>
          <p:cNvCxnSpPr>
            <a:cxnSpLocks/>
          </p:cNvCxnSpPr>
          <p:nvPr/>
        </p:nvCxnSpPr>
        <p:spPr>
          <a:xfrm flipV="1">
            <a:off x="928533" y="1462551"/>
            <a:ext cx="0" cy="733000"/>
          </a:xfrm>
          <a:prstGeom prst="straightConnector1">
            <a:avLst/>
          </a:prstGeom>
          <a:ln w="19050">
            <a:headEnd type="none"/>
            <a:tailEnd type="arrow" w="lg" len="lg"/>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7D43B0CB-7FD5-E343-B3F2-A59F639F959F}"/>
              </a:ext>
            </a:extLst>
          </p:cNvPr>
          <p:cNvCxnSpPr>
            <a:cxnSpLocks/>
          </p:cNvCxnSpPr>
          <p:nvPr/>
        </p:nvCxnSpPr>
        <p:spPr>
          <a:xfrm flipV="1">
            <a:off x="1161320" y="1629708"/>
            <a:ext cx="0" cy="733000"/>
          </a:xfrm>
          <a:prstGeom prst="straightConnector1">
            <a:avLst/>
          </a:prstGeom>
          <a:ln w="19050">
            <a:headEnd type="none"/>
            <a:tailEnd type="arrow" w="lg" len="lg"/>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262C9437-1358-AF41-B31A-76AD00B52693}"/>
              </a:ext>
            </a:extLst>
          </p:cNvPr>
          <p:cNvCxnSpPr>
            <a:cxnSpLocks/>
          </p:cNvCxnSpPr>
          <p:nvPr/>
        </p:nvCxnSpPr>
        <p:spPr>
          <a:xfrm flipV="1">
            <a:off x="1635267" y="1274564"/>
            <a:ext cx="0" cy="733000"/>
          </a:xfrm>
          <a:prstGeom prst="straightConnector1">
            <a:avLst/>
          </a:prstGeom>
          <a:ln w="19050">
            <a:headEnd type="none"/>
            <a:tailEnd type="arrow" w="lg" len="lg"/>
          </a:ln>
        </p:spPr>
        <p:style>
          <a:lnRef idx="1">
            <a:schemeClr val="dk1"/>
          </a:lnRef>
          <a:fillRef idx="0">
            <a:schemeClr val="dk1"/>
          </a:fillRef>
          <a:effectRef idx="0">
            <a:schemeClr val="dk1"/>
          </a:effectRef>
          <a:fontRef idx="minor">
            <a:schemeClr val="tx1"/>
          </a:fontRef>
        </p:style>
      </p:cxnSp>
      <p:cxnSp>
        <p:nvCxnSpPr>
          <p:cNvPr id="57" name="直線矢印コネクタ 56">
            <a:extLst>
              <a:ext uri="{FF2B5EF4-FFF2-40B4-BE49-F238E27FC236}">
                <a16:creationId xmlns:a16="http://schemas.microsoft.com/office/drawing/2014/main" id="{F13B0B72-0CF5-B643-B746-31F9A5AFBE72}"/>
              </a:ext>
            </a:extLst>
          </p:cNvPr>
          <p:cNvCxnSpPr>
            <a:cxnSpLocks/>
          </p:cNvCxnSpPr>
          <p:nvPr/>
        </p:nvCxnSpPr>
        <p:spPr>
          <a:xfrm flipV="1">
            <a:off x="1339809" y="1144176"/>
            <a:ext cx="0" cy="733000"/>
          </a:xfrm>
          <a:prstGeom prst="straightConnector1">
            <a:avLst/>
          </a:prstGeom>
          <a:ln w="19050">
            <a:headEnd type="none"/>
            <a:tailEnd type="arrow" w="lg" len="lg"/>
          </a:ln>
        </p:spPr>
        <p:style>
          <a:lnRef idx="1">
            <a:schemeClr val="dk1"/>
          </a:lnRef>
          <a:fillRef idx="0">
            <a:schemeClr val="dk1"/>
          </a:fillRef>
          <a:effectRef idx="0">
            <a:schemeClr val="dk1"/>
          </a:effectRef>
          <a:fontRef idx="minor">
            <a:schemeClr val="tx1"/>
          </a:fontRef>
        </p:style>
      </p:cxnSp>
      <p:sp>
        <p:nvSpPr>
          <p:cNvPr id="58" name="テキスト ボックス 57">
            <a:extLst>
              <a:ext uri="{FF2B5EF4-FFF2-40B4-BE49-F238E27FC236}">
                <a16:creationId xmlns:a16="http://schemas.microsoft.com/office/drawing/2014/main" id="{4CA94581-B4AA-E349-ABF1-A32EEB57B7E1}"/>
              </a:ext>
            </a:extLst>
          </p:cNvPr>
          <p:cNvSpPr txBox="1"/>
          <p:nvPr/>
        </p:nvSpPr>
        <p:spPr>
          <a:xfrm>
            <a:off x="3007160" y="6153981"/>
            <a:ext cx="2085827" cy="338554"/>
          </a:xfrm>
          <a:prstGeom prst="rect">
            <a:avLst/>
          </a:prstGeom>
          <a:noFill/>
        </p:spPr>
        <p:txBody>
          <a:bodyPr wrap="none" rtlCol="0">
            <a:spAutoFit/>
          </a:bodyPr>
          <a:lstStyle/>
          <a:p>
            <a:r>
              <a:rPr kumimoji="1" lang="ja-JP" altLang="en-US" sz="1600">
                <a:latin typeface="+mn-ea"/>
              </a:rPr>
              <a:t>解析モデル</a:t>
            </a:r>
            <a:r>
              <a:rPr kumimoji="1" lang="en-US" altLang="ja-JP" sz="1600" dirty="0">
                <a:latin typeface="+mn-ea"/>
              </a:rPr>
              <a:t>YZ</a:t>
            </a:r>
            <a:r>
              <a:rPr kumimoji="1" lang="ja-JP" altLang="en-US" sz="1600">
                <a:latin typeface="+mn-ea"/>
              </a:rPr>
              <a:t>断面図</a:t>
            </a:r>
          </a:p>
        </p:txBody>
      </p:sp>
      <p:sp>
        <p:nvSpPr>
          <p:cNvPr id="67" name="テキスト ボックス 66">
            <a:extLst>
              <a:ext uri="{FF2B5EF4-FFF2-40B4-BE49-F238E27FC236}">
                <a16:creationId xmlns:a16="http://schemas.microsoft.com/office/drawing/2014/main" id="{888B10A8-AF77-FB4A-937B-C6270F4C3646}"/>
              </a:ext>
            </a:extLst>
          </p:cNvPr>
          <p:cNvSpPr txBox="1"/>
          <p:nvPr/>
        </p:nvSpPr>
        <p:spPr>
          <a:xfrm>
            <a:off x="5582242" y="2872697"/>
            <a:ext cx="476412" cy="276999"/>
          </a:xfrm>
          <a:prstGeom prst="rect">
            <a:avLst/>
          </a:prstGeom>
          <a:noFill/>
        </p:spPr>
        <p:txBody>
          <a:bodyPr wrap="none" rtlCol="0">
            <a:spAutoFit/>
          </a:bodyPr>
          <a:lstStyle/>
          <a:p>
            <a:r>
              <a:rPr kumimoji="1" lang="en-US" altLang="ja-JP" sz="1200" dirty="0">
                <a:latin typeface="+mn-ea"/>
              </a:rPr>
              <a:t>PLA</a:t>
            </a:r>
            <a:endParaRPr kumimoji="1" lang="ja-JP" altLang="en-US" sz="1200">
              <a:latin typeface="+mn-ea"/>
            </a:endParaRPr>
          </a:p>
        </p:txBody>
      </p:sp>
      <p:cxnSp>
        <p:nvCxnSpPr>
          <p:cNvPr id="43" name="直線矢印コネクタ 42">
            <a:extLst>
              <a:ext uri="{FF2B5EF4-FFF2-40B4-BE49-F238E27FC236}">
                <a16:creationId xmlns:a16="http://schemas.microsoft.com/office/drawing/2014/main" id="{9B48812D-C140-5E4B-BE96-A2FE191B2EB4}"/>
              </a:ext>
            </a:extLst>
          </p:cNvPr>
          <p:cNvCxnSpPr>
            <a:cxnSpLocks/>
          </p:cNvCxnSpPr>
          <p:nvPr/>
        </p:nvCxnSpPr>
        <p:spPr>
          <a:xfrm>
            <a:off x="4649652" y="3337373"/>
            <a:ext cx="0" cy="1067688"/>
          </a:xfrm>
          <a:prstGeom prst="straightConnector1">
            <a:avLst/>
          </a:prstGeom>
          <a:ln w="19050">
            <a:solidFill>
              <a:srgbClr val="FF0000"/>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44" name="テキスト ボックス 43">
            <a:extLst>
              <a:ext uri="{FF2B5EF4-FFF2-40B4-BE49-F238E27FC236}">
                <a16:creationId xmlns:a16="http://schemas.microsoft.com/office/drawing/2014/main" id="{650B61FC-A776-5947-B9D1-4B7BC22F07B6}"/>
              </a:ext>
            </a:extLst>
          </p:cNvPr>
          <p:cNvSpPr txBox="1"/>
          <p:nvPr/>
        </p:nvSpPr>
        <p:spPr>
          <a:xfrm>
            <a:off x="4641381" y="3712176"/>
            <a:ext cx="1620957" cy="338554"/>
          </a:xfrm>
          <a:prstGeom prst="rect">
            <a:avLst/>
          </a:prstGeom>
          <a:noFill/>
        </p:spPr>
        <p:txBody>
          <a:bodyPr wrap="none" rtlCol="0">
            <a:spAutoFit/>
          </a:bodyPr>
          <a:lstStyle/>
          <a:p>
            <a:r>
              <a:rPr kumimoji="1" lang="ja-JP" altLang="en-US" sz="1600">
                <a:solidFill>
                  <a:srgbClr val="FF0000"/>
                </a:solidFill>
                <a:latin typeface="+mn-ea"/>
              </a:rPr>
              <a:t>重ね継ぎ手長さ</a:t>
            </a:r>
          </a:p>
        </p:txBody>
      </p:sp>
    </p:spTree>
    <p:extLst>
      <p:ext uri="{BB962C8B-B14F-4D97-AF65-F5344CB8AC3E}">
        <p14:creationId xmlns:p14="http://schemas.microsoft.com/office/powerpoint/2010/main" val="23717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mn-ea"/>
            </a:endParaRPr>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解析モデルの種類</a:t>
            </a:r>
            <a:endParaRPr kumimoji="1" lang="en-US" altLang="ja-JP" sz="2400" dirty="0">
              <a:solidFill>
                <a:schemeClr val="bg1"/>
              </a:solidFill>
              <a:latin typeface="+mn-ea"/>
            </a:endParaRPr>
          </a:p>
        </p:txBody>
      </p:sp>
      <p:pic>
        <p:nvPicPr>
          <p:cNvPr id="3" name="図 2" descr="パソコンの画面&#10;&#10;自動的に生成された説明">
            <a:extLst>
              <a:ext uri="{FF2B5EF4-FFF2-40B4-BE49-F238E27FC236}">
                <a16:creationId xmlns:a16="http://schemas.microsoft.com/office/drawing/2014/main" id="{F89275E2-D5B5-B640-B48C-715F49FF1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87585" y="3177312"/>
            <a:ext cx="3983182" cy="935182"/>
          </a:xfrm>
          <a:prstGeom prst="rect">
            <a:avLst/>
          </a:prstGeom>
        </p:spPr>
      </p:pic>
      <p:pic>
        <p:nvPicPr>
          <p:cNvPr id="6" name="図 5" descr="パソコンの画面&#10;&#10;自動的に生成された説明">
            <a:extLst>
              <a:ext uri="{FF2B5EF4-FFF2-40B4-BE49-F238E27FC236}">
                <a16:creationId xmlns:a16="http://schemas.microsoft.com/office/drawing/2014/main" id="{FDC723A9-E2AE-AD48-99F2-D168C1612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3737" y="3165766"/>
            <a:ext cx="3983182" cy="958273"/>
          </a:xfrm>
          <a:prstGeom prst="rect">
            <a:avLst/>
          </a:prstGeom>
        </p:spPr>
      </p:pic>
      <p:pic>
        <p:nvPicPr>
          <p:cNvPr id="19" name="図 18" descr="モニター画面に映る文字&#10;&#10;自動的に生成された説明">
            <a:extLst>
              <a:ext uri="{FF2B5EF4-FFF2-40B4-BE49-F238E27FC236}">
                <a16:creationId xmlns:a16="http://schemas.microsoft.com/office/drawing/2014/main" id="{8D991DCC-6045-F34D-9DA1-6C849655EE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197279" y="3300036"/>
            <a:ext cx="3798455" cy="669636"/>
          </a:xfrm>
          <a:prstGeom prst="rect">
            <a:avLst/>
          </a:prstGeom>
        </p:spPr>
      </p:pic>
      <p:pic>
        <p:nvPicPr>
          <p:cNvPr id="5" name="図 4" descr="モニター, 座る, 水, 表面 が含まれている画像&#10;&#10;自動的に生成された説明">
            <a:extLst>
              <a:ext uri="{FF2B5EF4-FFF2-40B4-BE49-F238E27FC236}">
                <a16:creationId xmlns:a16="http://schemas.microsoft.com/office/drawing/2014/main" id="{143E9828-D2E3-414F-B551-94C31A0B9E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85103" y="3163116"/>
            <a:ext cx="3962491" cy="942882"/>
          </a:xfrm>
          <a:prstGeom prst="rect">
            <a:avLst/>
          </a:prstGeom>
        </p:spPr>
      </p:pic>
      <p:sp>
        <p:nvSpPr>
          <p:cNvPr id="18" name="テキスト ボックス 17">
            <a:extLst>
              <a:ext uri="{FF2B5EF4-FFF2-40B4-BE49-F238E27FC236}">
                <a16:creationId xmlns:a16="http://schemas.microsoft.com/office/drawing/2014/main" id="{895EEEDB-AD30-264F-9B0E-1D6497E9C88B}"/>
              </a:ext>
            </a:extLst>
          </p:cNvPr>
          <p:cNvSpPr txBox="1"/>
          <p:nvPr/>
        </p:nvSpPr>
        <p:spPr>
          <a:xfrm>
            <a:off x="3679155" y="5555514"/>
            <a:ext cx="1576135" cy="830997"/>
          </a:xfrm>
          <a:prstGeom prst="rect">
            <a:avLst/>
          </a:prstGeom>
          <a:noFill/>
        </p:spPr>
        <p:txBody>
          <a:bodyPr wrap="square" rtlCol="0">
            <a:spAutoFit/>
          </a:bodyPr>
          <a:lstStyle/>
          <a:p>
            <a:r>
              <a:rPr kumimoji="1" lang="en-US" altLang="ja-JP" sz="1600" dirty="0">
                <a:latin typeface="+mn-ea"/>
              </a:rPr>
              <a:t>C)</a:t>
            </a:r>
          </a:p>
          <a:p>
            <a:r>
              <a:rPr kumimoji="1" lang="en-US" altLang="ja-JP" sz="1600" dirty="0">
                <a:latin typeface="+mn-ea"/>
              </a:rPr>
              <a:t>CFRP</a:t>
            </a:r>
            <a:r>
              <a:rPr kumimoji="1" lang="ja-JP" altLang="en-US" sz="1600">
                <a:latin typeface="+mn-ea"/>
              </a:rPr>
              <a:t>の先端を尖らせている</a:t>
            </a:r>
          </a:p>
        </p:txBody>
      </p:sp>
      <p:sp>
        <p:nvSpPr>
          <p:cNvPr id="21" name="テキスト ボックス 20">
            <a:extLst>
              <a:ext uri="{FF2B5EF4-FFF2-40B4-BE49-F238E27FC236}">
                <a16:creationId xmlns:a16="http://schemas.microsoft.com/office/drawing/2014/main" id="{931ED589-C63C-D845-99C1-D548D58BBDF2}"/>
              </a:ext>
            </a:extLst>
          </p:cNvPr>
          <p:cNvSpPr txBox="1"/>
          <p:nvPr/>
        </p:nvSpPr>
        <p:spPr>
          <a:xfrm>
            <a:off x="553818" y="5576205"/>
            <a:ext cx="1227638" cy="584775"/>
          </a:xfrm>
          <a:prstGeom prst="rect">
            <a:avLst/>
          </a:prstGeom>
          <a:noFill/>
        </p:spPr>
        <p:txBody>
          <a:bodyPr wrap="square" rtlCol="0">
            <a:spAutoFit/>
          </a:bodyPr>
          <a:lstStyle/>
          <a:p>
            <a:r>
              <a:rPr kumimoji="1" lang="en-US" altLang="ja-JP" sz="1600" dirty="0">
                <a:latin typeface="+mn-ea"/>
              </a:rPr>
              <a:t>A) </a:t>
            </a:r>
          </a:p>
          <a:p>
            <a:r>
              <a:rPr kumimoji="1" lang="en-US" altLang="ja-JP" sz="1600" dirty="0">
                <a:latin typeface="+mn-ea"/>
              </a:rPr>
              <a:t>CFRP1</a:t>
            </a:r>
            <a:r>
              <a:rPr kumimoji="1" lang="ja-JP" altLang="en-US" sz="1600">
                <a:latin typeface="+mn-ea"/>
              </a:rPr>
              <a:t>本</a:t>
            </a:r>
          </a:p>
        </p:txBody>
      </p:sp>
      <p:sp>
        <p:nvSpPr>
          <p:cNvPr id="22" name="テキスト ボックス 21">
            <a:extLst>
              <a:ext uri="{FF2B5EF4-FFF2-40B4-BE49-F238E27FC236}">
                <a16:creationId xmlns:a16="http://schemas.microsoft.com/office/drawing/2014/main" id="{ABB6B940-5E66-A046-AFAF-4305F8CDD540}"/>
              </a:ext>
            </a:extLst>
          </p:cNvPr>
          <p:cNvSpPr txBox="1"/>
          <p:nvPr/>
        </p:nvSpPr>
        <p:spPr>
          <a:xfrm>
            <a:off x="2124910" y="5566157"/>
            <a:ext cx="1227638" cy="584775"/>
          </a:xfrm>
          <a:prstGeom prst="rect">
            <a:avLst/>
          </a:prstGeom>
          <a:noFill/>
        </p:spPr>
        <p:txBody>
          <a:bodyPr wrap="square" rtlCol="0">
            <a:spAutoFit/>
          </a:bodyPr>
          <a:lstStyle/>
          <a:p>
            <a:r>
              <a:rPr kumimoji="1" lang="en-US" altLang="ja-JP" sz="1600" dirty="0">
                <a:latin typeface="+mn-ea"/>
              </a:rPr>
              <a:t>B)</a:t>
            </a:r>
          </a:p>
          <a:p>
            <a:r>
              <a:rPr kumimoji="1" lang="en-US" altLang="ja-JP" sz="1600" dirty="0">
                <a:latin typeface="+mn-ea"/>
              </a:rPr>
              <a:t>CFRP2</a:t>
            </a:r>
            <a:r>
              <a:rPr kumimoji="1" lang="ja-JP" altLang="en-US" sz="1600">
                <a:latin typeface="+mn-ea"/>
              </a:rPr>
              <a:t>本</a:t>
            </a:r>
          </a:p>
        </p:txBody>
      </p:sp>
      <p:sp>
        <p:nvSpPr>
          <p:cNvPr id="23" name="テキスト ボックス 22">
            <a:extLst>
              <a:ext uri="{FF2B5EF4-FFF2-40B4-BE49-F238E27FC236}">
                <a16:creationId xmlns:a16="http://schemas.microsoft.com/office/drawing/2014/main" id="{F4EA21CB-4F0D-1F4A-AC6C-174E96BBA7FB}"/>
              </a:ext>
            </a:extLst>
          </p:cNvPr>
          <p:cNvSpPr txBox="1"/>
          <p:nvPr/>
        </p:nvSpPr>
        <p:spPr>
          <a:xfrm>
            <a:off x="7245148" y="5545465"/>
            <a:ext cx="1797387" cy="1077218"/>
          </a:xfrm>
          <a:prstGeom prst="rect">
            <a:avLst/>
          </a:prstGeom>
          <a:noFill/>
        </p:spPr>
        <p:txBody>
          <a:bodyPr wrap="square" rtlCol="0">
            <a:spAutoFit/>
          </a:bodyPr>
          <a:lstStyle/>
          <a:p>
            <a:r>
              <a:rPr kumimoji="1" lang="en-US" altLang="ja-JP" sz="1600" dirty="0">
                <a:latin typeface="+mn-ea"/>
              </a:rPr>
              <a:t>E)</a:t>
            </a:r>
            <a:br>
              <a:rPr kumimoji="1" lang="en-US" altLang="ja-JP" sz="1600" dirty="0">
                <a:latin typeface="+mn-ea"/>
              </a:rPr>
            </a:br>
            <a:r>
              <a:rPr kumimoji="1" lang="ja-JP" altLang="en-US" sz="1600">
                <a:latin typeface="+mn-ea"/>
              </a:rPr>
              <a:t>斜めに</a:t>
            </a:r>
            <a:r>
              <a:rPr kumimoji="1" lang="en-US" altLang="ja-JP" sz="1600" dirty="0">
                <a:latin typeface="+mn-ea"/>
              </a:rPr>
              <a:t>CFRP</a:t>
            </a:r>
            <a:r>
              <a:rPr kumimoji="1" lang="ja-JP" altLang="en-US" sz="1600">
                <a:latin typeface="+mn-ea"/>
              </a:rPr>
              <a:t>を</a:t>
            </a:r>
            <a:endParaRPr kumimoji="1" lang="en-US" altLang="ja-JP" sz="1600" dirty="0">
              <a:latin typeface="+mn-ea"/>
            </a:endParaRPr>
          </a:p>
          <a:p>
            <a:r>
              <a:rPr kumimoji="1" lang="ja-JP" altLang="en-US" sz="1600">
                <a:latin typeface="+mn-ea"/>
              </a:rPr>
              <a:t>埋め込んでいる</a:t>
            </a:r>
            <a:endParaRPr kumimoji="1" lang="en-US" altLang="ja-JP" sz="1600" dirty="0">
              <a:latin typeface="+mn-ea"/>
            </a:endParaRPr>
          </a:p>
          <a:p>
            <a:r>
              <a:rPr kumimoji="1" lang="ja-JP" altLang="en-US" sz="1600">
                <a:latin typeface="+mn-ea"/>
              </a:rPr>
              <a:t>（両側）</a:t>
            </a:r>
          </a:p>
        </p:txBody>
      </p:sp>
      <p:sp>
        <p:nvSpPr>
          <p:cNvPr id="24" name="テキスト ボックス 23">
            <a:extLst>
              <a:ext uri="{FF2B5EF4-FFF2-40B4-BE49-F238E27FC236}">
                <a16:creationId xmlns:a16="http://schemas.microsoft.com/office/drawing/2014/main" id="{9EFB536B-123C-A54E-8511-362DFB8176B9}"/>
              </a:ext>
            </a:extLst>
          </p:cNvPr>
          <p:cNvSpPr txBox="1"/>
          <p:nvPr/>
        </p:nvSpPr>
        <p:spPr>
          <a:xfrm>
            <a:off x="5431122" y="5555513"/>
            <a:ext cx="1797387" cy="1077218"/>
          </a:xfrm>
          <a:prstGeom prst="rect">
            <a:avLst/>
          </a:prstGeom>
          <a:noFill/>
        </p:spPr>
        <p:txBody>
          <a:bodyPr wrap="square" rtlCol="0">
            <a:spAutoFit/>
          </a:bodyPr>
          <a:lstStyle/>
          <a:p>
            <a:r>
              <a:rPr kumimoji="1" lang="en-US" altLang="ja-JP" sz="1600" dirty="0">
                <a:latin typeface="+mn-ea"/>
              </a:rPr>
              <a:t>D)</a:t>
            </a:r>
          </a:p>
          <a:p>
            <a:r>
              <a:rPr kumimoji="1" lang="ja-JP" altLang="en-US" sz="1600">
                <a:latin typeface="+mn-ea"/>
              </a:rPr>
              <a:t>斜めに</a:t>
            </a:r>
            <a:r>
              <a:rPr kumimoji="1" lang="en-US" altLang="ja-JP" sz="1600" dirty="0">
                <a:latin typeface="+mn-ea"/>
              </a:rPr>
              <a:t>CFRP</a:t>
            </a:r>
            <a:r>
              <a:rPr kumimoji="1" lang="ja-JP" altLang="en-US" sz="1600">
                <a:latin typeface="+mn-ea"/>
              </a:rPr>
              <a:t>を</a:t>
            </a:r>
            <a:endParaRPr kumimoji="1" lang="en-US" altLang="ja-JP" sz="1600" dirty="0">
              <a:latin typeface="+mn-ea"/>
            </a:endParaRPr>
          </a:p>
          <a:p>
            <a:r>
              <a:rPr kumimoji="1" lang="ja-JP" altLang="en-US" sz="1600">
                <a:latin typeface="+mn-ea"/>
              </a:rPr>
              <a:t>埋め込んでいる</a:t>
            </a:r>
            <a:endParaRPr kumimoji="1" lang="en-US" altLang="ja-JP" sz="1600" dirty="0">
              <a:latin typeface="+mn-ea"/>
            </a:endParaRPr>
          </a:p>
          <a:p>
            <a:r>
              <a:rPr kumimoji="1" lang="ja-JP" altLang="en-US" sz="1600">
                <a:latin typeface="+mn-ea"/>
              </a:rPr>
              <a:t>（片側）</a:t>
            </a:r>
          </a:p>
        </p:txBody>
      </p:sp>
      <p:sp>
        <p:nvSpPr>
          <p:cNvPr id="25" name="テキスト ボックス 24">
            <a:extLst>
              <a:ext uri="{FF2B5EF4-FFF2-40B4-BE49-F238E27FC236}">
                <a16:creationId xmlns:a16="http://schemas.microsoft.com/office/drawing/2014/main" id="{F4770CE6-BCA2-5A4A-83B1-525FE9E87E68}"/>
              </a:ext>
            </a:extLst>
          </p:cNvPr>
          <p:cNvSpPr txBox="1"/>
          <p:nvPr/>
        </p:nvSpPr>
        <p:spPr>
          <a:xfrm>
            <a:off x="6751510" y="792127"/>
            <a:ext cx="2068195" cy="646331"/>
          </a:xfrm>
          <a:prstGeom prst="rect">
            <a:avLst/>
          </a:prstGeom>
          <a:noFill/>
        </p:spPr>
        <p:txBody>
          <a:bodyPr wrap="none" rtlCol="0">
            <a:spAutoFit/>
          </a:bodyPr>
          <a:lstStyle/>
          <a:p>
            <a:r>
              <a:rPr kumimoji="1" lang="en-US" altLang="ja-JP" sz="1200" dirty="0">
                <a:latin typeface="+mn-ea"/>
                <a:cs typeface="Arial" panose="020B0604020202020204" pitchFamily="34" charset="0"/>
              </a:rPr>
              <a:t>* </a:t>
            </a:r>
            <a:r>
              <a:rPr kumimoji="1" lang="ja-JP" altLang="en-US" sz="1200">
                <a:latin typeface="+mn-ea"/>
                <a:cs typeface="Arial" panose="020B0604020202020204" pitchFamily="34" charset="0"/>
              </a:rPr>
              <a:t>統一条件</a:t>
            </a:r>
            <a:endParaRPr kumimoji="1" lang="en-US" altLang="ja-JP" sz="1200" dirty="0">
              <a:latin typeface="+mn-ea"/>
              <a:cs typeface="Arial" panose="020B0604020202020204" pitchFamily="34" charset="0"/>
            </a:endParaRPr>
          </a:p>
          <a:p>
            <a:r>
              <a:rPr kumimoji="1" lang="ja-JP" altLang="en-US" sz="1200">
                <a:latin typeface="+mn-ea"/>
                <a:cs typeface="Arial" panose="020B0604020202020204" pitchFamily="34" charset="0"/>
              </a:rPr>
              <a:t>重ね継ぎ手長さ：</a:t>
            </a:r>
            <a:r>
              <a:rPr kumimoji="1" lang="en-US" altLang="ja-JP" sz="1200" dirty="0">
                <a:latin typeface="+mn-ea"/>
                <a:cs typeface="Arial" panose="020B0604020202020204" pitchFamily="34" charset="0"/>
              </a:rPr>
              <a:t>20 [mm]</a:t>
            </a:r>
          </a:p>
          <a:p>
            <a:r>
              <a:rPr kumimoji="1" lang="en-US" altLang="ja-JP" sz="1200" dirty="0">
                <a:latin typeface="+mn-ea"/>
                <a:cs typeface="Arial" panose="020B0604020202020204" pitchFamily="34" charset="0"/>
              </a:rPr>
              <a:t>CFRP</a:t>
            </a:r>
            <a:r>
              <a:rPr kumimoji="1" lang="ja-JP" altLang="en-US" sz="1200">
                <a:latin typeface="+mn-ea"/>
                <a:cs typeface="Arial" panose="020B0604020202020204" pitchFamily="34" charset="0"/>
              </a:rPr>
              <a:t>間距離：</a:t>
            </a:r>
            <a:r>
              <a:rPr kumimoji="1" lang="en-US" altLang="ja-JP" sz="1200" dirty="0">
                <a:latin typeface="+mn-ea"/>
                <a:cs typeface="Arial" panose="020B0604020202020204" pitchFamily="34" charset="0"/>
              </a:rPr>
              <a:t>1.0 [mm]</a:t>
            </a:r>
          </a:p>
        </p:txBody>
      </p:sp>
      <p:sp>
        <p:nvSpPr>
          <p:cNvPr id="27" name="テキスト ボックス 26">
            <a:extLst>
              <a:ext uri="{FF2B5EF4-FFF2-40B4-BE49-F238E27FC236}">
                <a16:creationId xmlns:a16="http://schemas.microsoft.com/office/drawing/2014/main" id="{B04FA488-08E4-D342-A2DE-3ACBF50E0D3E}"/>
              </a:ext>
            </a:extLst>
          </p:cNvPr>
          <p:cNvSpPr txBox="1"/>
          <p:nvPr/>
        </p:nvSpPr>
        <p:spPr>
          <a:xfrm>
            <a:off x="593229" y="869116"/>
            <a:ext cx="5518637" cy="584775"/>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の太さはそれぞれ</a:t>
            </a:r>
            <a:r>
              <a:rPr kumimoji="1" lang="en-US" altLang="ja-JP" sz="1600" dirty="0">
                <a:latin typeface="+mn-ea"/>
              </a:rPr>
              <a:t>1.00 mm</a:t>
            </a:r>
            <a:r>
              <a:rPr kumimoji="1" lang="ja-JP" altLang="en-US" sz="1600">
                <a:latin typeface="+mn-ea"/>
              </a:rPr>
              <a:t>と</a:t>
            </a:r>
            <a:r>
              <a:rPr kumimoji="1" lang="en-US" altLang="ja-JP" sz="1600" dirty="0">
                <a:latin typeface="+mn-ea"/>
              </a:rPr>
              <a:t>1.58 mm</a:t>
            </a:r>
            <a:r>
              <a:rPr kumimoji="1" lang="ja-JP" altLang="en-US" sz="1600">
                <a:latin typeface="+mn-ea"/>
              </a:rPr>
              <a:t>の</a:t>
            </a:r>
            <a:r>
              <a:rPr kumimoji="1" lang="en-US" altLang="ja-JP" sz="1600" dirty="0">
                <a:latin typeface="+mn-ea"/>
              </a:rPr>
              <a:t>2</a:t>
            </a:r>
            <a:r>
              <a:rPr kumimoji="1" lang="ja-JP" altLang="en-US" sz="1600">
                <a:latin typeface="+mn-ea"/>
              </a:rPr>
              <a:t>種類．</a:t>
            </a:r>
            <a:endParaRPr kumimoji="1" lang="en-US" altLang="ja-JP" sz="1600" dirty="0">
              <a:latin typeface="+mn-ea"/>
            </a:endParaRPr>
          </a:p>
          <a:p>
            <a:r>
              <a:rPr kumimoji="1" lang="en-US" altLang="ja-JP" sz="1600" dirty="0">
                <a:latin typeface="+mn-ea"/>
              </a:rPr>
              <a:t>D, E</a:t>
            </a:r>
            <a:r>
              <a:rPr kumimoji="1" lang="ja-JP" altLang="en-US" sz="1600">
                <a:latin typeface="+mn-ea"/>
              </a:rPr>
              <a:t>のモデルは新たに提案する手法をモデル化したもの．</a:t>
            </a:r>
          </a:p>
        </p:txBody>
      </p:sp>
      <p:pic>
        <p:nvPicPr>
          <p:cNvPr id="15" name="図 14" descr="モニター画面に映る文字&#10;&#10;低い精度で自動的に生成された説明">
            <a:extLst>
              <a:ext uri="{FF2B5EF4-FFF2-40B4-BE49-F238E27FC236}">
                <a16:creationId xmlns:a16="http://schemas.microsoft.com/office/drawing/2014/main" id="{F5E9D995-87DB-E74F-8A97-789BC01890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3892450" y="3182997"/>
            <a:ext cx="3983183" cy="882428"/>
          </a:xfrm>
          <a:prstGeom prst="rect">
            <a:avLst/>
          </a:prstGeom>
        </p:spPr>
      </p:pic>
    </p:spTree>
    <p:extLst>
      <p:ext uri="{BB962C8B-B14F-4D97-AF65-F5344CB8AC3E}">
        <p14:creationId xmlns:p14="http://schemas.microsoft.com/office/powerpoint/2010/main" val="201342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グラフ 11">
            <a:extLst>
              <a:ext uri="{FF2B5EF4-FFF2-40B4-BE49-F238E27FC236}">
                <a16:creationId xmlns:a16="http://schemas.microsoft.com/office/drawing/2014/main" id="{221966BD-78AB-7E41-B3D1-4A46E0ACAFA9}"/>
              </a:ext>
            </a:extLst>
          </p:cNvPr>
          <p:cNvGraphicFramePr>
            <a:graphicFrameLocks/>
          </p:cNvGraphicFramePr>
          <p:nvPr>
            <p:extLst>
              <p:ext uri="{D42A27DB-BD31-4B8C-83A1-F6EECF244321}">
                <p14:modId xmlns:p14="http://schemas.microsoft.com/office/powerpoint/2010/main" val="2848803902"/>
              </p:ext>
            </p:extLst>
          </p:nvPr>
        </p:nvGraphicFramePr>
        <p:xfrm>
          <a:off x="1499712" y="1370384"/>
          <a:ext cx="5504180" cy="4103959"/>
        </p:xfrm>
        <a:graphic>
          <a:graphicData uri="http://schemas.openxmlformats.org/drawingml/2006/chart">
            <c:chart xmlns:c="http://schemas.openxmlformats.org/drawingml/2006/chart" xmlns:r="http://schemas.openxmlformats.org/officeDocument/2006/relationships" r:id="rId3"/>
          </a:graphicData>
        </a:graphic>
      </p:graphicFrame>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引張強さ</a:t>
            </a:r>
            <a:endParaRPr kumimoji="1" lang="en-US" altLang="ja-JP" sz="2400" dirty="0">
              <a:solidFill>
                <a:schemeClr val="bg1"/>
              </a:solidFill>
              <a:latin typeface="+mn-ea"/>
            </a:endParaRPr>
          </a:p>
        </p:txBody>
      </p:sp>
      <p:pic>
        <p:nvPicPr>
          <p:cNvPr id="8" name="図 7" descr="パソコンの画面&#10;&#10;自動的に生成された説明">
            <a:extLst>
              <a:ext uri="{FF2B5EF4-FFF2-40B4-BE49-F238E27FC236}">
                <a16:creationId xmlns:a16="http://schemas.microsoft.com/office/drawing/2014/main" id="{4BD57A3D-C7E2-3B45-8A12-369FD1B6F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561447" y="1501682"/>
            <a:ext cx="1048896" cy="246262"/>
          </a:xfrm>
          <a:prstGeom prst="rect">
            <a:avLst/>
          </a:prstGeom>
        </p:spPr>
      </p:pic>
      <p:pic>
        <p:nvPicPr>
          <p:cNvPr id="9" name="図 8" descr="パソコンの画面&#10;&#10;自動的に生成された説明">
            <a:extLst>
              <a:ext uri="{FF2B5EF4-FFF2-40B4-BE49-F238E27FC236}">
                <a16:creationId xmlns:a16="http://schemas.microsoft.com/office/drawing/2014/main" id="{A81D54F0-6918-2940-BE4F-68950A5E1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277207" y="3724034"/>
            <a:ext cx="1048896" cy="252343"/>
          </a:xfrm>
          <a:prstGeom prst="rect">
            <a:avLst/>
          </a:prstGeom>
        </p:spPr>
      </p:pic>
      <p:pic>
        <p:nvPicPr>
          <p:cNvPr id="10" name="図 9" descr="モニター画面に映る文字&#10;&#10;自動的に生成された説明">
            <a:extLst>
              <a:ext uri="{FF2B5EF4-FFF2-40B4-BE49-F238E27FC236}">
                <a16:creationId xmlns:a16="http://schemas.microsoft.com/office/drawing/2014/main" id="{7B3FC1D8-C774-FE43-AB31-8B8EE8D76F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7055994" y="3156247"/>
            <a:ext cx="1000252" cy="176336"/>
          </a:xfrm>
          <a:prstGeom prst="rect">
            <a:avLst/>
          </a:prstGeom>
        </p:spPr>
      </p:pic>
      <p:pic>
        <p:nvPicPr>
          <p:cNvPr id="11" name="図 10" descr="モニター, 座る, 水, 表面 が含まれている画像&#10;&#10;自動的に生成された説明">
            <a:extLst>
              <a:ext uri="{FF2B5EF4-FFF2-40B4-BE49-F238E27FC236}">
                <a16:creationId xmlns:a16="http://schemas.microsoft.com/office/drawing/2014/main" id="{7D375706-93BB-D448-9F1D-A44AEFDE8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998418" y="1468514"/>
            <a:ext cx="1043449" cy="248291"/>
          </a:xfrm>
          <a:prstGeom prst="rect">
            <a:avLst/>
          </a:prstGeom>
        </p:spPr>
      </p:pic>
      <p:sp>
        <p:nvSpPr>
          <p:cNvPr id="16" name="テキスト ボックス 15">
            <a:extLst>
              <a:ext uri="{FF2B5EF4-FFF2-40B4-BE49-F238E27FC236}">
                <a16:creationId xmlns:a16="http://schemas.microsoft.com/office/drawing/2014/main" id="{FF5BC29B-EB74-BC40-8BAB-AA2A362025E7}"/>
              </a:ext>
            </a:extLst>
          </p:cNvPr>
          <p:cNvSpPr txBox="1"/>
          <p:nvPr/>
        </p:nvSpPr>
        <p:spPr>
          <a:xfrm>
            <a:off x="868902" y="5851770"/>
            <a:ext cx="7874406" cy="584775"/>
          </a:xfrm>
          <a:prstGeom prst="rect">
            <a:avLst/>
          </a:prstGeom>
          <a:noFill/>
        </p:spPr>
        <p:txBody>
          <a:bodyPr wrap="square" rtlCol="0">
            <a:spAutoFit/>
          </a:bodyPr>
          <a:lstStyle/>
          <a:p>
            <a:pPr marL="285750" indent="-285750">
              <a:buFont typeface="Wingdings" pitchFamily="2" charset="2"/>
              <a:buChar char="Ø"/>
            </a:pPr>
            <a:r>
              <a:rPr kumimoji="1" lang="en-US" altLang="ja-JP" sz="1600" dirty="0">
                <a:latin typeface="+mn-ea"/>
              </a:rPr>
              <a:t>C</a:t>
            </a:r>
            <a:r>
              <a:rPr kumimoji="1" lang="ja-JP" altLang="en-US" sz="1600">
                <a:latin typeface="+mn-ea"/>
              </a:rPr>
              <a:t>の形状において，</a:t>
            </a:r>
            <a:r>
              <a:rPr kumimoji="1" lang="en-US" altLang="ja-JP" sz="1600" dirty="0">
                <a:latin typeface="+mn-ea"/>
              </a:rPr>
              <a:t>CFRP</a:t>
            </a:r>
            <a:r>
              <a:rPr kumimoji="1" lang="ja-JP" altLang="en-US" sz="1600">
                <a:latin typeface="+mn-ea"/>
              </a:rPr>
              <a:t>の太さが細い時は</a:t>
            </a:r>
            <a:r>
              <a:rPr kumimoji="1" lang="en-US" altLang="ja-JP" sz="1600" dirty="0">
                <a:latin typeface="+mn-ea"/>
              </a:rPr>
              <a:t>A</a:t>
            </a:r>
            <a:r>
              <a:rPr kumimoji="1" lang="ja-JP" altLang="en-US" sz="1600">
                <a:latin typeface="+mn-ea"/>
              </a:rPr>
              <a:t>と同等の強度が出る．</a:t>
            </a:r>
            <a:endParaRPr kumimoji="1" lang="en-US" altLang="ja-JP" sz="1600" dirty="0">
              <a:latin typeface="+mn-ea"/>
            </a:endParaRPr>
          </a:p>
          <a:p>
            <a:pPr marL="285750" indent="-285750">
              <a:buFont typeface="Wingdings" pitchFamily="2" charset="2"/>
              <a:buChar char="Ø"/>
            </a:pPr>
            <a:r>
              <a:rPr kumimoji="1" lang="en-US" altLang="ja-JP" sz="1600" dirty="0">
                <a:latin typeface="+mn-ea"/>
              </a:rPr>
              <a:t>E</a:t>
            </a:r>
            <a:r>
              <a:rPr kumimoji="1" lang="ja-JP" altLang="en-US" sz="1600">
                <a:latin typeface="+mn-ea"/>
              </a:rPr>
              <a:t>の形状では，</a:t>
            </a:r>
            <a:r>
              <a:rPr kumimoji="1" lang="en-US" altLang="ja-JP" sz="1600" dirty="0">
                <a:latin typeface="+mn-ea"/>
              </a:rPr>
              <a:t>CFRP</a:t>
            </a:r>
            <a:r>
              <a:rPr kumimoji="1" lang="ja-JP" altLang="en-US" sz="1600">
                <a:latin typeface="+mn-ea"/>
              </a:rPr>
              <a:t>の太さに比例して強度が向上する．</a:t>
            </a:r>
            <a:endParaRPr kumimoji="1" lang="en-US" altLang="ja-JP" sz="1600" dirty="0">
              <a:latin typeface="+mn-ea"/>
            </a:endParaRPr>
          </a:p>
        </p:txBody>
      </p:sp>
      <p:cxnSp>
        <p:nvCxnSpPr>
          <p:cNvPr id="13" name="直線コネクタ 12">
            <a:extLst>
              <a:ext uri="{FF2B5EF4-FFF2-40B4-BE49-F238E27FC236}">
                <a16:creationId xmlns:a16="http://schemas.microsoft.com/office/drawing/2014/main" id="{71FA0EE5-F37D-CA4E-9775-DF68151FBD49}"/>
              </a:ext>
            </a:extLst>
          </p:cNvPr>
          <p:cNvCxnSpPr>
            <a:cxnSpLocks/>
          </p:cNvCxnSpPr>
          <p:nvPr/>
        </p:nvCxnSpPr>
        <p:spPr>
          <a:xfrm>
            <a:off x="4251802" y="1753492"/>
            <a:ext cx="959621" cy="496548"/>
          </a:xfrm>
          <a:prstGeom prst="line">
            <a:avLst/>
          </a:prstGeom>
          <a:ln w="127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7" name="直線コネクタ 16">
            <a:extLst>
              <a:ext uri="{FF2B5EF4-FFF2-40B4-BE49-F238E27FC236}">
                <a16:creationId xmlns:a16="http://schemas.microsoft.com/office/drawing/2014/main" id="{B77CF8B6-9DF1-7643-BBD0-A8A6B40CBD90}"/>
              </a:ext>
            </a:extLst>
          </p:cNvPr>
          <p:cNvCxnSpPr>
            <a:cxnSpLocks/>
          </p:cNvCxnSpPr>
          <p:nvPr/>
        </p:nvCxnSpPr>
        <p:spPr>
          <a:xfrm flipV="1">
            <a:off x="6139543" y="1565513"/>
            <a:ext cx="1256454" cy="956623"/>
          </a:xfrm>
          <a:prstGeom prst="line">
            <a:avLst/>
          </a:prstGeom>
          <a:ln w="127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0" name="直線コネクタ 19">
            <a:extLst>
              <a:ext uri="{FF2B5EF4-FFF2-40B4-BE49-F238E27FC236}">
                <a16:creationId xmlns:a16="http://schemas.microsoft.com/office/drawing/2014/main" id="{AD2E2DCD-8A78-5D40-AFD4-49390794387A}"/>
              </a:ext>
            </a:extLst>
          </p:cNvPr>
          <p:cNvCxnSpPr>
            <a:cxnSpLocks/>
          </p:cNvCxnSpPr>
          <p:nvPr/>
        </p:nvCxnSpPr>
        <p:spPr>
          <a:xfrm>
            <a:off x="5242760" y="3045171"/>
            <a:ext cx="464061" cy="754384"/>
          </a:xfrm>
          <a:prstGeom prst="line">
            <a:avLst/>
          </a:prstGeom>
          <a:ln w="127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68E57F57-8187-0842-93B3-630F6A30CD76}"/>
              </a:ext>
            </a:extLst>
          </p:cNvPr>
          <p:cNvCxnSpPr>
            <a:cxnSpLocks/>
          </p:cNvCxnSpPr>
          <p:nvPr/>
        </p:nvCxnSpPr>
        <p:spPr>
          <a:xfrm>
            <a:off x="6139543" y="2692957"/>
            <a:ext cx="1256454" cy="402865"/>
          </a:xfrm>
          <a:prstGeom prst="line">
            <a:avLst/>
          </a:prstGeom>
          <a:ln w="12700">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12A37E51-DC76-9440-AA9D-6AA950FED409}"/>
              </a:ext>
            </a:extLst>
          </p:cNvPr>
          <p:cNvSpPr txBox="1"/>
          <p:nvPr/>
        </p:nvSpPr>
        <p:spPr>
          <a:xfrm>
            <a:off x="3945100" y="2101734"/>
            <a:ext cx="301686" cy="307777"/>
          </a:xfrm>
          <a:prstGeom prst="rect">
            <a:avLst/>
          </a:prstGeom>
          <a:noFill/>
        </p:spPr>
        <p:txBody>
          <a:bodyPr wrap="none" rtlCol="0">
            <a:spAutoFit/>
          </a:bodyPr>
          <a:lstStyle/>
          <a:p>
            <a:r>
              <a:rPr kumimoji="1" lang="en-US" altLang="ja-JP" sz="1400" dirty="0">
                <a:latin typeface="+mn-ea"/>
              </a:rPr>
              <a:t>A</a:t>
            </a:r>
            <a:endParaRPr kumimoji="1" lang="ja-JP" altLang="en-US" sz="1400">
              <a:latin typeface="+mn-ea"/>
            </a:endParaRPr>
          </a:p>
        </p:txBody>
      </p:sp>
      <p:sp>
        <p:nvSpPr>
          <p:cNvPr id="27" name="テキスト ボックス 26">
            <a:extLst>
              <a:ext uri="{FF2B5EF4-FFF2-40B4-BE49-F238E27FC236}">
                <a16:creationId xmlns:a16="http://schemas.microsoft.com/office/drawing/2014/main" id="{7B5BE201-61A2-E94C-A6A3-40B19923623E}"/>
              </a:ext>
            </a:extLst>
          </p:cNvPr>
          <p:cNvSpPr txBox="1"/>
          <p:nvPr/>
        </p:nvSpPr>
        <p:spPr>
          <a:xfrm>
            <a:off x="7382073" y="2059084"/>
            <a:ext cx="301686" cy="307777"/>
          </a:xfrm>
          <a:prstGeom prst="rect">
            <a:avLst/>
          </a:prstGeom>
          <a:noFill/>
        </p:spPr>
        <p:txBody>
          <a:bodyPr wrap="none" rtlCol="0">
            <a:spAutoFit/>
          </a:bodyPr>
          <a:lstStyle/>
          <a:p>
            <a:r>
              <a:rPr kumimoji="1" lang="en-US" altLang="ja-JP" sz="1400" dirty="0">
                <a:latin typeface="+mn-ea"/>
              </a:rPr>
              <a:t>E</a:t>
            </a:r>
            <a:endParaRPr kumimoji="1" lang="ja-JP" altLang="en-US" sz="1400">
              <a:latin typeface="+mn-ea"/>
            </a:endParaRPr>
          </a:p>
        </p:txBody>
      </p:sp>
      <p:sp>
        <p:nvSpPr>
          <p:cNvPr id="28" name="テキスト ボックス 27">
            <a:extLst>
              <a:ext uri="{FF2B5EF4-FFF2-40B4-BE49-F238E27FC236}">
                <a16:creationId xmlns:a16="http://schemas.microsoft.com/office/drawing/2014/main" id="{B98BC85B-F334-4346-A341-8DDB9062B634}"/>
              </a:ext>
            </a:extLst>
          </p:cNvPr>
          <p:cNvSpPr txBox="1"/>
          <p:nvPr/>
        </p:nvSpPr>
        <p:spPr>
          <a:xfrm>
            <a:off x="7405277" y="3743690"/>
            <a:ext cx="306494" cy="307777"/>
          </a:xfrm>
          <a:prstGeom prst="rect">
            <a:avLst/>
          </a:prstGeom>
          <a:noFill/>
        </p:spPr>
        <p:txBody>
          <a:bodyPr wrap="none" rtlCol="0">
            <a:spAutoFit/>
          </a:bodyPr>
          <a:lstStyle/>
          <a:p>
            <a:r>
              <a:rPr kumimoji="1" lang="en-US" altLang="ja-JP" sz="1400" dirty="0">
                <a:latin typeface="+mn-ea"/>
              </a:rPr>
              <a:t>C</a:t>
            </a:r>
            <a:endParaRPr kumimoji="1" lang="ja-JP" altLang="en-US" sz="1400">
              <a:latin typeface="+mn-ea"/>
            </a:endParaRPr>
          </a:p>
        </p:txBody>
      </p:sp>
      <p:sp>
        <p:nvSpPr>
          <p:cNvPr id="29" name="テキスト ボックス 28">
            <a:extLst>
              <a:ext uri="{FF2B5EF4-FFF2-40B4-BE49-F238E27FC236}">
                <a16:creationId xmlns:a16="http://schemas.microsoft.com/office/drawing/2014/main" id="{7FA0332C-A0F2-434E-8C21-D003131FFD0D}"/>
              </a:ext>
            </a:extLst>
          </p:cNvPr>
          <p:cNvSpPr txBox="1"/>
          <p:nvPr/>
        </p:nvSpPr>
        <p:spPr>
          <a:xfrm>
            <a:off x="5650812" y="4344318"/>
            <a:ext cx="306494" cy="307777"/>
          </a:xfrm>
          <a:prstGeom prst="rect">
            <a:avLst/>
          </a:prstGeom>
          <a:noFill/>
        </p:spPr>
        <p:txBody>
          <a:bodyPr wrap="none" rtlCol="0">
            <a:spAutoFit/>
          </a:bodyPr>
          <a:lstStyle/>
          <a:p>
            <a:r>
              <a:rPr kumimoji="1" lang="en-US" altLang="ja-JP" sz="1400" dirty="0">
                <a:latin typeface="+mn-ea"/>
              </a:rPr>
              <a:t>B</a:t>
            </a:r>
            <a:endParaRPr kumimoji="1" lang="ja-JP" altLang="en-US" sz="1400">
              <a:latin typeface="+mn-ea"/>
            </a:endParaRPr>
          </a:p>
        </p:txBody>
      </p:sp>
      <p:sp>
        <p:nvSpPr>
          <p:cNvPr id="32" name="テキスト ボックス 31">
            <a:extLst>
              <a:ext uri="{FF2B5EF4-FFF2-40B4-BE49-F238E27FC236}">
                <a16:creationId xmlns:a16="http://schemas.microsoft.com/office/drawing/2014/main" id="{889093B1-F974-FB4D-A555-2FCBD1F6CB66}"/>
              </a:ext>
            </a:extLst>
          </p:cNvPr>
          <p:cNvSpPr txBox="1"/>
          <p:nvPr/>
        </p:nvSpPr>
        <p:spPr>
          <a:xfrm>
            <a:off x="344459" y="774823"/>
            <a:ext cx="7012067" cy="338554"/>
          </a:xfrm>
          <a:prstGeom prst="rect">
            <a:avLst/>
          </a:prstGeom>
          <a:noFill/>
        </p:spPr>
        <p:txBody>
          <a:bodyPr wrap="square" rtlCol="0">
            <a:spAutoFit/>
          </a:bodyPr>
          <a:lstStyle/>
          <a:p>
            <a:r>
              <a:rPr kumimoji="1" lang="ja-JP" altLang="en-US" sz="1600">
                <a:latin typeface="+mn-ea"/>
              </a:rPr>
              <a:t>重ね継ぎ手長さ：</a:t>
            </a:r>
            <a:r>
              <a:rPr kumimoji="1" lang="en-US" altLang="ja-JP" sz="1600" dirty="0">
                <a:latin typeface="+mn-ea"/>
              </a:rPr>
              <a:t>30 [mm]</a:t>
            </a:r>
          </a:p>
        </p:txBody>
      </p:sp>
    </p:spTree>
    <p:extLst>
      <p:ext uri="{BB962C8B-B14F-4D97-AF65-F5344CB8AC3E}">
        <p14:creationId xmlns:p14="http://schemas.microsoft.com/office/powerpoint/2010/main" val="967412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グラフ 21">
            <a:extLst>
              <a:ext uri="{FF2B5EF4-FFF2-40B4-BE49-F238E27FC236}">
                <a16:creationId xmlns:a16="http://schemas.microsoft.com/office/drawing/2014/main" id="{7F8DD6C2-AAB3-2742-AD35-D819CFD43981}"/>
              </a:ext>
            </a:extLst>
          </p:cNvPr>
          <p:cNvGraphicFramePr>
            <a:graphicFrameLocks/>
          </p:cNvGraphicFramePr>
          <p:nvPr>
            <p:extLst>
              <p:ext uri="{D42A27DB-BD31-4B8C-83A1-F6EECF244321}">
                <p14:modId xmlns:p14="http://schemas.microsoft.com/office/powerpoint/2010/main" val="2339584308"/>
              </p:ext>
            </p:extLst>
          </p:nvPr>
        </p:nvGraphicFramePr>
        <p:xfrm>
          <a:off x="1296236" y="1561470"/>
          <a:ext cx="6008775" cy="4076700"/>
        </p:xfrm>
        <a:graphic>
          <a:graphicData uri="http://schemas.openxmlformats.org/drawingml/2006/chart">
            <c:chart xmlns:c="http://schemas.openxmlformats.org/drawingml/2006/chart" xmlns:r="http://schemas.openxmlformats.org/officeDocument/2006/relationships" r:id="rId3"/>
          </a:graphicData>
        </a:graphic>
      </p:graphicFrame>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ヤング率</a:t>
            </a:r>
            <a:endParaRPr kumimoji="1" lang="en-US" altLang="ja-JP" sz="2400" dirty="0">
              <a:solidFill>
                <a:schemeClr val="bg1"/>
              </a:solidFill>
              <a:latin typeface="+mn-ea"/>
            </a:endParaRPr>
          </a:p>
        </p:txBody>
      </p:sp>
      <p:pic>
        <p:nvPicPr>
          <p:cNvPr id="8" name="図 7" descr="パソコンの画面&#10;&#10;自動的に生成された説明">
            <a:extLst>
              <a:ext uri="{FF2B5EF4-FFF2-40B4-BE49-F238E27FC236}">
                <a16:creationId xmlns:a16="http://schemas.microsoft.com/office/drawing/2014/main" id="{4BD57A3D-C7E2-3B45-8A12-369FD1B6F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792558" y="1672502"/>
            <a:ext cx="1048896" cy="246262"/>
          </a:xfrm>
          <a:prstGeom prst="rect">
            <a:avLst/>
          </a:prstGeom>
        </p:spPr>
      </p:pic>
      <p:pic>
        <p:nvPicPr>
          <p:cNvPr id="9" name="図 8" descr="パソコンの画面&#10;&#10;自動的に生成された説明">
            <a:extLst>
              <a:ext uri="{FF2B5EF4-FFF2-40B4-BE49-F238E27FC236}">
                <a16:creationId xmlns:a16="http://schemas.microsoft.com/office/drawing/2014/main" id="{A81D54F0-6918-2940-BE4F-68950A5E1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665139" y="1313046"/>
            <a:ext cx="1048896" cy="252343"/>
          </a:xfrm>
          <a:prstGeom prst="rect">
            <a:avLst/>
          </a:prstGeom>
        </p:spPr>
      </p:pic>
      <p:pic>
        <p:nvPicPr>
          <p:cNvPr id="10" name="図 9" descr="モニター画面に映る文字&#10;&#10;自動的に生成された説明">
            <a:extLst>
              <a:ext uri="{FF2B5EF4-FFF2-40B4-BE49-F238E27FC236}">
                <a16:creationId xmlns:a16="http://schemas.microsoft.com/office/drawing/2014/main" id="{7B3FC1D8-C774-FE43-AB31-8B8EE8D76F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119771" y="3435193"/>
            <a:ext cx="1000252" cy="176336"/>
          </a:xfrm>
          <a:prstGeom prst="rect">
            <a:avLst/>
          </a:prstGeom>
        </p:spPr>
      </p:pic>
      <p:pic>
        <p:nvPicPr>
          <p:cNvPr id="11" name="図 10" descr="モニター, 座る, 水, 表面 が含まれている画像&#10;&#10;自動的に生成された説明">
            <a:extLst>
              <a:ext uri="{FF2B5EF4-FFF2-40B4-BE49-F238E27FC236}">
                <a16:creationId xmlns:a16="http://schemas.microsoft.com/office/drawing/2014/main" id="{7D375706-93BB-D448-9F1D-A44AEFDE8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7486671" y="2456185"/>
            <a:ext cx="1043449" cy="248291"/>
          </a:xfrm>
          <a:prstGeom prst="rect">
            <a:avLst/>
          </a:prstGeom>
        </p:spPr>
      </p:pic>
      <p:sp>
        <p:nvSpPr>
          <p:cNvPr id="16" name="テキスト ボックス 15">
            <a:extLst>
              <a:ext uri="{FF2B5EF4-FFF2-40B4-BE49-F238E27FC236}">
                <a16:creationId xmlns:a16="http://schemas.microsoft.com/office/drawing/2014/main" id="{FF5BC29B-EB74-BC40-8BAB-AA2A362025E7}"/>
              </a:ext>
            </a:extLst>
          </p:cNvPr>
          <p:cNvSpPr txBox="1"/>
          <p:nvPr/>
        </p:nvSpPr>
        <p:spPr>
          <a:xfrm>
            <a:off x="838757" y="5896672"/>
            <a:ext cx="7874406" cy="584775"/>
          </a:xfrm>
          <a:prstGeom prst="rect">
            <a:avLst/>
          </a:prstGeom>
          <a:noFill/>
        </p:spPr>
        <p:txBody>
          <a:bodyPr wrap="square" rtlCol="0">
            <a:spAutoFit/>
          </a:bodyPr>
          <a:lstStyle/>
          <a:p>
            <a:pPr marL="285750" indent="-285750">
              <a:buFont typeface="Wingdings" pitchFamily="2" charset="2"/>
              <a:buChar char="Ø"/>
            </a:pPr>
            <a:r>
              <a:rPr kumimoji="1" lang="en-US" altLang="ja-JP" sz="1600" dirty="0">
                <a:latin typeface="+mn-ea"/>
              </a:rPr>
              <a:t>A</a:t>
            </a:r>
            <a:r>
              <a:rPr kumimoji="1" lang="ja-JP" altLang="en-US" sz="1600">
                <a:latin typeface="+mn-ea"/>
              </a:rPr>
              <a:t>が最も大きいが，全体を通して大差はない</a:t>
            </a:r>
            <a:endParaRPr kumimoji="1" lang="en-US" altLang="ja-JP" sz="1600" dirty="0">
              <a:latin typeface="+mn-ea"/>
            </a:endParaRPr>
          </a:p>
          <a:p>
            <a:pPr marL="285750" indent="-285750">
              <a:buFont typeface="Wingdings" pitchFamily="2" charset="2"/>
              <a:buChar char="Ø"/>
            </a:pPr>
            <a:r>
              <a:rPr kumimoji="1" lang="ja-JP" altLang="en-US" sz="1600">
                <a:latin typeface="+mn-ea"/>
              </a:rPr>
              <a:t>単純に</a:t>
            </a:r>
            <a:r>
              <a:rPr kumimoji="1" lang="en-US" altLang="ja-JP" sz="1600" dirty="0">
                <a:latin typeface="+mn-ea"/>
              </a:rPr>
              <a:t>CFRP</a:t>
            </a:r>
            <a:r>
              <a:rPr kumimoji="1" lang="ja-JP" altLang="en-US" sz="1600">
                <a:latin typeface="+mn-ea"/>
              </a:rPr>
              <a:t>の</a:t>
            </a:r>
            <a:r>
              <a:rPr kumimoji="1" lang="en-US" altLang="ja-JP" sz="1600" dirty="0" err="1">
                <a:latin typeface="+mn-ea"/>
              </a:rPr>
              <a:t>Vf</a:t>
            </a:r>
            <a:r>
              <a:rPr kumimoji="1" lang="ja-JP" altLang="en-US" sz="1600">
                <a:latin typeface="+mn-ea"/>
              </a:rPr>
              <a:t>が大きいほどヤング率が大きい印象</a:t>
            </a:r>
            <a:endParaRPr kumimoji="1" lang="en-US" altLang="ja-JP" sz="1600" dirty="0">
              <a:latin typeface="+mn-ea"/>
            </a:endParaRPr>
          </a:p>
        </p:txBody>
      </p:sp>
      <p:cxnSp>
        <p:nvCxnSpPr>
          <p:cNvPr id="13" name="直線コネクタ 12">
            <a:extLst>
              <a:ext uri="{FF2B5EF4-FFF2-40B4-BE49-F238E27FC236}">
                <a16:creationId xmlns:a16="http://schemas.microsoft.com/office/drawing/2014/main" id="{71FA0EE5-F37D-CA4E-9775-DF68151FBD49}"/>
              </a:ext>
            </a:extLst>
          </p:cNvPr>
          <p:cNvCxnSpPr>
            <a:cxnSpLocks/>
          </p:cNvCxnSpPr>
          <p:nvPr/>
        </p:nvCxnSpPr>
        <p:spPr>
          <a:xfrm>
            <a:off x="4482913" y="1924312"/>
            <a:ext cx="1174309" cy="348242"/>
          </a:xfrm>
          <a:prstGeom prst="line">
            <a:avLst/>
          </a:prstGeom>
          <a:ln w="127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7" name="直線コネクタ 16">
            <a:extLst>
              <a:ext uri="{FF2B5EF4-FFF2-40B4-BE49-F238E27FC236}">
                <a16:creationId xmlns:a16="http://schemas.microsoft.com/office/drawing/2014/main" id="{B77CF8B6-9DF1-7643-BBD0-A8A6B40CBD90}"/>
              </a:ext>
            </a:extLst>
          </p:cNvPr>
          <p:cNvCxnSpPr>
            <a:cxnSpLocks/>
          </p:cNvCxnSpPr>
          <p:nvPr/>
        </p:nvCxnSpPr>
        <p:spPr>
          <a:xfrm>
            <a:off x="6290267" y="2320081"/>
            <a:ext cx="1553756" cy="31992"/>
          </a:xfrm>
          <a:prstGeom prst="line">
            <a:avLst/>
          </a:prstGeom>
          <a:ln w="127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0" name="直線コネクタ 19">
            <a:extLst>
              <a:ext uri="{FF2B5EF4-FFF2-40B4-BE49-F238E27FC236}">
                <a16:creationId xmlns:a16="http://schemas.microsoft.com/office/drawing/2014/main" id="{AD2E2DCD-8A78-5D40-AFD4-49390794387A}"/>
              </a:ext>
            </a:extLst>
          </p:cNvPr>
          <p:cNvCxnSpPr>
            <a:cxnSpLocks/>
          </p:cNvCxnSpPr>
          <p:nvPr/>
        </p:nvCxnSpPr>
        <p:spPr>
          <a:xfrm flipV="1">
            <a:off x="6360607" y="1640574"/>
            <a:ext cx="718970" cy="499725"/>
          </a:xfrm>
          <a:prstGeom prst="line">
            <a:avLst/>
          </a:prstGeom>
          <a:ln w="1270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68E57F57-8187-0842-93B3-630F6A30CD76}"/>
              </a:ext>
            </a:extLst>
          </p:cNvPr>
          <p:cNvCxnSpPr>
            <a:cxnSpLocks/>
          </p:cNvCxnSpPr>
          <p:nvPr/>
        </p:nvCxnSpPr>
        <p:spPr>
          <a:xfrm>
            <a:off x="5988818" y="2580331"/>
            <a:ext cx="494175" cy="614932"/>
          </a:xfrm>
          <a:prstGeom prst="line">
            <a:avLst/>
          </a:prstGeom>
          <a:ln w="12700">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12A37E51-DC76-9440-AA9D-6AA950FED409}"/>
              </a:ext>
            </a:extLst>
          </p:cNvPr>
          <p:cNvSpPr txBox="1"/>
          <p:nvPr/>
        </p:nvSpPr>
        <p:spPr>
          <a:xfrm>
            <a:off x="4176211" y="2272554"/>
            <a:ext cx="301686" cy="307777"/>
          </a:xfrm>
          <a:prstGeom prst="rect">
            <a:avLst/>
          </a:prstGeom>
          <a:noFill/>
        </p:spPr>
        <p:txBody>
          <a:bodyPr wrap="none" rtlCol="0">
            <a:spAutoFit/>
          </a:bodyPr>
          <a:lstStyle/>
          <a:p>
            <a:r>
              <a:rPr kumimoji="1" lang="en-US" altLang="ja-JP" sz="1400" dirty="0">
                <a:latin typeface="+mn-ea"/>
              </a:rPr>
              <a:t>A</a:t>
            </a:r>
            <a:endParaRPr kumimoji="1" lang="ja-JP" altLang="en-US" sz="1400">
              <a:latin typeface="+mn-ea"/>
            </a:endParaRPr>
          </a:p>
        </p:txBody>
      </p:sp>
      <p:sp>
        <p:nvSpPr>
          <p:cNvPr id="27" name="テキスト ボックス 26">
            <a:extLst>
              <a:ext uri="{FF2B5EF4-FFF2-40B4-BE49-F238E27FC236}">
                <a16:creationId xmlns:a16="http://schemas.microsoft.com/office/drawing/2014/main" id="{7B5BE201-61A2-E94C-A6A3-40B19923623E}"/>
              </a:ext>
            </a:extLst>
          </p:cNvPr>
          <p:cNvSpPr txBox="1"/>
          <p:nvPr/>
        </p:nvSpPr>
        <p:spPr>
          <a:xfrm>
            <a:off x="7870326" y="3046755"/>
            <a:ext cx="301686" cy="307777"/>
          </a:xfrm>
          <a:prstGeom prst="rect">
            <a:avLst/>
          </a:prstGeom>
          <a:noFill/>
        </p:spPr>
        <p:txBody>
          <a:bodyPr wrap="none" rtlCol="0">
            <a:spAutoFit/>
          </a:bodyPr>
          <a:lstStyle/>
          <a:p>
            <a:r>
              <a:rPr kumimoji="1" lang="en-US" altLang="ja-JP" sz="1400" dirty="0">
                <a:latin typeface="+mn-ea"/>
              </a:rPr>
              <a:t>E</a:t>
            </a:r>
            <a:endParaRPr kumimoji="1" lang="ja-JP" altLang="en-US" sz="1400">
              <a:latin typeface="+mn-ea"/>
            </a:endParaRPr>
          </a:p>
        </p:txBody>
      </p:sp>
      <p:sp>
        <p:nvSpPr>
          <p:cNvPr id="28" name="テキスト ボックス 27">
            <a:extLst>
              <a:ext uri="{FF2B5EF4-FFF2-40B4-BE49-F238E27FC236}">
                <a16:creationId xmlns:a16="http://schemas.microsoft.com/office/drawing/2014/main" id="{B98BC85B-F334-4346-A341-8DDB9062B634}"/>
              </a:ext>
            </a:extLst>
          </p:cNvPr>
          <p:cNvSpPr txBox="1"/>
          <p:nvPr/>
        </p:nvSpPr>
        <p:spPr>
          <a:xfrm>
            <a:off x="6469054" y="4022636"/>
            <a:ext cx="306494" cy="307777"/>
          </a:xfrm>
          <a:prstGeom prst="rect">
            <a:avLst/>
          </a:prstGeom>
          <a:noFill/>
        </p:spPr>
        <p:txBody>
          <a:bodyPr wrap="none" rtlCol="0">
            <a:spAutoFit/>
          </a:bodyPr>
          <a:lstStyle/>
          <a:p>
            <a:r>
              <a:rPr kumimoji="1" lang="en-US" altLang="ja-JP" sz="1400" dirty="0">
                <a:latin typeface="+mn-ea"/>
              </a:rPr>
              <a:t>C</a:t>
            </a:r>
            <a:endParaRPr kumimoji="1" lang="ja-JP" altLang="en-US" sz="1400">
              <a:latin typeface="+mn-ea"/>
            </a:endParaRPr>
          </a:p>
        </p:txBody>
      </p:sp>
      <p:sp>
        <p:nvSpPr>
          <p:cNvPr id="29" name="テキスト ボックス 28">
            <a:extLst>
              <a:ext uri="{FF2B5EF4-FFF2-40B4-BE49-F238E27FC236}">
                <a16:creationId xmlns:a16="http://schemas.microsoft.com/office/drawing/2014/main" id="{7FA0332C-A0F2-434E-8C21-D003131FFD0D}"/>
              </a:ext>
            </a:extLst>
          </p:cNvPr>
          <p:cNvSpPr txBox="1"/>
          <p:nvPr/>
        </p:nvSpPr>
        <p:spPr>
          <a:xfrm>
            <a:off x="7038744" y="1933330"/>
            <a:ext cx="306494" cy="307777"/>
          </a:xfrm>
          <a:prstGeom prst="rect">
            <a:avLst/>
          </a:prstGeom>
          <a:noFill/>
        </p:spPr>
        <p:txBody>
          <a:bodyPr wrap="none" rtlCol="0">
            <a:spAutoFit/>
          </a:bodyPr>
          <a:lstStyle/>
          <a:p>
            <a:r>
              <a:rPr kumimoji="1" lang="en-US" altLang="ja-JP" sz="1400" dirty="0">
                <a:latin typeface="+mn-ea"/>
              </a:rPr>
              <a:t>B</a:t>
            </a:r>
            <a:endParaRPr kumimoji="1" lang="ja-JP" altLang="en-US" sz="1400">
              <a:latin typeface="+mn-ea"/>
            </a:endParaRPr>
          </a:p>
        </p:txBody>
      </p:sp>
      <p:sp>
        <p:nvSpPr>
          <p:cNvPr id="30" name="テキスト ボックス 29">
            <a:extLst>
              <a:ext uri="{FF2B5EF4-FFF2-40B4-BE49-F238E27FC236}">
                <a16:creationId xmlns:a16="http://schemas.microsoft.com/office/drawing/2014/main" id="{5F4D7E06-822D-E541-8921-4CBA00FB4026}"/>
              </a:ext>
            </a:extLst>
          </p:cNvPr>
          <p:cNvSpPr txBox="1"/>
          <p:nvPr/>
        </p:nvSpPr>
        <p:spPr>
          <a:xfrm>
            <a:off x="344459" y="774823"/>
            <a:ext cx="7012067" cy="338554"/>
          </a:xfrm>
          <a:prstGeom prst="rect">
            <a:avLst/>
          </a:prstGeom>
          <a:noFill/>
        </p:spPr>
        <p:txBody>
          <a:bodyPr wrap="square" rtlCol="0">
            <a:spAutoFit/>
          </a:bodyPr>
          <a:lstStyle/>
          <a:p>
            <a:r>
              <a:rPr kumimoji="1" lang="ja-JP" altLang="en-US" sz="1600">
                <a:latin typeface="+mn-ea"/>
              </a:rPr>
              <a:t>重ね継ぎ手長さ：</a:t>
            </a:r>
            <a:r>
              <a:rPr kumimoji="1" lang="en-US" altLang="ja-JP" sz="1600" dirty="0">
                <a:latin typeface="+mn-ea"/>
              </a:rPr>
              <a:t>30 [mm]</a:t>
            </a:r>
          </a:p>
        </p:txBody>
      </p:sp>
    </p:spTree>
    <p:extLst>
      <p:ext uri="{BB962C8B-B14F-4D97-AF65-F5344CB8AC3E}">
        <p14:creationId xmlns:p14="http://schemas.microsoft.com/office/powerpoint/2010/main" val="2060074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主応力分布</a:t>
            </a:r>
            <a:endParaRPr kumimoji="1" lang="en-US" altLang="ja-JP" sz="2400" dirty="0">
              <a:solidFill>
                <a:schemeClr val="bg1"/>
              </a:solidFill>
              <a:latin typeface="+mn-ea"/>
            </a:endParaRPr>
          </a:p>
        </p:txBody>
      </p:sp>
      <p:sp>
        <p:nvSpPr>
          <p:cNvPr id="23" name="テキスト ボックス 22">
            <a:extLst>
              <a:ext uri="{FF2B5EF4-FFF2-40B4-BE49-F238E27FC236}">
                <a16:creationId xmlns:a16="http://schemas.microsoft.com/office/drawing/2014/main" id="{F4EA21CB-4F0D-1F4A-AC6C-174E96BBA7FB}"/>
              </a:ext>
            </a:extLst>
          </p:cNvPr>
          <p:cNvSpPr txBox="1"/>
          <p:nvPr/>
        </p:nvSpPr>
        <p:spPr>
          <a:xfrm>
            <a:off x="5051671" y="5864763"/>
            <a:ext cx="1314357" cy="830997"/>
          </a:xfrm>
          <a:prstGeom prst="rect">
            <a:avLst/>
          </a:prstGeom>
          <a:noFill/>
        </p:spPr>
        <p:txBody>
          <a:bodyPr wrap="square" rtlCol="0">
            <a:spAutoFit/>
          </a:bodyPr>
          <a:lstStyle/>
          <a:p>
            <a:r>
              <a:rPr kumimoji="1" lang="en-US" altLang="ja-JP" sz="1200" dirty="0">
                <a:latin typeface="+mn-ea"/>
              </a:rPr>
              <a:t>E)</a:t>
            </a:r>
            <a:br>
              <a:rPr kumimoji="1" lang="en-US" altLang="ja-JP" sz="1200" dirty="0">
                <a:latin typeface="+mn-ea"/>
              </a:rPr>
            </a:br>
            <a:r>
              <a:rPr kumimoji="1" lang="ja-JP" altLang="en-US" sz="1200">
                <a:latin typeface="+mn-ea"/>
              </a:rPr>
              <a:t>斜めに</a:t>
            </a:r>
            <a:r>
              <a:rPr kumimoji="1" lang="en-US" altLang="ja-JP" sz="1200" dirty="0">
                <a:latin typeface="+mn-ea"/>
              </a:rPr>
              <a:t>CFRP</a:t>
            </a:r>
            <a:r>
              <a:rPr kumimoji="1" lang="ja-JP" altLang="en-US" sz="1200">
                <a:latin typeface="+mn-ea"/>
              </a:rPr>
              <a:t>を</a:t>
            </a:r>
            <a:endParaRPr kumimoji="1" lang="en-US" altLang="ja-JP" sz="1200" dirty="0">
              <a:latin typeface="+mn-ea"/>
            </a:endParaRPr>
          </a:p>
          <a:p>
            <a:r>
              <a:rPr kumimoji="1" lang="ja-JP" altLang="en-US" sz="1200">
                <a:latin typeface="+mn-ea"/>
              </a:rPr>
              <a:t>埋め込んでいる</a:t>
            </a:r>
            <a:endParaRPr kumimoji="1" lang="en-US" altLang="ja-JP" sz="1200" dirty="0">
              <a:latin typeface="+mn-ea"/>
            </a:endParaRPr>
          </a:p>
          <a:p>
            <a:r>
              <a:rPr kumimoji="1" lang="ja-JP" altLang="en-US" sz="1200">
                <a:latin typeface="+mn-ea"/>
              </a:rPr>
              <a:t>（両側）</a:t>
            </a:r>
          </a:p>
        </p:txBody>
      </p:sp>
      <p:pic>
        <p:nvPicPr>
          <p:cNvPr id="7" name="図 6" descr="モニター画面に映るウェブサイトのスクリーンショット&#10;&#10;自動的に生成された説明">
            <a:extLst>
              <a:ext uri="{FF2B5EF4-FFF2-40B4-BE49-F238E27FC236}">
                <a16:creationId xmlns:a16="http://schemas.microsoft.com/office/drawing/2014/main" id="{A32B503F-BF06-1B45-A3B8-C3B16B8AEDA5}"/>
              </a:ext>
            </a:extLst>
          </p:cNvPr>
          <p:cNvPicPr>
            <a:picLocks noChangeAspect="1"/>
          </p:cNvPicPr>
          <p:nvPr/>
        </p:nvPicPr>
        <p:blipFill rotWithShape="1">
          <a:blip r:embed="rId3">
            <a:extLst>
              <a:ext uri="{28A0092B-C50C-407E-A947-70E740481C1C}">
                <a14:useLocalDpi xmlns:a14="http://schemas.microsoft.com/office/drawing/2010/main" val="0"/>
              </a:ext>
            </a:extLst>
          </a:blip>
          <a:srcRect l="2054" t="6226" r="2698" b="48333"/>
          <a:stretch/>
        </p:blipFill>
        <p:spPr>
          <a:xfrm rot="16200000">
            <a:off x="-987859" y="3123312"/>
            <a:ext cx="4424357" cy="971566"/>
          </a:xfrm>
          <a:prstGeom prst="rect">
            <a:avLst/>
          </a:prstGeom>
        </p:spPr>
      </p:pic>
      <p:pic>
        <p:nvPicPr>
          <p:cNvPr id="9" name="図 8" descr="モニター画面に映る文字&#10;&#10;自動的に生成された説明">
            <a:extLst>
              <a:ext uri="{FF2B5EF4-FFF2-40B4-BE49-F238E27FC236}">
                <a16:creationId xmlns:a16="http://schemas.microsoft.com/office/drawing/2014/main" id="{1B268D2D-2800-AC43-A44F-C987354B2CBC}"/>
              </a:ext>
            </a:extLst>
          </p:cNvPr>
          <p:cNvPicPr>
            <a:picLocks noChangeAspect="1"/>
          </p:cNvPicPr>
          <p:nvPr/>
        </p:nvPicPr>
        <p:blipFill rotWithShape="1">
          <a:blip r:embed="rId4">
            <a:extLst>
              <a:ext uri="{28A0092B-C50C-407E-A947-70E740481C1C}">
                <a14:useLocalDpi xmlns:a14="http://schemas.microsoft.com/office/drawing/2010/main" val="0"/>
              </a:ext>
            </a:extLst>
          </a:blip>
          <a:srcRect l="12098" t="60055" r="1506" b="2829"/>
          <a:stretch/>
        </p:blipFill>
        <p:spPr>
          <a:xfrm rot="16200000">
            <a:off x="914088" y="3104471"/>
            <a:ext cx="4424357" cy="1009251"/>
          </a:xfrm>
          <a:prstGeom prst="rect">
            <a:avLst/>
          </a:prstGeom>
        </p:spPr>
      </p:pic>
      <p:pic>
        <p:nvPicPr>
          <p:cNvPr id="11" name="図 10" descr="モニター画面に映る文字&#10;&#10;中程度の精度で自動的に生成された説明">
            <a:extLst>
              <a:ext uri="{FF2B5EF4-FFF2-40B4-BE49-F238E27FC236}">
                <a16:creationId xmlns:a16="http://schemas.microsoft.com/office/drawing/2014/main" id="{B8C0D88F-AB7C-6C4D-8F09-5FCC84DF370B}"/>
              </a:ext>
            </a:extLst>
          </p:cNvPr>
          <p:cNvPicPr>
            <a:picLocks noChangeAspect="1"/>
          </p:cNvPicPr>
          <p:nvPr/>
        </p:nvPicPr>
        <p:blipFill rotWithShape="1">
          <a:blip r:embed="rId5">
            <a:extLst>
              <a:ext uri="{28A0092B-C50C-407E-A947-70E740481C1C}">
                <a14:useLocalDpi xmlns:a14="http://schemas.microsoft.com/office/drawing/2010/main" val="0"/>
              </a:ext>
            </a:extLst>
          </a:blip>
          <a:srcRect l="12406" t="57676" r="1506" b="3107"/>
          <a:stretch/>
        </p:blipFill>
        <p:spPr>
          <a:xfrm rot="16200000">
            <a:off x="3378969" y="3034104"/>
            <a:ext cx="4424981" cy="1079577"/>
          </a:xfrm>
          <a:prstGeom prst="rect">
            <a:avLst/>
          </a:prstGeom>
        </p:spPr>
      </p:pic>
      <p:cxnSp>
        <p:nvCxnSpPr>
          <p:cNvPr id="26" name="直線コネクタ 25">
            <a:extLst>
              <a:ext uri="{FF2B5EF4-FFF2-40B4-BE49-F238E27FC236}">
                <a16:creationId xmlns:a16="http://schemas.microsoft.com/office/drawing/2014/main" id="{3E577383-B06D-8C45-96EC-D70A7D9129D7}"/>
              </a:ext>
            </a:extLst>
          </p:cNvPr>
          <p:cNvCxnSpPr>
            <a:cxnSpLocks/>
          </p:cNvCxnSpPr>
          <p:nvPr/>
        </p:nvCxnSpPr>
        <p:spPr>
          <a:xfrm>
            <a:off x="3615264" y="3091516"/>
            <a:ext cx="320734" cy="199965"/>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7" name="ドーナツ 26">
            <a:extLst>
              <a:ext uri="{FF2B5EF4-FFF2-40B4-BE49-F238E27FC236}">
                <a16:creationId xmlns:a16="http://schemas.microsoft.com/office/drawing/2014/main" id="{D2169CE3-7DD5-5F4B-815C-E8A2AF4EF9EC}"/>
              </a:ext>
            </a:extLst>
          </p:cNvPr>
          <p:cNvSpPr/>
          <p:nvPr/>
        </p:nvSpPr>
        <p:spPr>
          <a:xfrm>
            <a:off x="3173341" y="2765563"/>
            <a:ext cx="467943" cy="486342"/>
          </a:xfrm>
          <a:prstGeom prst="donut">
            <a:avLst>
              <a:gd name="adj" fmla="val 485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DD29CA92-DF4C-C24B-93A7-D15D02571397}"/>
              </a:ext>
            </a:extLst>
          </p:cNvPr>
          <p:cNvSpPr txBox="1"/>
          <p:nvPr/>
        </p:nvSpPr>
        <p:spPr>
          <a:xfrm>
            <a:off x="3691524" y="3305441"/>
            <a:ext cx="1458251" cy="584775"/>
          </a:xfrm>
          <a:prstGeom prst="rect">
            <a:avLst/>
          </a:prstGeom>
          <a:noFill/>
        </p:spPr>
        <p:txBody>
          <a:bodyPr wrap="square" rtlCol="0">
            <a:spAutoFit/>
          </a:bodyPr>
          <a:lstStyle/>
          <a:p>
            <a:r>
              <a:rPr kumimoji="1" lang="ja-JP" altLang="en-US" sz="1600">
                <a:latin typeface="+mn-ea"/>
              </a:rPr>
              <a:t>応力集中</a:t>
            </a:r>
            <a:endParaRPr kumimoji="1" lang="en-US" altLang="ja-JP" sz="1600" dirty="0">
              <a:latin typeface="+mn-ea"/>
            </a:endParaRPr>
          </a:p>
          <a:p>
            <a:r>
              <a:rPr kumimoji="1" lang="ja-JP" altLang="en-US" sz="1600">
                <a:latin typeface="+mn-ea"/>
              </a:rPr>
              <a:t>が低減</a:t>
            </a:r>
          </a:p>
        </p:txBody>
      </p:sp>
      <p:cxnSp>
        <p:nvCxnSpPr>
          <p:cNvPr id="29" name="直線コネクタ 28">
            <a:extLst>
              <a:ext uri="{FF2B5EF4-FFF2-40B4-BE49-F238E27FC236}">
                <a16:creationId xmlns:a16="http://schemas.microsoft.com/office/drawing/2014/main" id="{B31AB64B-2D4C-B543-B1E7-5B0E583E63E4}"/>
              </a:ext>
            </a:extLst>
          </p:cNvPr>
          <p:cNvCxnSpPr>
            <a:cxnSpLocks/>
          </p:cNvCxnSpPr>
          <p:nvPr/>
        </p:nvCxnSpPr>
        <p:spPr>
          <a:xfrm flipV="1">
            <a:off x="6051299" y="3152427"/>
            <a:ext cx="351573" cy="298204"/>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0" name="ドーナツ 29">
            <a:extLst>
              <a:ext uri="{FF2B5EF4-FFF2-40B4-BE49-F238E27FC236}">
                <a16:creationId xmlns:a16="http://schemas.microsoft.com/office/drawing/2014/main" id="{CE26C2D1-BE86-F947-9427-27D3D5C8A17D}"/>
              </a:ext>
            </a:extLst>
          </p:cNvPr>
          <p:cNvSpPr/>
          <p:nvPr/>
        </p:nvSpPr>
        <p:spPr>
          <a:xfrm>
            <a:off x="5742672" y="3174198"/>
            <a:ext cx="351573" cy="895476"/>
          </a:xfrm>
          <a:prstGeom prst="donut">
            <a:avLst>
              <a:gd name="adj" fmla="val 485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135393C7-40EB-6A4C-ACD1-5175CD1C6C10}"/>
              </a:ext>
            </a:extLst>
          </p:cNvPr>
          <p:cNvSpPr txBox="1"/>
          <p:nvPr/>
        </p:nvSpPr>
        <p:spPr>
          <a:xfrm>
            <a:off x="6435568" y="2970713"/>
            <a:ext cx="2477319" cy="1323439"/>
          </a:xfrm>
          <a:prstGeom prst="rect">
            <a:avLst/>
          </a:prstGeom>
          <a:noFill/>
        </p:spPr>
        <p:txBody>
          <a:bodyPr wrap="square" rtlCol="0">
            <a:spAutoFit/>
          </a:bodyPr>
          <a:lstStyle/>
          <a:p>
            <a:r>
              <a:rPr kumimoji="1" lang="ja-JP" altLang="en-US" sz="1600">
                <a:latin typeface="+mn-ea"/>
              </a:rPr>
              <a:t>斜め方向の</a:t>
            </a:r>
            <a:r>
              <a:rPr kumimoji="1" lang="en-US" altLang="ja-JP" sz="1600" dirty="0">
                <a:latin typeface="+mn-ea"/>
              </a:rPr>
              <a:t>CFRP</a:t>
            </a:r>
            <a:r>
              <a:rPr kumimoji="1" lang="ja-JP" altLang="en-US" sz="1600">
                <a:latin typeface="+mn-ea"/>
              </a:rPr>
              <a:t>先端で応力集中が生じている．</a:t>
            </a:r>
            <a:endParaRPr kumimoji="1" lang="en-US" altLang="ja-JP" sz="1600" dirty="0">
              <a:latin typeface="+mn-ea"/>
            </a:endParaRPr>
          </a:p>
          <a:p>
            <a:endParaRPr kumimoji="1" lang="en-US" altLang="ja-JP" sz="1600" dirty="0">
              <a:latin typeface="+mn-ea"/>
            </a:endParaRPr>
          </a:p>
          <a:p>
            <a:endParaRPr kumimoji="1" lang="en-US" altLang="ja-JP" sz="1600" dirty="0">
              <a:latin typeface="+mn-ea"/>
            </a:endParaRPr>
          </a:p>
          <a:p>
            <a:r>
              <a:rPr kumimoji="1" lang="ja-JP" altLang="en-US" sz="1600">
                <a:latin typeface="+mn-ea"/>
              </a:rPr>
              <a:t>改良の余地がある．</a:t>
            </a:r>
            <a:endParaRPr kumimoji="1" lang="en-US" altLang="ja-JP" sz="1600" dirty="0">
              <a:latin typeface="+mn-ea"/>
            </a:endParaRPr>
          </a:p>
        </p:txBody>
      </p:sp>
      <p:sp>
        <p:nvSpPr>
          <p:cNvPr id="32" name="テキスト ボックス 31">
            <a:extLst>
              <a:ext uri="{FF2B5EF4-FFF2-40B4-BE49-F238E27FC236}">
                <a16:creationId xmlns:a16="http://schemas.microsoft.com/office/drawing/2014/main" id="{2DA09D0B-3336-2E4F-9557-C0127C07F036}"/>
              </a:ext>
            </a:extLst>
          </p:cNvPr>
          <p:cNvSpPr txBox="1"/>
          <p:nvPr/>
        </p:nvSpPr>
        <p:spPr>
          <a:xfrm>
            <a:off x="212368" y="812642"/>
            <a:ext cx="7012067" cy="338554"/>
          </a:xfrm>
          <a:prstGeom prst="rect">
            <a:avLst/>
          </a:prstGeom>
          <a:noFill/>
        </p:spPr>
        <p:txBody>
          <a:bodyPr wrap="square" rtlCol="0">
            <a:spAutoFit/>
          </a:bodyPr>
          <a:lstStyle/>
          <a:p>
            <a:r>
              <a:rPr kumimoji="1" lang="ja-JP" altLang="en-US" sz="1600">
                <a:latin typeface="+mn-ea"/>
              </a:rPr>
              <a:t>引張距離：</a:t>
            </a:r>
            <a:r>
              <a:rPr kumimoji="1" lang="en-US" altLang="ja-JP" sz="1600" dirty="0">
                <a:latin typeface="+mn-ea"/>
              </a:rPr>
              <a:t>0.90 mm</a:t>
            </a:r>
            <a:r>
              <a:rPr kumimoji="1" lang="ja-JP" altLang="en-US" sz="1600">
                <a:latin typeface="+mn-ea"/>
              </a:rPr>
              <a:t>，</a:t>
            </a:r>
            <a:r>
              <a:rPr kumimoji="1" lang="en-US" altLang="ja-JP" sz="1600" dirty="0">
                <a:latin typeface="+mn-ea"/>
              </a:rPr>
              <a:t>CFRP</a:t>
            </a:r>
            <a:r>
              <a:rPr kumimoji="1" lang="ja-JP" altLang="en-US" sz="1600">
                <a:latin typeface="+mn-ea"/>
              </a:rPr>
              <a:t>太さ：</a:t>
            </a:r>
            <a:r>
              <a:rPr kumimoji="1" lang="en-US" altLang="ja-JP" sz="1600" dirty="0">
                <a:latin typeface="+mn-ea"/>
              </a:rPr>
              <a:t>1.58 mm</a:t>
            </a:r>
            <a:endParaRPr kumimoji="1" lang="ja-JP" altLang="en-US" sz="1600">
              <a:latin typeface="+mn-ea"/>
            </a:endParaRPr>
          </a:p>
        </p:txBody>
      </p:sp>
      <p:sp>
        <p:nvSpPr>
          <p:cNvPr id="33" name="二等辺三角形 13">
            <a:extLst>
              <a:ext uri="{FF2B5EF4-FFF2-40B4-BE49-F238E27FC236}">
                <a16:creationId xmlns:a16="http://schemas.microsoft.com/office/drawing/2014/main" id="{A2B80009-812C-FB49-8470-0234F96BC773}"/>
              </a:ext>
            </a:extLst>
          </p:cNvPr>
          <p:cNvSpPr/>
          <p:nvPr/>
        </p:nvSpPr>
        <p:spPr>
          <a:xfrm rot="10800000">
            <a:off x="6771365" y="3710900"/>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pic>
        <p:nvPicPr>
          <p:cNvPr id="3" name="図 2" descr="タイムライン&#10;&#10;自動的に生成された説明">
            <a:extLst>
              <a:ext uri="{FF2B5EF4-FFF2-40B4-BE49-F238E27FC236}">
                <a16:creationId xmlns:a16="http://schemas.microsoft.com/office/drawing/2014/main" id="{02BF846B-86CB-EE4C-9F17-D52548A02F38}"/>
              </a:ext>
            </a:extLst>
          </p:cNvPr>
          <p:cNvPicPr>
            <a:picLocks noChangeAspect="1"/>
          </p:cNvPicPr>
          <p:nvPr/>
        </p:nvPicPr>
        <p:blipFill rotWithShape="1">
          <a:blip r:embed="rId6">
            <a:extLst>
              <a:ext uri="{28A0092B-C50C-407E-A947-70E740481C1C}">
                <a14:useLocalDpi xmlns:a14="http://schemas.microsoft.com/office/drawing/2010/main" val="0"/>
              </a:ext>
            </a:extLst>
          </a:blip>
          <a:srcRect l="2241" t="24736" b="11050"/>
          <a:stretch/>
        </p:blipFill>
        <p:spPr>
          <a:xfrm>
            <a:off x="4685014" y="796359"/>
            <a:ext cx="4141174" cy="361425"/>
          </a:xfrm>
          <a:prstGeom prst="rect">
            <a:avLst/>
          </a:prstGeom>
        </p:spPr>
      </p:pic>
      <p:sp>
        <p:nvSpPr>
          <p:cNvPr id="19" name="テキスト ボックス 18">
            <a:extLst>
              <a:ext uri="{FF2B5EF4-FFF2-40B4-BE49-F238E27FC236}">
                <a16:creationId xmlns:a16="http://schemas.microsoft.com/office/drawing/2014/main" id="{05CBCBD0-13BD-7042-81EF-651A72F4711D}"/>
              </a:ext>
            </a:extLst>
          </p:cNvPr>
          <p:cNvSpPr txBox="1"/>
          <p:nvPr/>
        </p:nvSpPr>
        <p:spPr>
          <a:xfrm>
            <a:off x="2621640" y="5875406"/>
            <a:ext cx="1576135" cy="646331"/>
          </a:xfrm>
          <a:prstGeom prst="rect">
            <a:avLst/>
          </a:prstGeom>
          <a:noFill/>
        </p:spPr>
        <p:txBody>
          <a:bodyPr wrap="square" rtlCol="0">
            <a:spAutoFit/>
          </a:bodyPr>
          <a:lstStyle/>
          <a:p>
            <a:r>
              <a:rPr kumimoji="1" lang="en-US" altLang="ja-JP" sz="1200" dirty="0">
                <a:latin typeface="+mn-ea"/>
              </a:rPr>
              <a:t>C)</a:t>
            </a:r>
          </a:p>
          <a:p>
            <a:r>
              <a:rPr kumimoji="1" lang="en-US" altLang="ja-JP" sz="1200" dirty="0">
                <a:latin typeface="+mn-ea"/>
              </a:rPr>
              <a:t>CFRP</a:t>
            </a:r>
            <a:r>
              <a:rPr kumimoji="1" lang="ja-JP" altLang="en-US" sz="1200">
                <a:latin typeface="+mn-ea"/>
              </a:rPr>
              <a:t>の先端を尖らせている</a:t>
            </a:r>
          </a:p>
        </p:txBody>
      </p:sp>
      <p:sp>
        <p:nvSpPr>
          <p:cNvPr id="20" name="テキスト ボックス 19">
            <a:extLst>
              <a:ext uri="{FF2B5EF4-FFF2-40B4-BE49-F238E27FC236}">
                <a16:creationId xmlns:a16="http://schemas.microsoft.com/office/drawing/2014/main" id="{CAB74106-B0A3-384B-8F44-DB0B2321135E}"/>
              </a:ext>
            </a:extLst>
          </p:cNvPr>
          <p:cNvSpPr txBox="1"/>
          <p:nvPr/>
        </p:nvSpPr>
        <p:spPr>
          <a:xfrm>
            <a:off x="738536" y="5875406"/>
            <a:ext cx="1227638" cy="461665"/>
          </a:xfrm>
          <a:prstGeom prst="rect">
            <a:avLst/>
          </a:prstGeom>
          <a:noFill/>
        </p:spPr>
        <p:txBody>
          <a:bodyPr wrap="square" rtlCol="0">
            <a:spAutoFit/>
          </a:bodyPr>
          <a:lstStyle/>
          <a:p>
            <a:r>
              <a:rPr kumimoji="1" lang="en-US" altLang="ja-JP" sz="1200" dirty="0">
                <a:latin typeface="+mn-ea"/>
              </a:rPr>
              <a:t>B)</a:t>
            </a:r>
          </a:p>
          <a:p>
            <a:r>
              <a:rPr kumimoji="1" lang="en-US" altLang="ja-JP" sz="1200" dirty="0">
                <a:latin typeface="+mn-ea"/>
              </a:rPr>
              <a:t>CFRP2</a:t>
            </a:r>
            <a:r>
              <a:rPr kumimoji="1" lang="ja-JP" altLang="en-US" sz="1200">
                <a:latin typeface="+mn-ea"/>
              </a:rPr>
              <a:t>本</a:t>
            </a:r>
          </a:p>
        </p:txBody>
      </p:sp>
    </p:spTree>
    <p:extLst>
      <p:ext uri="{BB962C8B-B14F-4D97-AF65-F5344CB8AC3E}">
        <p14:creationId xmlns:p14="http://schemas.microsoft.com/office/powerpoint/2010/main" val="261861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結言</a:t>
            </a:r>
            <a:endParaRPr kumimoji="1" lang="en-US" altLang="ja-JP" sz="2400" dirty="0">
              <a:solidFill>
                <a:schemeClr val="bg1"/>
              </a:solidFill>
              <a:latin typeface="+mn-ea"/>
            </a:endParaRPr>
          </a:p>
        </p:txBody>
      </p:sp>
      <p:sp>
        <p:nvSpPr>
          <p:cNvPr id="2" name="テキスト ボックス 1">
            <a:extLst>
              <a:ext uri="{FF2B5EF4-FFF2-40B4-BE49-F238E27FC236}">
                <a16:creationId xmlns:a16="http://schemas.microsoft.com/office/drawing/2014/main" id="{EBF114C2-16A6-A54F-8FE3-24010B05E87A}"/>
              </a:ext>
            </a:extLst>
          </p:cNvPr>
          <p:cNvSpPr txBox="1"/>
          <p:nvPr/>
        </p:nvSpPr>
        <p:spPr>
          <a:xfrm>
            <a:off x="502417" y="1188277"/>
            <a:ext cx="8139165" cy="3539430"/>
          </a:xfrm>
          <a:prstGeom prst="rect">
            <a:avLst/>
          </a:prstGeom>
          <a:noFill/>
        </p:spPr>
        <p:txBody>
          <a:bodyPr wrap="square" rtlCol="0">
            <a:spAutoFit/>
          </a:bodyPr>
          <a:lstStyle/>
          <a:p>
            <a:r>
              <a:rPr kumimoji="1" lang="ja-JP" altLang="en-US" sz="1600" b="1">
                <a:solidFill>
                  <a:schemeClr val="accent1">
                    <a:lumMod val="50000"/>
                  </a:schemeClr>
                </a:solidFill>
              </a:rPr>
              <a:t>まとめ</a:t>
            </a:r>
            <a:endParaRPr kumimoji="1" lang="en-US" altLang="ja-JP" sz="1600" b="1" dirty="0">
              <a:solidFill>
                <a:schemeClr val="accent1">
                  <a:lumMod val="50000"/>
                </a:schemeClr>
              </a:solidFill>
            </a:endParaRPr>
          </a:p>
          <a:p>
            <a:endParaRPr kumimoji="1" lang="en-US" altLang="ja-JP" sz="1600" b="1" dirty="0">
              <a:solidFill>
                <a:schemeClr val="accent1">
                  <a:lumMod val="50000"/>
                </a:schemeClr>
              </a:solidFill>
            </a:endParaRPr>
          </a:p>
          <a:p>
            <a:pPr marL="742950" lvl="1" indent="-285750">
              <a:buFont typeface="Wingdings" pitchFamily="2" charset="2"/>
              <a:buChar char="Ø"/>
            </a:pPr>
            <a:r>
              <a:rPr kumimoji="1" lang="ja-JP" altLang="en-US" sz="1600"/>
              <a:t>新たな</a:t>
            </a:r>
            <a:r>
              <a:rPr kumimoji="1" lang="en-US" altLang="ja-JP" sz="1600" dirty="0"/>
              <a:t>CFRP</a:t>
            </a:r>
            <a:r>
              <a:rPr kumimoji="1" lang="ja-JP" altLang="en-US" sz="1600"/>
              <a:t>の埋め込み手法を提案した．</a:t>
            </a:r>
            <a:endParaRPr kumimoji="1" lang="en-US" altLang="ja-JP" sz="1600" dirty="0"/>
          </a:p>
          <a:p>
            <a:pPr marL="742950" lvl="1" indent="-285750">
              <a:buFont typeface="Wingdings" pitchFamily="2" charset="2"/>
              <a:buChar char="Ø"/>
            </a:pPr>
            <a:r>
              <a:rPr kumimoji="1" lang="ja-JP" altLang="en-US" sz="1600"/>
              <a:t>斜めに</a:t>
            </a:r>
            <a:r>
              <a:rPr kumimoji="1" lang="en-US" altLang="ja-JP" sz="1600" dirty="0"/>
              <a:t>CFRP</a:t>
            </a:r>
            <a:r>
              <a:rPr kumimoji="1" lang="ja-JP" altLang="en-US" sz="1600"/>
              <a:t>を埋め込む手法が自動化に有効的かつ高い強度を得られる．</a:t>
            </a:r>
            <a:endParaRPr kumimoji="1" lang="en-US" altLang="ja-JP" sz="1600" dirty="0"/>
          </a:p>
          <a:p>
            <a:endParaRPr kumimoji="1" lang="en-US" altLang="ja-JP" sz="1600" dirty="0"/>
          </a:p>
          <a:p>
            <a:endParaRPr kumimoji="1" lang="en-US" altLang="ja-JP" sz="1600" dirty="0"/>
          </a:p>
          <a:p>
            <a:endParaRPr kumimoji="1" lang="en-US" altLang="ja-JP" sz="1600" dirty="0"/>
          </a:p>
          <a:p>
            <a:endParaRPr kumimoji="1" lang="en-US" altLang="ja-JP" sz="1600" dirty="0"/>
          </a:p>
          <a:p>
            <a:endParaRPr kumimoji="1" lang="en-US" altLang="ja-JP" sz="1600" dirty="0"/>
          </a:p>
          <a:p>
            <a:r>
              <a:rPr kumimoji="1" lang="ja-JP" altLang="en-US" sz="1600" b="1">
                <a:solidFill>
                  <a:schemeClr val="accent1">
                    <a:lumMod val="50000"/>
                  </a:schemeClr>
                </a:solidFill>
              </a:rPr>
              <a:t>今後の予定</a:t>
            </a:r>
            <a:endParaRPr kumimoji="1" lang="en-US" altLang="ja-JP" sz="1600" b="1" dirty="0">
              <a:solidFill>
                <a:schemeClr val="accent1">
                  <a:lumMod val="50000"/>
                </a:schemeClr>
              </a:solidFill>
            </a:endParaRPr>
          </a:p>
          <a:p>
            <a:endParaRPr kumimoji="1" lang="en-US" altLang="ja-JP" sz="1600" dirty="0"/>
          </a:p>
          <a:p>
            <a:pPr marL="742950" lvl="1" indent="-285750">
              <a:buFont typeface="Wingdings" pitchFamily="2" charset="2"/>
              <a:buChar char="Ø"/>
            </a:pPr>
            <a:r>
              <a:rPr kumimoji="1" lang="ja-JP" altLang="en-US" sz="1600"/>
              <a:t>物性値の見直し</a:t>
            </a:r>
            <a:endParaRPr kumimoji="1" lang="en-US" altLang="ja-JP" sz="1600" dirty="0"/>
          </a:p>
          <a:p>
            <a:pPr marL="742950" lvl="1" indent="-285750">
              <a:buFont typeface="Wingdings" pitchFamily="2" charset="2"/>
              <a:buChar char="Ø"/>
            </a:pPr>
            <a:r>
              <a:rPr kumimoji="1" lang="en-US" altLang="ja-JP" sz="1600" dirty="0"/>
              <a:t>CFRP</a:t>
            </a:r>
            <a:r>
              <a:rPr kumimoji="1" lang="ja-JP" altLang="en-US" sz="1600"/>
              <a:t>形状を改良して解析を行う</a:t>
            </a:r>
            <a:endParaRPr kumimoji="1" lang="en-US" altLang="ja-JP" sz="1600" dirty="0"/>
          </a:p>
          <a:p>
            <a:pPr marL="742950" lvl="1" indent="-285750">
              <a:buFont typeface="Wingdings" pitchFamily="2" charset="2"/>
              <a:buChar char="Ø"/>
            </a:pPr>
            <a:r>
              <a:rPr kumimoji="1" lang="ja-JP" altLang="en-US" sz="1600"/>
              <a:t>建設用</a:t>
            </a:r>
            <a:r>
              <a:rPr kumimoji="1" lang="en-US" altLang="ja-JP" sz="1600" dirty="0"/>
              <a:t>3D</a:t>
            </a:r>
            <a:r>
              <a:rPr kumimoji="1" lang="ja-JP" altLang="en-US" sz="1600"/>
              <a:t>プリンターに適用させるため，モルタルで解析を行う．</a:t>
            </a:r>
            <a:endParaRPr kumimoji="1" lang="en-US" altLang="ja-JP" sz="1600" dirty="0"/>
          </a:p>
        </p:txBody>
      </p:sp>
    </p:spTree>
    <p:extLst>
      <p:ext uri="{BB962C8B-B14F-4D97-AF65-F5344CB8AC3E}">
        <p14:creationId xmlns:p14="http://schemas.microsoft.com/office/powerpoint/2010/main" val="900523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C957FB8-4B6E-4E2B-B3AA-8DB623E0BDF6}"/>
              </a:ext>
            </a:extLst>
          </p:cNvPr>
          <p:cNvSpPr txBox="1"/>
          <p:nvPr/>
        </p:nvSpPr>
        <p:spPr>
          <a:xfrm>
            <a:off x="3724992" y="3167390"/>
            <a:ext cx="4446165" cy="523220"/>
          </a:xfrm>
          <a:prstGeom prst="rect">
            <a:avLst/>
          </a:prstGeom>
          <a:noFill/>
        </p:spPr>
        <p:txBody>
          <a:bodyPr wrap="square" rtlCol="0">
            <a:spAutoFit/>
          </a:bodyPr>
          <a:lstStyle/>
          <a:p>
            <a:r>
              <a:rPr kumimoji="1" lang="ja-JP" altLang="en-US" sz="2800"/>
              <a:t>予備資料</a:t>
            </a:r>
            <a:endParaRPr kumimoji="1" lang="ja-JP" altLang="en-US" sz="2800" dirty="0"/>
          </a:p>
        </p:txBody>
      </p:sp>
    </p:spTree>
    <p:extLst>
      <p:ext uri="{BB962C8B-B14F-4D97-AF65-F5344CB8AC3E}">
        <p14:creationId xmlns:p14="http://schemas.microsoft.com/office/powerpoint/2010/main" val="1702008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各材料単体</a:t>
            </a:r>
            <a:endParaRPr kumimoji="1" lang="en-US" altLang="ja-JP" sz="2400" dirty="0">
              <a:solidFill>
                <a:schemeClr val="bg1"/>
              </a:solidFill>
              <a:latin typeface="+mn-ea"/>
            </a:endParaRPr>
          </a:p>
        </p:txBody>
      </p:sp>
      <p:graphicFrame>
        <p:nvGraphicFramePr>
          <p:cNvPr id="19" name="Chart 1">
            <a:extLst>
              <a:ext uri="{FF2B5EF4-FFF2-40B4-BE49-F238E27FC236}">
                <a16:creationId xmlns:a16="http://schemas.microsoft.com/office/drawing/2014/main" id="{34EEE539-6886-BE46-9667-928FFA84B9C5}"/>
              </a:ext>
            </a:extLst>
          </p:cNvPr>
          <p:cNvGraphicFramePr>
            <a:graphicFrameLocks/>
          </p:cNvGraphicFramePr>
          <p:nvPr>
            <p:extLst>
              <p:ext uri="{D42A27DB-BD31-4B8C-83A1-F6EECF244321}">
                <p14:modId xmlns:p14="http://schemas.microsoft.com/office/powerpoint/2010/main" val="308680691"/>
              </p:ext>
            </p:extLst>
          </p:nvPr>
        </p:nvGraphicFramePr>
        <p:xfrm>
          <a:off x="1483635" y="1387769"/>
          <a:ext cx="5855183" cy="4537840"/>
        </p:xfrm>
        <a:graphic>
          <a:graphicData uri="http://schemas.openxmlformats.org/drawingml/2006/chart">
            <c:chart xmlns:c="http://schemas.openxmlformats.org/drawingml/2006/chart" xmlns:r="http://schemas.openxmlformats.org/officeDocument/2006/relationships" r:id="rId3"/>
          </a:graphicData>
        </a:graphic>
      </p:graphicFrame>
      <p:cxnSp>
        <p:nvCxnSpPr>
          <p:cNvPr id="20" name="直線コネクタ 19">
            <a:extLst>
              <a:ext uri="{FF2B5EF4-FFF2-40B4-BE49-F238E27FC236}">
                <a16:creationId xmlns:a16="http://schemas.microsoft.com/office/drawing/2014/main" id="{4120C5C0-F904-6D4B-A951-26D363DEBCB9}"/>
              </a:ext>
            </a:extLst>
          </p:cNvPr>
          <p:cNvCxnSpPr>
            <a:cxnSpLocks/>
            <a:endCxn id="21" idx="1"/>
          </p:cNvCxnSpPr>
          <p:nvPr/>
        </p:nvCxnSpPr>
        <p:spPr>
          <a:xfrm flipV="1">
            <a:off x="3294939" y="1964620"/>
            <a:ext cx="895381" cy="50342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6FE23F39-6511-1344-8325-1A6B20643CD9}"/>
              </a:ext>
            </a:extLst>
          </p:cNvPr>
          <p:cNvSpPr txBox="1"/>
          <p:nvPr/>
        </p:nvSpPr>
        <p:spPr>
          <a:xfrm>
            <a:off x="4190320" y="1795343"/>
            <a:ext cx="1538220" cy="338554"/>
          </a:xfrm>
          <a:prstGeom prst="rect">
            <a:avLst/>
          </a:prstGeom>
          <a:noFill/>
        </p:spPr>
        <p:txBody>
          <a:bodyPr wrap="square" rtlCol="0">
            <a:spAutoFit/>
          </a:bodyPr>
          <a:lstStyle/>
          <a:p>
            <a:r>
              <a:rPr kumimoji="1" lang="en-US" altLang="ja-JP" sz="1600" dirty="0">
                <a:latin typeface="+mn-ea"/>
              </a:rPr>
              <a:t>CFRP</a:t>
            </a:r>
          </a:p>
        </p:txBody>
      </p:sp>
      <p:cxnSp>
        <p:nvCxnSpPr>
          <p:cNvPr id="25" name="直線コネクタ 24">
            <a:extLst>
              <a:ext uri="{FF2B5EF4-FFF2-40B4-BE49-F238E27FC236}">
                <a16:creationId xmlns:a16="http://schemas.microsoft.com/office/drawing/2014/main" id="{8F8AC727-5CEE-7B40-9701-422971B4DD44}"/>
              </a:ext>
            </a:extLst>
          </p:cNvPr>
          <p:cNvCxnSpPr>
            <a:cxnSpLocks/>
          </p:cNvCxnSpPr>
          <p:nvPr/>
        </p:nvCxnSpPr>
        <p:spPr>
          <a:xfrm flipV="1">
            <a:off x="5197596" y="4567979"/>
            <a:ext cx="359142" cy="46967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4" name="テキスト ボックス 33">
            <a:extLst>
              <a:ext uri="{FF2B5EF4-FFF2-40B4-BE49-F238E27FC236}">
                <a16:creationId xmlns:a16="http://schemas.microsoft.com/office/drawing/2014/main" id="{8982E722-F6AC-334C-90D7-FEA26CF1AB04}"/>
              </a:ext>
            </a:extLst>
          </p:cNvPr>
          <p:cNvSpPr txBox="1"/>
          <p:nvPr/>
        </p:nvSpPr>
        <p:spPr>
          <a:xfrm>
            <a:off x="5446502" y="4286162"/>
            <a:ext cx="2477319" cy="338554"/>
          </a:xfrm>
          <a:prstGeom prst="rect">
            <a:avLst/>
          </a:prstGeom>
          <a:noFill/>
        </p:spPr>
        <p:txBody>
          <a:bodyPr wrap="square" rtlCol="0">
            <a:spAutoFit/>
          </a:bodyPr>
          <a:lstStyle/>
          <a:p>
            <a:r>
              <a:rPr kumimoji="1" lang="ja-JP" altLang="en-US" sz="1600">
                <a:latin typeface="+mn-ea"/>
              </a:rPr>
              <a:t>エポキシ樹脂</a:t>
            </a:r>
            <a:endParaRPr kumimoji="1" lang="en-US" altLang="ja-JP" sz="1600" dirty="0">
              <a:latin typeface="+mn-ea"/>
            </a:endParaRPr>
          </a:p>
        </p:txBody>
      </p:sp>
      <p:cxnSp>
        <p:nvCxnSpPr>
          <p:cNvPr id="35" name="直線コネクタ 34">
            <a:extLst>
              <a:ext uri="{FF2B5EF4-FFF2-40B4-BE49-F238E27FC236}">
                <a16:creationId xmlns:a16="http://schemas.microsoft.com/office/drawing/2014/main" id="{21BE7898-2FA4-364C-9592-F79D0594A3A9}"/>
              </a:ext>
            </a:extLst>
          </p:cNvPr>
          <p:cNvCxnSpPr>
            <a:cxnSpLocks/>
          </p:cNvCxnSpPr>
          <p:nvPr/>
        </p:nvCxnSpPr>
        <p:spPr>
          <a:xfrm flipV="1">
            <a:off x="3612498" y="4286162"/>
            <a:ext cx="460161" cy="73383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57E4DC11-708F-A74E-B687-8B4991C60C8F}"/>
              </a:ext>
            </a:extLst>
          </p:cNvPr>
          <p:cNvSpPr txBox="1"/>
          <p:nvPr/>
        </p:nvSpPr>
        <p:spPr>
          <a:xfrm>
            <a:off x="3879824" y="4023339"/>
            <a:ext cx="1861246" cy="338554"/>
          </a:xfrm>
          <a:prstGeom prst="rect">
            <a:avLst/>
          </a:prstGeom>
          <a:noFill/>
        </p:spPr>
        <p:txBody>
          <a:bodyPr wrap="square" rtlCol="0">
            <a:spAutoFit/>
          </a:bodyPr>
          <a:lstStyle/>
          <a:p>
            <a:r>
              <a:rPr kumimoji="1" lang="en-US" altLang="ja-JP" sz="1600" dirty="0">
                <a:latin typeface="+mn-ea"/>
              </a:rPr>
              <a:t>PLA</a:t>
            </a:r>
          </a:p>
        </p:txBody>
      </p:sp>
    </p:spTree>
    <p:extLst>
      <p:ext uri="{BB962C8B-B14F-4D97-AF65-F5344CB8AC3E}">
        <p14:creationId xmlns:p14="http://schemas.microsoft.com/office/powerpoint/2010/main" val="2519069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応力ひずみ線図</a:t>
            </a:r>
            <a:endParaRPr kumimoji="1" lang="en-US" altLang="ja-JP" sz="2400" dirty="0">
              <a:solidFill>
                <a:schemeClr val="bg1"/>
              </a:solidFill>
              <a:latin typeface="+mn-ea"/>
            </a:endParaRPr>
          </a:p>
        </p:txBody>
      </p:sp>
      <p:graphicFrame>
        <p:nvGraphicFramePr>
          <p:cNvPr id="13" name="Chart 1">
            <a:extLst>
              <a:ext uri="{FF2B5EF4-FFF2-40B4-BE49-F238E27FC236}">
                <a16:creationId xmlns:a16="http://schemas.microsoft.com/office/drawing/2014/main" id="{00000000-0008-0000-1700-000002000000}"/>
              </a:ext>
            </a:extLst>
          </p:cNvPr>
          <p:cNvGraphicFramePr>
            <a:graphicFrameLocks/>
          </p:cNvGraphicFramePr>
          <p:nvPr>
            <p:extLst>
              <p:ext uri="{D42A27DB-BD31-4B8C-83A1-F6EECF244321}">
                <p14:modId xmlns:p14="http://schemas.microsoft.com/office/powerpoint/2010/main" val="61004748"/>
              </p:ext>
            </p:extLst>
          </p:nvPr>
        </p:nvGraphicFramePr>
        <p:xfrm>
          <a:off x="5075015" y="2084242"/>
          <a:ext cx="3603600" cy="18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
            <a:extLst>
              <a:ext uri="{FF2B5EF4-FFF2-40B4-BE49-F238E27FC236}">
                <a16:creationId xmlns:a16="http://schemas.microsoft.com/office/drawing/2014/main" id="{00000000-0008-0000-0D00-000002000000}"/>
              </a:ext>
            </a:extLst>
          </p:cNvPr>
          <p:cNvGraphicFramePr>
            <a:graphicFrameLocks/>
          </p:cNvGraphicFramePr>
          <p:nvPr>
            <p:extLst>
              <p:ext uri="{D42A27DB-BD31-4B8C-83A1-F6EECF244321}">
                <p14:modId xmlns:p14="http://schemas.microsoft.com/office/powerpoint/2010/main" val="3030385652"/>
              </p:ext>
            </p:extLst>
          </p:nvPr>
        </p:nvGraphicFramePr>
        <p:xfrm>
          <a:off x="887416" y="4569533"/>
          <a:ext cx="3600000" cy="18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530664763"/>
              </p:ext>
            </p:extLst>
          </p:nvPr>
        </p:nvGraphicFramePr>
        <p:xfrm>
          <a:off x="887416" y="2084242"/>
          <a:ext cx="3600000" cy="18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
            <a:extLst>
              <a:ext uri="{FF2B5EF4-FFF2-40B4-BE49-F238E27FC236}">
                <a16:creationId xmlns:a16="http://schemas.microsoft.com/office/drawing/2014/main" id="{00000000-0008-0000-2100-000002000000}"/>
              </a:ext>
            </a:extLst>
          </p:cNvPr>
          <p:cNvGraphicFramePr>
            <a:graphicFrameLocks/>
          </p:cNvGraphicFramePr>
          <p:nvPr>
            <p:extLst>
              <p:ext uri="{D42A27DB-BD31-4B8C-83A1-F6EECF244321}">
                <p14:modId xmlns:p14="http://schemas.microsoft.com/office/powerpoint/2010/main" val="4064424833"/>
              </p:ext>
            </p:extLst>
          </p:nvPr>
        </p:nvGraphicFramePr>
        <p:xfrm>
          <a:off x="5078615" y="4569533"/>
          <a:ext cx="3600000" cy="1800000"/>
        </p:xfrm>
        <a:graphic>
          <a:graphicData uri="http://schemas.openxmlformats.org/drawingml/2006/chart">
            <c:chart xmlns:c="http://schemas.openxmlformats.org/drawingml/2006/chart" xmlns:r="http://schemas.openxmlformats.org/officeDocument/2006/relationships" r:id="rId6"/>
          </a:graphicData>
        </a:graphic>
      </p:graphicFrame>
      <p:pic>
        <p:nvPicPr>
          <p:cNvPr id="18" name="図 17" descr="パソコンの画面&#10;&#10;自動的に生成された説明">
            <a:extLst>
              <a:ext uri="{FF2B5EF4-FFF2-40B4-BE49-F238E27FC236}">
                <a16:creationId xmlns:a16="http://schemas.microsoft.com/office/drawing/2014/main" id="{DD512B6C-7E2F-1D4C-8D34-56C469FC57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5097" y="2671811"/>
            <a:ext cx="1535690" cy="360552"/>
          </a:xfrm>
          <a:prstGeom prst="rect">
            <a:avLst/>
          </a:prstGeom>
        </p:spPr>
      </p:pic>
      <p:pic>
        <p:nvPicPr>
          <p:cNvPr id="22" name="図 21" descr="パソコンの画面&#10;&#10;自動的に生成された説明">
            <a:extLst>
              <a:ext uri="{FF2B5EF4-FFF2-40B4-BE49-F238E27FC236}">
                <a16:creationId xmlns:a16="http://schemas.microsoft.com/office/drawing/2014/main" id="{EF209AE5-BD3B-5744-98CD-F82AF972E5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32596" y="5152650"/>
            <a:ext cx="1535690" cy="369456"/>
          </a:xfrm>
          <a:prstGeom prst="rect">
            <a:avLst/>
          </a:prstGeom>
        </p:spPr>
      </p:pic>
      <p:pic>
        <p:nvPicPr>
          <p:cNvPr id="23" name="図 22" descr="モニター画面に映る文字&#10;&#10;自動的に生成された説明">
            <a:extLst>
              <a:ext uri="{FF2B5EF4-FFF2-40B4-BE49-F238E27FC236}">
                <a16:creationId xmlns:a16="http://schemas.microsoft.com/office/drawing/2014/main" id="{5D99738A-671C-2E4D-9481-9422F2283D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4342781" y="2768985"/>
            <a:ext cx="1464468" cy="258174"/>
          </a:xfrm>
          <a:prstGeom prst="rect">
            <a:avLst/>
          </a:prstGeom>
        </p:spPr>
      </p:pic>
      <p:pic>
        <p:nvPicPr>
          <p:cNvPr id="24" name="図 23" descr="モニター, 座る, 水, 表面 が含まれている画像&#10;&#10;自動的に生成された説明">
            <a:extLst>
              <a:ext uri="{FF2B5EF4-FFF2-40B4-BE49-F238E27FC236}">
                <a16:creationId xmlns:a16="http://schemas.microsoft.com/office/drawing/2014/main" id="{E00522DE-68F1-0D4F-BE1A-615CB3589F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4311159" y="5172589"/>
            <a:ext cx="1527713" cy="363522"/>
          </a:xfrm>
          <a:prstGeom prst="rect">
            <a:avLst/>
          </a:prstGeom>
        </p:spPr>
      </p:pic>
      <p:sp>
        <p:nvSpPr>
          <p:cNvPr id="26" name="テキスト ボックス 25">
            <a:extLst>
              <a:ext uri="{FF2B5EF4-FFF2-40B4-BE49-F238E27FC236}">
                <a16:creationId xmlns:a16="http://schemas.microsoft.com/office/drawing/2014/main" id="{B40F5C63-0856-A247-99BB-7FAB12811FCA}"/>
              </a:ext>
            </a:extLst>
          </p:cNvPr>
          <p:cNvSpPr txBox="1"/>
          <p:nvPr/>
        </p:nvSpPr>
        <p:spPr>
          <a:xfrm>
            <a:off x="423384" y="874433"/>
            <a:ext cx="7012067" cy="584775"/>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の太さ：</a:t>
            </a:r>
            <a:r>
              <a:rPr kumimoji="1" lang="en-US" altLang="ja-JP" sz="1600" dirty="0">
                <a:latin typeface="+mn-ea"/>
              </a:rPr>
              <a:t>1.0 [mm]</a:t>
            </a:r>
          </a:p>
          <a:p>
            <a:r>
              <a:rPr kumimoji="1" lang="ja-JP" altLang="en-US" sz="1600">
                <a:latin typeface="+mn-ea"/>
              </a:rPr>
              <a:t>重ね継ぎ手長さ：</a:t>
            </a:r>
            <a:r>
              <a:rPr kumimoji="1" lang="en-US" altLang="ja-JP" sz="1600" dirty="0">
                <a:latin typeface="+mn-ea"/>
              </a:rPr>
              <a:t>30 [mm]</a:t>
            </a:r>
          </a:p>
        </p:txBody>
      </p:sp>
    </p:spTree>
    <p:extLst>
      <p:ext uri="{BB962C8B-B14F-4D97-AF65-F5344CB8AC3E}">
        <p14:creationId xmlns:p14="http://schemas.microsoft.com/office/powerpoint/2010/main" val="4147531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エポキシ樹脂の物性値の影響</a:t>
            </a:r>
            <a:endParaRPr kumimoji="1" lang="en-US" altLang="ja-JP" sz="2400" dirty="0">
              <a:solidFill>
                <a:schemeClr val="bg1"/>
              </a:solidFill>
              <a:latin typeface="+mn-ea"/>
            </a:endParaRPr>
          </a:p>
        </p:txBody>
      </p:sp>
      <p:graphicFrame>
        <p:nvGraphicFramePr>
          <p:cNvPr id="12" name="グラフ 11">
            <a:extLst>
              <a:ext uri="{FF2B5EF4-FFF2-40B4-BE49-F238E27FC236}">
                <a16:creationId xmlns:a16="http://schemas.microsoft.com/office/drawing/2014/main" id="{29C1AF29-6627-9D45-BDA1-5A5C1AE0E742}"/>
              </a:ext>
            </a:extLst>
          </p:cNvPr>
          <p:cNvGraphicFramePr>
            <a:graphicFrameLocks/>
          </p:cNvGraphicFramePr>
          <p:nvPr>
            <p:extLst>
              <p:ext uri="{D42A27DB-BD31-4B8C-83A1-F6EECF244321}">
                <p14:modId xmlns:p14="http://schemas.microsoft.com/office/powerpoint/2010/main" val="1206816831"/>
              </p:ext>
            </p:extLst>
          </p:nvPr>
        </p:nvGraphicFramePr>
        <p:xfrm>
          <a:off x="2201936" y="2171541"/>
          <a:ext cx="6089301" cy="3406390"/>
        </p:xfrm>
        <a:graphic>
          <a:graphicData uri="http://schemas.openxmlformats.org/drawingml/2006/chart">
            <c:chart xmlns:c="http://schemas.openxmlformats.org/drawingml/2006/chart" xmlns:r="http://schemas.openxmlformats.org/officeDocument/2006/relationships" r:id="rId3"/>
          </a:graphicData>
        </a:graphic>
      </p:graphicFrame>
      <p:pic>
        <p:nvPicPr>
          <p:cNvPr id="14" name="図 13" descr="モニター画面に映る文字&#10;&#10;自動的に生成された説明">
            <a:extLst>
              <a:ext uri="{FF2B5EF4-FFF2-40B4-BE49-F238E27FC236}">
                <a16:creationId xmlns:a16="http://schemas.microsoft.com/office/drawing/2014/main" id="{A52E1A16-6D7F-8C40-9DC4-0A84E1B9C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63700" y="3366789"/>
            <a:ext cx="3453141" cy="608760"/>
          </a:xfrm>
          <a:prstGeom prst="rect">
            <a:avLst/>
          </a:prstGeom>
        </p:spPr>
      </p:pic>
    </p:spTree>
    <p:extLst>
      <p:ext uri="{BB962C8B-B14F-4D97-AF65-F5344CB8AC3E}">
        <p14:creationId xmlns:p14="http://schemas.microsoft.com/office/powerpoint/2010/main" val="3080172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8" name="四角形: 角を丸くする 47">
            <a:extLst>
              <a:ext uri="{FF2B5EF4-FFF2-40B4-BE49-F238E27FC236}">
                <a16:creationId xmlns:a16="http://schemas.microsoft.com/office/drawing/2014/main" id="{13ED2616-D59A-4F38-8B23-04A75223C530}"/>
              </a:ext>
            </a:extLst>
          </p:cNvPr>
          <p:cNvSpPr/>
          <p:nvPr/>
        </p:nvSpPr>
        <p:spPr>
          <a:xfrm>
            <a:off x="518071" y="3770636"/>
            <a:ext cx="8052013" cy="2631759"/>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0" name="四角形: 角を丸くする 49">
            <a:extLst>
              <a:ext uri="{FF2B5EF4-FFF2-40B4-BE49-F238E27FC236}">
                <a16:creationId xmlns:a16="http://schemas.microsoft.com/office/drawing/2014/main" id="{F5D7CB94-02EF-49D6-A51D-E6267D674334}"/>
              </a:ext>
            </a:extLst>
          </p:cNvPr>
          <p:cNvSpPr/>
          <p:nvPr/>
        </p:nvSpPr>
        <p:spPr>
          <a:xfrm>
            <a:off x="518072" y="1136272"/>
            <a:ext cx="8052013" cy="1819707"/>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6" name="二等辺三角形 55">
            <a:extLst>
              <a:ext uri="{FF2B5EF4-FFF2-40B4-BE49-F238E27FC236}">
                <a16:creationId xmlns:a16="http://schemas.microsoft.com/office/drawing/2014/main" id="{64BDAF2D-0371-4CAF-9CD9-C82B077708FB}"/>
              </a:ext>
            </a:extLst>
          </p:cNvPr>
          <p:cNvSpPr/>
          <p:nvPr/>
        </p:nvSpPr>
        <p:spPr>
          <a:xfrm rot="10800000">
            <a:off x="3877362" y="3268157"/>
            <a:ext cx="1116399" cy="1895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pic>
        <p:nvPicPr>
          <p:cNvPr id="63" name="図 62">
            <a:extLst>
              <a:ext uri="{FF2B5EF4-FFF2-40B4-BE49-F238E27FC236}">
                <a16:creationId xmlns:a16="http://schemas.microsoft.com/office/drawing/2014/main" id="{04411154-29DE-4C41-BBF8-7508EB1EAA80}"/>
              </a:ext>
            </a:extLst>
          </p:cNvPr>
          <p:cNvPicPr>
            <a:picLocks noChangeAspect="1"/>
          </p:cNvPicPr>
          <p:nvPr/>
        </p:nvPicPr>
        <p:blipFill>
          <a:blip r:embed="rId3"/>
          <a:stretch>
            <a:fillRect/>
          </a:stretch>
        </p:blipFill>
        <p:spPr>
          <a:xfrm>
            <a:off x="930294" y="1528901"/>
            <a:ext cx="2847873" cy="1146824"/>
          </a:xfrm>
          <a:prstGeom prst="rect">
            <a:avLst/>
          </a:prstGeom>
        </p:spPr>
      </p:pic>
      <p:sp>
        <p:nvSpPr>
          <p:cNvPr id="64" name="テキスト ボックス 63">
            <a:extLst>
              <a:ext uri="{FF2B5EF4-FFF2-40B4-BE49-F238E27FC236}">
                <a16:creationId xmlns:a16="http://schemas.microsoft.com/office/drawing/2014/main" id="{F429F6D2-69FA-40B2-BA54-A1B9382DDEEE}"/>
              </a:ext>
            </a:extLst>
          </p:cNvPr>
          <p:cNvSpPr txBox="1"/>
          <p:nvPr/>
        </p:nvSpPr>
        <p:spPr>
          <a:xfrm>
            <a:off x="3877362" y="1737006"/>
            <a:ext cx="4593528" cy="938719"/>
          </a:xfrm>
          <a:prstGeom prst="rect">
            <a:avLst/>
          </a:prstGeom>
          <a:noFill/>
        </p:spPr>
        <p:txBody>
          <a:bodyPr wrap="square">
            <a:spAutoFit/>
          </a:bodyPr>
          <a:lstStyle/>
          <a:p>
            <a:pPr marL="285750" indent="-285750">
              <a:buFont typeface="Wingdings" panose="05000000000000000000" pitchFamily="2" charset="2"/>
              <a:buChar char="Ø"/>
            </a:pPr>
            <a:r>
              <a:rPr kumimoji="1" lang="ja-JP" altLang="en-US" sz="1600" dirty="0">
                <a:latin typeface="+mn-ea"/>
              </a:rPr>
              <a:t>近年最も主流な</a:t>
            </a:r>
            <a:r>
              <a:rPr kumimoji="1" lang="en-US" altLang="ja-JP" sz="1600" dirty="0">
                <a:latin typeface="+mn-ea"/>
              </a:rPr>
              <a:t>3D</a:t>
            </a:r>
            <a:r>
              <a:rPr kumimoji="1" lang="ja-JP" altLang="en-US" sz="1600" dirty="0">
                <a:latin typeface="+mn-ea"/>
              </a:rPr>
              <a:t>プリンターの一つ</a:t>
            </a:r>
            <a:endParaRPr kumimoji="1" lang="en-US" altLang="ja-JP" sz="1600" dirty="0">
              <a:latin typeface="+mn-ea"/>
            </a:endParaRPr>
          </a:p>
          <a:p>
            <a:pPr marL="171450" indent="-171450">
              <a:buFont typeface="Wingdings" panose="05000000000000000000" pitchFamily="2" charset="2"/>
              <a:buChar char="Ø"/>
            </a:pPr>
            <a:endParaRPr lang="en-US" altLang="ja-JP" sz="700" dirty="0">
              <a:latin typeface="+mn-ea"/>
            </a:endParaRPr>
          </a:p>
          <a:p>
            <a:pPr marL="285750" indent="-285750">
              <a:buFont typeface="Wingdings" panose="05000000000000000000" pitchFamily="2" charset="2"/>
              <a:buChar char="Ø"/>
            </a:pPr>
            <a:r>
              <a:rPr lang="ja-JP" altLang="en-US" sz="1600" dirty="0">
                <a:latin typeface="+mn-ea"/>
              </a:rPr>
              <a:t>熱可塑性樹脂を一層ずつ積層させて造形する</a:t>
            </a:r>
            <a:endParaRPr lang="en-US" altLang="ja-JP" sz="1600" dirty="0">
              <a:latin typeface="+mn-ea"/>
            </a:endParaRPr>
          </a:p>
          <a:p>
            <a:r>
              <a:rPr lang="ja-JP" altLang="en-US" sz="1600">
                <a:latin typeface="+mn-ea"/>
              </a:rPr>
              <a:t>　</a:t>
            </a:r>
            <a:endParaRPr kumimoji="1" lang="en-US" altLang="ja-JP" sz="1400" dirty="0">
              <a:latin typeface="+mn-ea"/>
            </a:endParaRPr>
          </a:p>
        </p:txBody>
      </p:sp>
      <p:sp>
        <p:nvSpPr>
          <p:cNvPr id="66" name="四角形: 角を丸くする 65">
            <a:extLst>
              <a:ext uri="{FF2B5EF4-FFF2-40B4-BE49-F238E27FC236}">
                <a16:creationId xmlns:a16="http://schemas.microsoft.com/office/drawing/2014/main" id="{CC1D61C5-B2D4-488D-8470-0FBFFC6684AA}"/>
              </a:ext>
            </a:extLst>
          </p:cNvPr>
          <p:cNvSpPr/>
          <p:nvPr/>
        </p:nvSpPr>
        <p:spPr>
          <a:xfrm>
            <a:off x="831746" y="3562148"/>
            <a:ext cx="2143599" cy="339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67" name="図 66">
            <a:extLst>
              <a:ext uri="{FF2B5EF4-FFF2-40B4-BE49-F238E27FC236}">
                <a16:creationId xmlns:a16="http://schemas.microsoft.com/office/drawing/2014/main" id="{C67414F5-1932-4FDD-87A7-816032094272}"/>
              </a:ext>
            </a:extLst>
          </p:cNvPr>
          <p:cNvPicPr>
            <a:picLocks noChangeAspect="1"/>
          </p:cNvPicPr>
          <p:nvPr/>
        </p:nvPicPr>
        <p:blipFill>
          <a:blip r:embed="rId4"/>
          <a:stretch>
            <a:fillRect/>
          </a:stretch>
        </p:blipFill>
        <p:spPr>
          <a:xfrm>
            <a:off x="5100061" y="4289683"/>
            <a:ext cx="800125" cy="1111898"/>
          </a:xfrm>
          <a:prstGeom prst="rect">
            <a:avLst/>
          </a:prstGeom>
        </p:spPr>
      </p:pic>
      <p:pic>
        <p:nvPicPr>
          <p:cNvPr id="79" name="図 78">
            <a:extLst>
              <a:ext uri="{FF2B5EF4-FFF2-40B4-BE49-F238E27FC236}">
                <a16:creationId xmlns:a16="http://schemas.microsoft.com/office/drawing/2014/main" id="{CE8C2892-627E-4542-9BCA-1ADC49C61ACF}"/>
              </a:ext>
            </a:extLst>
          </p:cNvPr>
          <p:cNvPicPr>
            <a:picLocks noChangeAspect="1"/>
          </p:cNvPicPr>
          <p:nvPr/>
        </p:nvPicPr>
        <p:blipFill>
          <a:blip r:embed="rId5"/>
          <a:stretch>
            <a:fillRect/>
          </a:stretch>
        </p:blipFill>
        <p:spPr>
          <a:xfrm>
            <a:off x="1031700" y="4467716"/>
            <a:ext cx="1106380" cy="819440"/>
          </a:xfrm>
          <a:prstGeom prst="rect">
            <a:avLst/>
          </a:prstGeom>
        </p:spPr>
      </p:pic>
      <p:sp>
        <p:nvSpPr>
          <p:cNvPr id="80" name="テキスト ボックス 79">
            <a:extLst>
              <a:ext uri="{FF2B5EF4-FFF2-40B4-BE49-F238E27FC236}">
                <a16:creationId xmlns:a16="http://schemas.microsoft.com/office/drawing/2014/main" id="{78C4812F-29B1-4307-B370-18464573DDCD}"/>
              </a:ext>
            </a:extLst>
          </p:cNvPr>
          <p:cNvSpPr txBox="1"/>
          <p:nvPr/>
        </p:nvSpPr>
        <p:spPr>
          <a:xfrm>
            <a:off x="2293654" y="4484815"/>
            <a:ext cx="2229372" cy="815608"/>
          </a:xfrm>
          <a:prstGeom prst="rect">
            <a:avLst/>
          </a:prstGeom>
          <a:noFill/>
        </p:spPr>
        <p:txBody>
          <a:bodyPr wrap="square" rtlCol="0">
            <a:spAutoFit/>
          </a:bodyPr>
          <a:lstStyle/>
          <a:p>
            <a:r>
              <a:rPr kumimoji="1" lang="ja-JP" altLang="en-US" sz="1600" b="1" dirty="0"/>
              <a:t>水平方向：高強度</a:t>
            </a:r>
            <a:endParaRPr kumimoji="1" lang="en-US" altLang="ja-JP" sz="1600" b="1" dirty="0"/>
          </a:p>
          <a:p>
            <a:endParaRPr kumimoji="1" lang="en-US" altLang="ja-JP" sz="700" dirty="0"/>
          </a:p>
          <a:p>
            <a:r>
              <a:rPr kumimoji="1" lang="ja-JP" altLang="en-US" sz="1200" dirty="0"/>
              <a:t>樹脂の繊維方向に</a:t>
            </a:r>
            <a:endParaRPr kumimoji="1" lang="en-US" altLang="ja-JP" sz="1200" dirty="0"/>
          </a:p>
          <a:p>
            <a:r>
              <a:rPr kumimoji="1" lang="ja-JP" altLang="en-US" sz="1200" dirty="0"/>
              <a:t>引っ張られるため</a:t>
            </a:r>
            <a:endParaRPr kumimoji="1" lang="en-US" altLang="ja-JP" sz="1200" dirty="0"/>
          </a:p>
        </p:txBody>
      </p:sp>
      <p:sp>
        <p:nvSpPr>
          <p:cNvPr id="81" name="テキスト ボックス 80">
            <a:extLst>
              <a:ext uri="{FF2B5EF4-FFF2-40B4-BE49-F238E27FC236}">
                <a16:creationId xmlns:a16="http://schemas.microsoft.com/office/drawing/2014/main" id="{56C5AAB8-F390-4CA6-871D-97562069011E}"/>
              </a:ext>
            </a:extLst>
          </p:cNvPr>
          <p:cNvSpPr txBox="1"/>
          <p:nvPr/>
        </p:nvSpPr>
        <p:spPr>
          <a:xfrm>
            <a:off x="984584" y="3618660"/>
            <a:ext cx="2143598" cy="335756"/>
          </a:xfrm>
          <a:prstGeom prst="rect">
            <a:avLst/>
          </a:prstGeom>
          <a:noFill/>
        </p:spPr>
        <p:txBody>
          <a:bodyPr wrap="square" rtlCol="0">
            <a:spAutoFit/>
          </a:bodyPr>
          <a:lstStyle/>
          <a:p>
            <a:r>
              <a:rPr kumimoji="1" lang="ja-JP" altLang="en-US" sz="1600" b="1" dirty="0">
                <a:solidFill>
                  <a:schemeClr val="accent1">
                    <a:lumMod val="50000"/>
                  </a:schemeClr>
                </a:solidFill>
              </a:rPr>
              <a:t>引張強度の異方性</a:t>
            </a:r>
            <a:endParaRPr kumimoji="1" lang="ja-JP" altLang="en-US" sz="1600" dirty="0"/>
          </a:p>
        </p:txBody>
      </p:sp>
      <p:sp>
        <p:nvSpPr>
          <p:cNvPr id="82" name="テキスト ボックス 81">
            <a:extLst>
              <a:ext uri="{FF2B5EF4-FFF2-40B4-BE49-F238E27FC236}">
                <a16:creationId xmlns:a16="http://schemas.microsoft.com/office/drawing/2014/main" id="{BAEC149B-D610-4103-9658-B4AFDCC48324}"/>
              </a:ext>
            </a:extLst>
          </p:cNvPr>
          <p:cNvSpPr txBox="1"/>
          <p:nvPr/>
        </p:nvSpPr>
        <p:spPr>
          <a:xfrm>
            <a:off x="6066300" y="4482708"/>
            <a:ext cx="1877437" cy="815608"/>
          </a:xfrm>
          <a:prstGeom prst="rect">
            <a:avLst/>
          </a:prstGeom>
          <a:noFill/>
        </p:spPr>
        <p:txBody>
          <a:bodyPr wrap="none" rtlCol="0">
            <a:spAutoFit/>
          </a:bodyPr>
          <a:lstStyle/>
          <a:p>
            <a:r>
              <a:rPr kumimoji="1" lang="ja-JP" altLang="en-US" sz="1600" b="1" dirty="0"/>
              <a:t>厚さ方向：低強度</a:t>
            </a:r>
            <a:endParaRPr kumimoji="1" lang="en-US" altLang="ja-JP" sz="1600" b="1" dirty="0"/>
          </a:p>
          <a:p>
            <a:endParaRPr kumimoji="1" lang="en-US" altLang="ja-JP" sz="700" dirty="0"/>
          </a:p>
          <a:p>
            <a:r>
              <a:rPr kumimoji="1" lang="ja-JP" altLang="en-US" sz="1200" dirty="0"/>
              <a:t>引張強度は樹脂同士の</a:t>
            </a:r>
            <a:endParaRPr kumimoji="1" lang="en-US" altLang="ja-JP" sz="1200" dirty="0"/>
          </a:p>
          <a:p>
            <a:r>
              <a:rPr kumimoji="1" lang="ja-JP" altLang="en-US" sz="1200" dirty="0"/>
              <a:t>接着強度に依存するため</a:t>
            </a:r>
            <a:endParaRPr kumimoji="1" lang="en-US" altLang="ja-JP" sz="1200" dirty="0"/>
          </a:p>
        </p:txBody>
      </p:sp>
      <p:sp>
        <p:nvSpPr>
          <p:cNvPr id="83" name="四角形: 角を丸くする 82">
            <a:extLst>
              <a:ext uri="{FF2B5EF4-FFF2-40B4-BE49-F238E27FC236}">
                <a16:creationId xmlns:a16="http://schemas.microsoft.com/office/drawing/2014/main" id="{A84539D7-9F1B-4A7B-8BBC-DCC6182B0E63}"/>
              </a:ext>
            </a:extLst>
          </p:cNvPr>
          <p:cNvSpPr/>
          <p:nvPr/>
        </p:nvSpPr>
        <p:spPr>
          <a:xfrm>
            <a:off x="761948" y="967656"/>
            <a:ext cx="2986749" cy="3498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4" name="テキスト ボックス 83">
            <a:extLst>
              <a:ext uri="{FF2B5EF4-FFF2-40B4-BE49-F238E27FC236}">
                <a16:creationId xmlns:a16="http://schemas.microsoft.com/office/drawing/2014/main" id="{C03B13B4-62FB-4764-95AA-498025C5DB27}"/>
              </a:ext>
            </a:extLst>
          </p:cNvPr>
          <p:cNvSpPr txBox="1"/>
          <p:nvPr/>
        </p:nvSpPr>
        <p:spPr>
          <a:xfrm>
            <a:off x="904481" y="968394"/>
            <a:ext cx="3076072" cy="335756"/>
          </a:xfrm>
          <a:prstGeom prst="rect">
            <a:avLst/>
          </a:prstGeom>
          <a:noFill/>
        </p:spPr>
        <p:txBody>
          <a:bodyPr wrap="square" rtlCol="0">
            <a:spAutoFit/>
          </a:bodyPr>
          <a:lstStyle/>
          <a:p>
            <a:r>
              <a:rPr kumimoji="1" lang="ja-JP" altLang="en-US" sz="1600" b="1" dirty="0">
                <a:solidFill>
                  <a:schemeClr val="accent1">
                    <a:lumMod val="50000"/>
                  </a:schemeClr>
                </a:solidFill>
                <a:latin typeface="+mn-ea"/>
              </a:rPr>
              <a:t>熱溶解積層法</a:t>
            </a:r>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プリンター</a:t>
            </a:r>
          </a:p>
        </p:txBody>
      </p:sp>
      <p:sp>
        <p:nvSpPr>
          <p:cNvPr id="20" name="テキスト ボックス 19">
            <a:extLst>
              <a:ext uri="{FF2B5EF4-FFF2-40B4-BE49-F238E27FC236}">
                <a16:creationId xmlns:a16="http://schemas.microsoft.com/office/drawing/2014/main" id="{D1281570-B919-4E3D-AD5C-FBA3FBF56E6F}"/>
              </a:ext>
            </a:extLst>
          </p:cNvPr>
          <p:cNvSpPr txBox="1"/>
          <p:nvPr/>
        </p:nvSpPr>
        <p:spPr>
          <a:xfrm>
            <a:off x="930294" y="5639592"/>
            <a:ext cx="7469282" cy="584775"/>
          </a:xfrm>
          <a:prstGeom prst="rect">
            <a:avLst/>
          </a:prstGeom>
          <a:noFill/>
        </p:spPr>
        <p:txBody>
          <a:bodyPr wrap="square" rtlCol="0">
            <a:spAutoFit/>
          </a:bodyPr>
          <a:lstStyle/>
          <a:p>
            <a:r>
              <a:rPr kumimoji="1" lang="ja-JP" altLang="en-US" sz="1600" dirty="0">
                <a:latin typeface="+mn-ea"/>
              </a:rPr>
              <a:t>水平方向と厚さ方向の強度差は</a:t>
            </a:r>
            <a:r>
              <a:rPr kumimoji="1" lang="en-US" altLang="ja-JP" sz="1600" dirty="0">
                <a:latin typeface="+mn-ea"/>
              </a:rPr>
              <a:t>2~10</a:t>
            </a:r>
            <a:r>
              <a:rPr kumimoji="1" lang="ja-JP" altLang="en-US" sz="1600" dirty="0">
                <a:latin typeface="+mn-ea"/>
              </a:rPr>
              <a:t>倍程度であり，造形物が大きくなるに</a:t>
            </a:r>
            <a:endParaRPr kumimoji="1" lang="en-US" altLang="ja-JP" sz="1600" dirty="0">
              <a:latin typeface="+mn-ea"/>
            </a:endParaRPr>
          </a:p>
          <a:p>
            <a:r>
              <a:rPr kumimoji="1" lang="ja-JP" altLang="en-US" sz="1600" dirty="0">
                <a:latin typeface="+mn-ea"/>
              </a:rPr>
              <a:t>従って，厚さ方向の引張強度は低くなる．</a:t>
            </a:r>
            <a:endParaRPr kumimoji="1" lang="en-US" altLang="ja-JP" sz="1600" dirty="0">
              <a:latin typeface="+mn-ea"/>
            </a:endParaRPr>
          </a:p>
        </p:txBody>
      </p:sp>
      <p:sp>
        <p:nvSpPr>
          <p:cNvPr id="21" name="テキスト ボックス 20">
            <a:extLst>
              <a:ext uri="{FF2B5EF4-FFF2-40B4-BE49-F238E27FC236}">
                <a16:creationId xmlns:a16="http://schemas.microsoft.com/office/drawing/2014/main" id="{67A183D7-B47D-4952-B1C8-300CC7EB61EF}"/>
              </a:ext>
            </a:extLst>
          </p:cNvPr>
          <p:cNvSpPr txBox="1"/>
          <p:nvPr/>
        </p:nvSpPr>
        <p:spPr>
          <a:xfrm flipH="1">
            <a:off x="119749" y="111477"/>
            <a:ext cx="7179548" cy="461665"/>
          </a:xfrm>
          <a:prstGeom prst="rect">
            <a:avLst/>
          </a:prstGeom>
          <a:noFill/>
        </p:spPr>
        <p:txBody>
          <a:bodyPr wrap="square" rtlCol="0">
            <a:spAutoFit/>
          </a:bodyPr>
          <a:lstStyle/>
          <a:p>
            <a:r>
              <a:rPr kumimoji="1" lang="ja-JP" altLang="en-US" sz="2400" b="1" dirty="0">
                <a:solidFill>
                  <a:schemeClr val="bg1"/>
                </a:solidFill>
                <a:latin typeface="+mn-ea"/>
              </a:rPr>
              <a:t> 研究背景１</a:t>
            </a:r>
            <a:r>
              <a:rPr kumimoji="1" lang="ja-JP" altLang="en-US" sz="2400" dirty="0">
                <a:solidFill>
                  <a:schemeClr val="bg1"/>
                </a:solidFill>
                <a:latin typeface="+mn-ea"/>
              </a:rPr>
              <a:t>｜熱溶解積層法</a:t>
            </a:r>
            <a:r>
              <a:rPr kumimoji="1" lang="en-US" altLang="ja-JP" sz="2400" dirty="0">
                <a:solidFill>
                  <a:schemeClr val="bg1"/>
                </a:solidFill>
                <a:latin typeface="+mn-ea"/>
              </a:rPr>
              <a:t>3D</a:t>
            </a:r>
            <a:r>
              <a:rPr kumimoji="1" lang="ja-JP" altLang="en-US" sz="2400" dirty="0">
                <a:solidFill>
                  <a:schemeClr val="bg1"/>
                </a:solidFill>
                <a:latin typeface="+mn-ea"/>
              </a:rPr>
              <a:t>プリンター</a:t>
            </a:r>
            <a:endParaRPr kumimoji="1" lang="en-US" altLang="ja-JP" sz="2400" dirty="0">
              <a:solidFill>
                <a:schemeClr val="bg1"/>
              </a:solidFill>
              <a:latin typeface="+mn-ea"/>
            </a:endParaRPr>
          </a:p>
        </p:txBody>
      </p:sp>
    </p:spTree>
    <p:extLst>
      <p:ext uri="{BB962C8B-B14F-4D97-AF65-F5344CB8AC3E}">
        <p14:creationId xmlns:p14="http://schemas.microsoft.com/office/powerpoint/2010/main" val="3670262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引張強さ</a:t>
            </a:r>
            <a:endParaRPr kumimoji="1" lang="en-US" altLang="ja-JP" sz="2400" dirty="0">
              <a:solidFill>
                <a:schemeClr val="bg1"/>
              </a:solidFill>
              <a:latin typeface="+mn-ea"/>
            </a:endParaRPr>
          </a:p>
        </p:txBody>
      </p:sp>
      <p:sp>
        <p:nvSpPr>
          <p:cNvPr id="14" name="テキスト ボックス 13">
            <a:extLst>
              <a:ext uri="{FF2B5EF4-FFF2-40B4-BE49-F238E27FC236}">
                <a16:creationId xmlns:a16="http://schemas.microsoft.com/office/drawing/2014/main" id="{5A5B0917-F00E-2543-8117-222A87BC8E31}"/>
              </a:ext>
            </a:extLst>
          </p:cNvPr>
          <p:cNvSpPr txBox="1"/>
          <p:nvPr/>
        </p:nvSpPr>
        <p:spPr>
          <a:xfrm>
            <a:off x="484003" y="794189"/>
            <a:ext cx="7012067" cy="338554"/>
          </a:xfrm>
          <a:prstGeom prst="rect">
            <a:avLst/>
          </a:prstGeom>
          <a:noFill/>
        </p:spPr>
        <p:txBody>
          <a:bodyPr wrap="square" rtlCol="0">
            <a:spAutoFit/>
          </a:bodyPr>
          <a:lstStyle/>
          <a:p>
            <a:r>
              <a:rPr kumimoji="1" lang="en-US" altLang="ja-JP" sz="1600" dirty="0">
                <a:solidFill>
                  <a:srgbClr val="FF0000"/>
                </a:solidFill>
                <a:latin typeface="+mn-ea"/>
              </a:rPr>
              <a:t>CFRP</a:t>
            </a:r>
            <a:r>
              <a:rPr kumimoji="1" lang="ja-JP" altLang="en-US" sz="1600">
                <a:solidFill>
                  <a:srgbClr val="FF0000"/>
                </a:solidFill>
                <a:latin typeface="+mn-ea"/>
              </a:rPr>
              <a:t>の太さ：</a:t>
            </a:r>
            <a:r>
              <a:rPr kumimoji="1" lang="en-US" altLang="ja-JP" sz="1600" dirty="0">
                <a:solidFill>
                  <a:srgbClr val="FF0000"/>
                </a:solidFill>
                <a:latin typeface="+mn-ea"/>
              </a:rPr>
              <a:t>1.00 [mm]</a:t>
            </a:r>
            <a:endParaRPr kumimoji="1" lang="ja-JP" altLang="en-US" sz="1600">
              <a:solidFill>
                <a:srgbClr val="FF0000"/>
              </a:solidFill>
              <a:latin typeface="+mn-ea"/>
            </a:endParaRPr>
          </a:p>
        </p:txBody>
      </p:sp>
      <p:graphicFrame>
        <p:nvGraphicFramePr>
          <p:cNvPr id="7" name="グラフ 6">
            <a:extLst>
              <a:ext uri="{FF2B5EF4-FFF2-40B4-BE49-F238E27FC236}">
                <a16:creationId xmlns:a16="http://schemas.microsoft.com/office/drawing/2014/main" id="{63CFF330-511E-784E-98E2-6B0FBCFD1E0C}"/>
              </a:ext>
            </a:extLst>
          </p:cNvPr>
          <p:cNvGraphicFramePr>
            <a:graphicFrameLocks/>
          </p:cNvGraphicFramePr>
          <p:nvPr/>
        </p:nvGraphicFramePr>
        <p:xfrm>
          <a:off x="958856" y="1253450"/>
          <a:ext cx="6294699" cy="3163177"/>
        </p:xfrm>
        <a:graphic>
          <a:graphicData uri="http://schemas.openxmlformats.org/drawingml/2006/chart">
            <c:chart xmlns:c="http://schemas.openxmlformats.org/drawingml/2006/chart" xmlns:r="http://schemas.openxmlformats.org/officeDocument/2006/relationships" r:id="rId3"/>
          </a:graphicData>
        </a:graphic>
      </p:graphicFrame>
      <p:pic>
        <p:nvPicPr>
          <p:cNvPr id="8" name="図 7" descr="パソコンの画面&#10;&#10;自動的に生成された説明">
            <a:extLst>
              <a:ext uri="{FF2B5EF4-FFF2-40B4-BE49-F238E27FC236}">
                <a16:creationId xmlns:a16="http://schemas.microsoft.com/office/drawing/2014/main" id="{4BD57A3D-C7E2-3B45-8A12-369FD1B6F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840382" y="4752398"/>
            <a:ext cx="1048896" cy="246262"/>
          </a:xfrm>
          <a:prstGeom prst="rect">
            <a:avLst/>
          </a:prstGeom>
        </p:spPr>
      </p:pic>
      <p:pic>
        <p:nvPicPr>
          <p:cNvPr id="9" name="図 8" descr="パソコンの画面&#10;&#10;自動的に生成された説明">
            <a:extLst>
              <a:ext uri="{FF2B5EF4-FFF2-40B4-BE49-F238E27FC236}">
                <a16:creationId xmlns:a16="http://schemas.microsoft.com/office/drawing/2014/main" id="{A81D54F0-6918-2940-BE4F-68950A5E1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884626" y="4749357"/>
            <a:ext cx="1048896" cy="252343"/>
          </a:xfrm>
          <a:prstGeom prst="rect">
            <a:avLst/>
          </a:prstGeom>
        </p:spPr>
      </p:pic>
      <p:pic>
        <p:nvPicPr>
          <p:cNvPr id="10" name="図 9" descr="モニター画面に映る文字&#10;&#10;自動的に生成された説明">
            <a:extLst>
              <a:ext uri="{FF2B5EF4-FFF2-40B4-BE49-F238E27FC236}">
                <a16:creationId xmlns:a16="http://schemas.microsoft.com/office/drawing/2014/main" id="{7B3FC1D8-C774-FE43-AB31-8B8EE8D76F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3945094" y="4787359"/>
            <a:ext cx="1000252" cy="176336"/>
          </a:xfrm>
          <a:prstGeom prst="rect">
            <a:avLst/>
          </a:prstGeom>
        </p:spPr>
      </p:pic>
      <p:pic>
        <p:nvPicPr>
          <p:cNvPr id="11" name="図 10" descr="モニター, 座る, 水, 表面 が含まれている画像&#10;&#10;自動的に生成された説明">
            <a:extLst>
              <a:ext uri="{FF2B5EF4-FFF2-40B4-BE49-F238E27FC236}">
                <a16:creationId xmlns:a16="http://schemas.microsoft.com/office/drawing/2014/main" id="{7D375706-93BB-D448-9F1D-A44AEFDE8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004322" y="4748087"/>
            <a:ext cx="1043449" cy="248291"/>
          </a:xfrm>
          <a:prstGeom prst="rect">
            <a:avLst/>
          </a:prstGeom>
        </p:spPr>
      </p:pic>
      <p:pic>
        <p:nvPicPr>
          <p:cNvPr id="15" name="図 14" descr="モニター画面に映る文字&#10;&#10;低い精度で自動的に生成された説明">
            <a:extLst>
              <a:ext uri="{FF2B5EF4-FFF2-40B4-BE49-F238E27FC236}">
                <a16:creationId xmlns:a16="http://schemas.microsoft.com/office/drawing/2014/main" id="{58A6DDAE-2F81-1346-80EF-5A63B85CE4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956940" y="4757559"/>
            <a:ext cx="1041961" cy="230835"/>
          </a:xfrm>
          <a:prstGeom prst="rect">
            <a:avLst/>
          </a:prstGeom>
        </p:spPr>
      </p:pic>
      <p:sp>
        <p:nvSpPr>
          <p:cNvPr id="16" name="テキスト ボックス 15">
            <a:extLst>
              <a:ext uri="{FF2B5EF4-FFF2-40B4-BE49-F238E27FC236}">
                <a16:creationId xmlns:a16="http://schemas.microsoft.com/office/drawing/2014/main" id="{FF5BC29B-EB74-BC40-8BAB-AA2A362025E7}"/>
              </a:ext>
            </a:extLst>
          </p:cNvPr>
          <p:cNvSpPr txBox="1"/>
          <p:nvPr/>
        </p:nvSpPr>
        <p:spPr>
          <a:xfrm>
            <a:off x="868902" y="5584002"/>
            <a:ext cx="7874406" cy="830997"/>
          </a:xfrm>
          <a:prstGeom prst="rect">
            <a:avLst/>
          </a:prstGeom>
          <a:noFill/>
        </p:spPr>
        <p:txBody>
          <a:bodyPr wrap="square" rtlCol="0">
            <a:spAutoFit/>
          </a:bodyPr>
          <a:lstStyle/>
          <a:p>
            <a:pPr marL="285750" indent="-285750">
              <a:buFont typeface="Wingdings" pitchFamily="2" charset="2"/>
              <a:buChar char="Ø"/>
            </a:pPr>
            <a:r>
              <a:rPr kumimoji="1" lang="ja-JP" altLang="en-US" sz="1600">
                <a:latin typeface="+mn-ea"/>
              </a:rPr>
              <a:t>斜め方向に繊維を埋めた時がもっとも強度が向上し，目標値の</a:t>
            </a:r>
            <a:r>
              <a:rPr kumimoji="1" lang="en-US" altLang="ja-JP" sz="1600" dirty="0">
                <a:latin typeface="+mn-ea"/>
              </a:rPr>
              <a:t>A</a:t>
            </a:r>
            <a:r>
              <a:rPr kumimoji="1" lang="ja-JP" altLang="en-US" sz="1600">
                <a:latin typeface="+mn-ea"/>
              </a:rPr>
              <a:t>と同等の強度を得ることができた．</a:t>
            </a:r>
            <a:endParaRPr kumimoji="1" lang="en-US" altLang="ja-JP" sz="1600" dirty="0">
              <a:latin typeface="+mn-ea"/>
            </a:endParaRPr>
          </a:p>
          <a:p>
            <a:pPr marL="285750" indent="-285750">
              <a:buFont typeface="Wingdings" pitchFamily="2" charset="2"/>
              <a:buChar char="Ø"/>
            </a:pPr>
            <a:r>
              <a:rPr kumimoji="1" lang="ja-JP" altLang="en-US" sz="1600">
                <a:latin typeface="+mn-ea"/>
              </a:rPr>
              <a:t>斜め方向に埋め込む手法は自動化にも適しているため，有効的．</a:t>
            </a:r>
            <a:endParaRPr kumimoji="1" lang="en-US" altLang="ja-JP" sz="1600" dirty="0">
              <a:latin typeface="+mn-ea"/>
            </a:endParaRPr>
          </a:p>
        </p:txBody>
      </p:sp>
    </p:spTree>
    <p:extLst>
      <p:ext uri="{BB962C8B-B14F-4D97-AF65-F5344CB8AC3E}">
        <p14:creationId xmlns:p14="http://schemas.microsoft.com/office/powerpoint/2010/main" val="844019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引張強さ</a:t>
            </a:r>
            <a:endParaRPr kumimoji="1" lang="en-US" altLang="ja-JP" sz="2400" dirty="0">
              <a:solidFill>
                <a:schemeClr val="bg1"/>
              </a:solidFill>
              <a:latin typeface="+mn-ea"/>
            </a:endParaRPr>
          </a:p>
        </p:txBody>
      </p:sp>
      <p:pic>
        <p:nvPicPr>
          <p:cNvPr id="16" name="図 15" descr="パソコンの画面&#10;&#10;自動的に生成された説明">
            <a:extLst>
              <a:ext uri="{FF2B5EF4-FFF2-40B4-BE49-F238E27FC236}">
                <a16:creationId xmlns:a16="http://schemas.microsoft.com/office/drawing/2014/main" id="{38D99D4C-1FFF-AD49-BAF1-6D185AE64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840382" y="4855136"/>
            <a:ext cx="1048896" cy="246262"/>
          </a:xfrm>
          <a:prstGeom prst="rect">
            <a:avLst/>
          </a:prstGeom>
        </p:spPr>
      </p:pic>
      <p:pic>
        <p:nvPicPr>
          <p:cNvPr id="17" name="図 16" descr="パソコンの画面&#10;&#10;自動的に生成された説明">
            <a:extLst>
              <a:ext uri="{FF2B5EF4-FFF2-40B4-BE49-F238E27FC236}">
                <a16:creationId xmlns:a16="http://schemas.microsoft.com/office/drawing/2014/main" id="{70FD814C-20F8-A54F-BB13-32F567BBA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884626" y="4852095"/>
            <a:ext cx="1048896" cy="252343"/>
          </a:xfrm>
          <a:prstGeom prst="rect">
            <a:avLst/>
          </a:prstGeom>
        </p:spPr>
      </p:pic>
      <p:pic>
        <p:nvPicPr>
          <p:cNvPr id="20" name="図 19" descr="モニター画面に映る文字&#10;&#10;自動的に生成された説明">
            <a:extLst>
              <a:ext uri="{FF2B5EF4-FFF2-40B4-BE49-F238E27FC236}">
                <a16:creationId xmlns:a16="http://schemas.microsoft.com/office/drawing/2014/main" id="{603188BD-41B9-414D-A810-977C4EB0D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3945094" y="4890097"/>
            <a:ext cx="1000252" cy="176336"/>
          </a:xfrm>
          <a:prstGeom prst="rect">
            <a:avLst/>
          </a:prstGeom>
        </p:spPr>
      </p:pic>
      <p:pic>
        <p:nvPicPr>
          <p:cNvPr id="21" name="図 20" descr="モニター, 座る, 水, 表面 が含まれている画像&#10;&#10;自動的に生成された説明">
            <a:extLst>
              <a:ext uri="{FF2B5EF4-FFF2-40B4-BE49-F238E27FC236}">
                <a16:creationId xmlns:a16="http://schemas.microsoft.com/office/drawing/2014/main" id="{36BFF440-F718-A144-95B4-29DAE929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004322" y="4850825"/>
            <a:ext cx="1043449" cy="248291"/>
          </a:xfrm>
          <a:prstGeom prst="rect">
            <a:avLst/>
          </a:prstGeom>
        </p:spPr>
      </p:pic>
      <p:graphicFrame>
        <p:nvGraphicFramePr>
          <p:cNvPr id="22" name="グラフ 21">
            <a:extLst>
              <a:ext uri="{FF2B5EF4-FFF2-40B4-BE49-F238E27FC236}">
                <a16:creationId xmlns:a16="http://schemas.microsoft.com/office/drawing/2014/main" id="{6036D634-533B-FC43-AC28-6419491495B5}"/>
              </a:ext>
            </a:extLst>
          </p:cNvPr>
          <p:cNvGraphicFramePr>
            <a:graphicFrameLocks/>
          </p:cNvGraphicFramePr>
          <p:nvPr>
            <p:extLst>
              <p:ext uri="{D42A27DB-BD31-4B8C-83A1-F6EECF244321}">
                <p14:modId xmlns:p14="http://schemas.microsoft.com/office/powerpoint/2010/main" val="767732659"/>
              </p:ext>
            </p:extLst>
          </p:nvPr>
        </p:nvGraphicFramePr>
        <p:xfrm>
          <a:off x="1351617" y="1421242"/>
          <a:ext cx="5800370" cy="3091797"/>
        </p:xfrm>
        <a:graphic>
          <a:graphicData uri="http://schemas.openxmlformats.org/drawingml/2006/chart">
            <c:chart xmlns:c="http://schemas.openxmlformats.org/drawingml/2006/chart" xmlns:r="http://schemas.openxmlformats.org/officeDocument/2006/relationships" r:id="rId7"/>
          </a:graphicData>
        </a:graphic>
      </p:graphicFrame>
      <p:sp>
        <p:nvSpPr>
          <p:cNvPr id="23" name="テキスト ボックス 22">
            <a:extLst>
              <a:ext uri="{FF2B5EF4-FFF2-40B4-BE49-F238E27FC236}">
                <a16:creationId xmlns:a16="http://schemas.microsoft.com/office/drawing/2014/main" id="{31ABAD7E-DBDD-3F4E-BDA2-88347B0F16A2}"/>
              </a:ext>
            </a:extLst>
          </p:cNvPr>
          <p:cNvSpPr txBox="1"/>
          <p:nvPr/>
        </p:nvSpPr>
        <p:spPr>
          <a:xfrm>
            <a:off x="650619" y="5919187"/>
            <a:ext cx="7842761" cy="584775"/>
          </a:xfrm>
          <a:prstGeom prst="rect">
            <a:avLst/>
          </a:prstGeom>
          <a:noFill/>
        </p:spPr>
        <p:txBody>
          <a:bodyPr wrap="square" rtlCol="0">
            <a:spAutoFit/>
          </a:bodyPr>
          <a:lstStyle/>
          <a:p>
            <a:pPr marL="285750" indent="-285750">
              <a:buFont typeface="Wingdings" pitchFamily="2" charset="2"/>
              <a:buChar char="Ø"/>
            </a:pPr>
            <a:r>
              <a:rPr kumimoji="1" lang="en-US" altLang="ja-JP" sz="1600" dirty="0">
                <a:latin typeface="+mn-ea"/>
              </a:rPr>
              <a:t>CFRP</a:t>
            </a:r>
            <a:r>
              <a:rPr kumimoji="1" lang="ja-JP" altLang="en-US" sz="1600">
                <a:latin typeface="+mn-ea"/>
              </a:rPr>
              <a:t>が一定以上太くなると十分な強度を得られない．</a:t>
            </a:r>
            <a:endParaRPr kumimoji="1" lang="en-US" altLang="ja-JP" sz="1600" dirty="0">
              <a:latin typeface="+mn-ea"/>
            </a:endParaRPr>
          </a:p>
          <a:p>
            <a:pPr marL="285750" indent="-285750">
              <a:buFont typeface="Wingdings" pitchFamily="2" charset="2"/>
              <a:buChar char="Ø"/>
            </a:pPr>
            <a:r>
              <a:rPr kumimoji="1" lang="ja-JP" altLang="en-US" sz="1600">
                <a:latin typeface="+mn-ea"/>
              </a:rPr>
              <a:t>実験結果と乖離があるため解析に設定している物性値に問題がある可能性がある．</a:t>
            </a:r>
          </a:p>
        </p:txBody>
      </p:sp>
      <p:pic>
        <p:nvPicPr>
          <p:cNvPr id="24" name="図 23" descr="モニター画面に映る文字&#10;&#10;低い精度で自動的に生成された説明">
            <a:extLst>
              <a:ext uri="{FF2B5EF4-FFF2-40B4-BE49-F238E27FC236}">
                <a16:creationId xmlns:a16="http://schemas.microsoft.com/office/drawing/2014/main" id="{8EE97C69-C805-E849-B546-E95B27EB09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956940" y="4860297"/>
            <a:ext cx="1041961" cy="230835"/>
          </a:xfrm>
          <a:prstGeom prst="rect">
            <a:avLst/>
          </a:prstGeom>
        </p:spPr>
      </p:pic>
      <p:sp>
        <p:nvSpPr>
          <p:cNvPr id="11" name="テキスト ボックス 10">
            <a:extLst>
              <a:ext uri="{FF2B5EF4-FFF2-40B4-BE49-F238E27FC236}">
                <a16:creationId xmlns:a16="http://schemas.microsoft.com/office/drawing/2014/main" id="{BEFCDE8A-2C04-CA43-AC39-08CC8AD63957}"/>
              </a:ext>
            </a:extLst>
          </p:cNvPr>
          <p:cNvSpPr txBox="1"/>
          <p:nvPr/>
        </p:nvSpPr>
        <p:spPr>
          <a:xfrm>
            <a:off x="484003" y="794189"/>
            <a:ext cx="7012067" cy="338554"/>
          </a:xfrm>
          <a:prstGeom prst="rect">
            <a:avLst/>
          </a:prstGeom>
          <a:noFill/>
        </p:spPr>
        <p:txBody>
          <a:bodyPr wrap="square" rtlCol="0">
            <a:spAutoFit/>
          </a:bodyPr>
          <a:lstStyle/>
          <a:p>
            <a:r>
              <a:rPr kumimoji="1" lang="en-US" altLang="ja-JP" sz="1600" dirty="0">
                <a:solidFill>
                  <a:srgbClr val="FF0000"/>
                </a:solidFill>
                <a:latin typeface="+mn-ea"/>
              </a:rPr>
              <a:t>CFRP</a:t>
            </a:r>
            <a:r>
              <a:rPr kumimoji="1" lang="ja-JP" altLang="en-US" sz="1600">
                <a:solidFill>
                  <a:srgbClr val="FF0000"/>
                </a:solidFill>
                <a:latin typeface="+mn-ea"/>
              </a:rPr>
              <a:t>の太さ：</a:t>
            </a:r>
            <a:r>
              <a:rPr kumimoji="1" lang="en-US" altLang="ja-JP" sz="1600" dirty="0">
                <a:solidFill>
                  <a:srgbClr val="FF0000"/>
                </a:solidFill>
                <a:latin typeface="+mn-ea"/>
              </a:rPr>
              <a:t>1.58 [mm]</a:t>
            </a:r>
            <a:endParaRPr kumimoji="1" lang="ja-JP" altLang="en-US" sz="1600">
              <a:solidFill>
                <a:srgbClr val="FF0000"/>
              </a:solidFill>
              <a:latin typeface="+mn-ea"/>
            </a:endParaRPr>
          </a:p>
        </p:txBody>
      </p:sp>
    </p:spTree>
    <p:extLst>
      <p:ext uri="{BB962C8B-B14F-4D97-AF65-F5344CB8AC3E}">
        <p14:creationId xmlns:p14="http://schemas.microsoft.com/office/powerpoint/2010/main" val="4194872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｜ヤング率</a:t>
            </a:r>
            <a:endParaRPr kumimoji="1" lang="en-US" altLang="ja-JP" sz="2400" dirty="0">
              <a:solidFill>
                <a:schemeClr val="bg1"/>
              </a:solidFill>
              <a:latin typeface="+mn-ea"/>
            </a:endParaRPr>
          </a:p>
        </p:txBody>
      </p:sp>
      <p:graphicFrame>
        <p:nvGraphicFramePr>
          <p:cNvPr id="13" name="グラフ 12">
            <a:extLst>
              <a:ext uri="{FF2B5EF4-FFF2-40B4-BE49-F238E27FC236}">
                <a16:creationId xmlns:a16="http://schemas.microsoft.com/office/drawing/2014/main" id="{44486174-89D5-7B46-A0CF-FB0C3D4F5990}"/>
              </a:ext>
            </a:extLst>
          </p:cNvPr>
          <p:cNvGraphicFramePr>
            <a:graphicFrameLocks/>
          </p:cNvGraphicFramePr>
          <p:nvPr>
            <p:extLst>
              <p:ext uri="{D42A27DB-BD31-4B8C-83A1-F6EECF244321}">
                <p14:modId xmlns:p14="http://schemas.microsoft.com/office/powerpoint/2010/main" val="2491233055"/>
              </p:ext>
            </p:extLst>
          </p:nvPr>
        </p:nvGraphicFramePr>
        <p:xfrm>
          <a:off x="1304817" y="1692091"/>
          <a:ext cx="6239288" cy="3772603"/>
        </p:xfrm>
        <a:graphic>
          <a:graphicData uri="http://schemas.openxmlformats.org/drawingml/2006/chart">
            <c:chart xmlns:c="http://schemas.openxmlformats.org/drawingml/2006/chart" xmlns:r="http://schemas.openxmlformats.org/officeDocument/2006/relationships" r:id="rId3"/>
          </a:graphicData>
        </a:graphic>
      </p:graphicFrame>
      <p:sp>
        <p:nvSpPr>
          <p:cNvPr id="14" name="テキスト ボックス 13">
            <a:extLst>
              <a:ext uri="{FF2B5EF4-FFF2-40B4-BE49-F238E27FC236}">
                <a16:creationId xmlns:a16="http://schemas.microsoft.com/office/drawing/2014/main" id="{5A5B0917-F00E-2543-8117-222A87BC8E31}"/>
              </a:ext>
            </a:extLst>
          </p:cNvPr>
          <p:cNvSpPr txBox="1"/>
          <p:nvPr/>
        </p:nvSpPr>
        <p:spPr>
          <a:xfrm>
            <a:off x="484003" y="794189"/>
            <a:ext cx="7012067" cy="338554"/>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の太さ：</a:t>
            </a:r>
            <a:r>
              <a:rPr kumimoji="1" lang="en-US" altLang="ja-JP" sz="1600" dirty="0">
                <a:latin typeface="+mn-ea"/>
              </a:rPr>
              <a:t>1.00 [mm]</a:t>
            </a:r>
            <a:endParaRPr kumimoji="1" lang="ja-JP" altLang="en-US" sz="1600">
              <a:latin typeface="+mn-ea"/>
            </a:endParaRPr>
          </a:p>
        </p:txBody>
      </p:sp>
      <p:pic>
        <p:nvPicPr>
          <p:cNvPr id="7" name="図 6" descr="パソコンの画面&#10;&#10;自動的に生成された説明">
            <a:extLst>
              <a:ext uri="{FF2B5EF4-FFF2-40B4-BE49-F238E27FC236}">
                <a16:creationId xmlns:a16="http://schemas.microsoft.com/office/drawing/2014/main" id="{2B784FE0-0963-8143-88A4-0013B7227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169156" y="5782299"/>
            <a:ext cx="1048896" cy="246262"/>
          </a:xfrm>
          <a:prstGeom prst="rect">
            <a:avLst/>
          </a:prstGeom>
        </p:spPr>
      </p:pic>
      <p:pic>
        <p:nvPicPr>
          <p:cNvPr id="8" name="図 7" descr="パソコンの画面&#10;&#10;自動的に生成された説明">
            <a:extLst>
              <a:ext uri="{FF2B5EF4-FFF2-40B4-BE49-F238E27FC236}">
                <a16:creationId xmlns:a16="http://schemas.microsoft.com/office/drawing/2014/main" id="{8C2D34FC-781B-0E41-8625-663B7D6B1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3213400" y="5779258"/>
            <a:ext cx="1048896" cy="252343"/>
          </a:xfrm>
          <a:prstGeom prst="rect">
            <a:avLst/>
          </a:prstGeom>
        </p:spPr>
      </p:pic>
      <p:pic>
        <p:nvPicPr>
          <p:cNvPr id="9" name="図 8" descr="モニター画面に映る文字&#10;&#10;自動的に生成された説明">
            <a:extLst>
              <a:ext uri="{FF2B5EF4-FFF2-40B4-BE49-F238E27FC236}">
                <a16:creationId xmlns:a16="http://schemas.microsoft.com/office/drawing/2014/main" id="{5C70FEDF-A1F8-6D42-9131-0836EDF054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4273868" y="5817260"/>
            <a:ext cx="1000252" cy="176336"/>
          </a:xfrm>
          <a:prstGeom prst="rect">
            <a:avLst/>
          </a:prstGeom>
        </p:spPr>
      </p:pic>
      <p:pic>
        <p:nvPicPr>
          <p:cNvPr id="10" name="図 9" descr="モニター, 座る, 水, 表面 が含まれている画像&#10;&#10;自動的に生成された説明">
            <a:extLst>
              <a:ext uri="{FF2B5EF4-FFF2-40B4-BE49-F238E27FC236}">
                <a16:creationId xmlns:a16="http://schemas.microsoft.com/office/drawing/2014/main" id="{13356D5D-D658-9640-8C4E-47A3486AF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313000" y="5777988"/>
            <a:ext cx="1043449" cy="248291"/>
          </a:xfrm>
          <a:prstGeom prst="rect">
            <a:avLst/>
          </a:prstGeom>
        </p:spPr>
      </p:pic>
      <p:pic>
        <p:nvPicPr>
          <p:cNvPr id="11" name="図 10" descr="モニター画面に映る文字&#10;&#10;低い精度で自動的に生成された説明">
            <a:extLst>
              <a:ext uri="{FF2B5EF4-FFF2-40B4-BE49-F238E27FC236}">
                <a16:creationId xmlns:a16="http://schemas.microsoft.com/office/drawing/2014/main" id="{D050DC8F-EA7B-2B4E-B46C-383F3A96D9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5285714" y="5777406"/>
            <a:ext cx="1041961" cy="230835"/>
          </a:xfrm>
          <a:prstGeom prst="rect">
            <a:avLst/>
          </a:prstGeom>
        </p:spPr>
      </p:pic>
    </p:spTree>
    <p:extLst>
      <p:ext uri="{BB962C8B-B14F-4D97-AF65-F5344CB8AC3E}">
        <p14:creationId xmlns:p14="http://schemas.microsoft.com/office/powerpoint/2010/main" val="553797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r>
              <a:rPr kumimoji="1" lang="ja-JP" altLang="en-US" sz="2400">
                <a:solidFill>
                  <a:schemeClr val="bg1"/>
                </a:solidFill>
                <a:latin typeface="+mn-ea"/>
              </a:rPr>
              <a:t>ヤング率</a:t>
            </a:r>
            <a:endParaRPr kumimoji="1" lang="en-US" altLang="ja-JP" sz="2400" dirty="0">
              <a:solidFill>
                <a:schemeClr val="bg1"/>
              </a:solidFill>
              <a:latin typeface="+mn-ea"/>
            </a:endParaRPr>
          </a:p>
        </p:txBody>
      </p:sp>
      <p:pic>
        <p:nvPicPr>
          <p:cNvPr id="16" name="図 15" descr="パソコンの画面&#10;&#10;自動的に生成された説明">
            <a:extLst>
              <a:ext uri="{FF2B5EF4-FFF2-40B4-BE49-F238E27FC236}">
                <a16:creationId xmlns:a16="http://schemas.microsoft.com/office/drawing/2014/main" id="{38D99D4C-1FFF-AD49-BAF1-6D185AE64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840382" y="5319962"/>
            <a:ext cx="1048896" cy="246262"/>
          </a:xfrm>
          <a:prstGeom prst="rect">
            <a:avLst/>
          </a:prstGeom>
        </p:spPr>
      </p:pic>
      <p:pic>
        <p:nvPicPr>
          <p:cNvPr id="17" name="図 16" descr="パソコンの画面&#10;&#10;自動的に生成された説明">
            <a:extLst>
              <a:ext uri="{FF2B5EF4-FFF2-40B4-BE49-F238E27FC236}">
                <a16:creationId xmlns:a16="http://schemas.microsoft.com/office/drawing/2014/main" id="{70FD814C-20F8-A54F-BB13-32F567BBA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884626" y="5316921"/>
            <a:ext cx="1048896" cy="252343"/>
          </a:xfrm>
          <a:prstGeom prst="rect">
            <a:avLst/>
          </a:prstGeom>
        </p:spPr>
      </p:pic>
      <p:pic>
        <p:nvPicPr>
          <p:cNvPr id="20" name="図 19" descr="モニター画面に映る文字&#10;&#10;自動的に生成された説明">
            <a:extLst>
              <a:ext uri="{FF2B5EF4-FFF2-40B4-BE49-F238E27FC236}">
                <a16:creationId xmlns:a16="http://schemas.microsoft.com/office/drawing/2014/main" id="{603188BD-41B9-414D-A810-977C4EB0D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3945094" y="5354923"/>
            <a:ext cx="1000252" cy="176336"/>
          </a:xfrm>
          <a:prstGeom prst="rect">
            <a:avLst/>
          </a:prstGeom>
        </p:spPr>
      </p:pic>
      <p:pic>
        <p:nvPicPr>
          <p:cNvPr id="21" name="図 20" descr="モニター, 座る, 水, 表面 が含まれている画像&#10;&#10;自動的に生成された説明">
            <a:extLst>
              <a:ext uri="{FF2B5EF4-FFF2-40B4-BE49-F238E27FC236}">
                <a16:creationId xmlns:a16="http://schemas.microsoft.com/office/drawing/2014/main" id="{36BFF440-F718-A144-95B4-29DAE9293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984226" y="5315651"/>
            <a:ext cx="1043449" cy="248291"/>
          </a:xfrm>
          <a:prstGeom prst="rect">
            <a:avLst/>
          </a:prstGeom>
        </p:spPr>
      </p:pic>
      <p:graphicFrame>
        <p:nvGraphicFramePr>
          <p:cNvPr id="10" name="グラフ 9">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2636328728"/>
              </p:ext>
            </p:extLst>
          </p:nvPr>
        </p:nvGraphicFramePr>
        <p:xfrm>
          <a:off x="1351617" y="1175658"/>
          <a:ext cx="5800370" cy="3812962"/>
        </p:xfrm>
        <a:graphic>
          <a:graphicData uri="http://schemas.openxmlformats.org/drawingml/2006/chart">
            <c:chart xmlns:c="http://schemas.openxmlformats.org/drawingml/2006/chart" xmlns:r="http://schemas.openxmlformats.org/officeDocument/2006/relationships" r:id="rId7"/>
          </a:graphicData>
        </a:graphic>
      </p:graphicFrame>
      <p:pic>
        <p:nvPicPr>
          <p:cNvPr id="11" name="図 10" descr="モニター画面に映る文字&#10;&#10;低い精度で自動的に生成された説明">
            <a:extLst>
              <a:ext uri="{FF2B5EF4-FFF2-40B4-BE49-F238E27FC236}">
                <a16:creationId xmlns:a16="http://schemas.microsoft.com/office/drawing/2014/main" id="{5E1BA9E8-3B01-D141-B04D-1629FB6437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956940" y="5315069"/>
            <a:ext cx="1041961" cy="230835"/>
          </a:xfrm>
          <a:prstGeom prst="rect">
            <a:avLst/>
          </a:prstGeom>
        </p:spPr>
      </p:pic>
      <p:sp>
        <p:nvSpPr>
          <p:cNvPr id="12" name="テキスト ボックス 11">
            <a:extLst>
              <a:ext uri="{FF2B5EF4-FFF2-40B4-BE49-F238E27FC236}">
                <a16:creationId xmlns:a16="http://schemas.microsoft.com/office/drawing/2014/main" id="{48A8F37E-B8F3-434F-91D2-AEFAA6B86BC2}"/>
              </a:ext>
            </a:extLst>
          </p:cNvPr>
          <p:cNvSpPr txBox="1"/>
          <p:nvPr/>
        </p:nvSpPr>
        <p:spPr>
          <a:xfrm>
            <a:off x="484003" y="794189"/>
            <a:ext cx="7012067" cy="338554"/>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の太さ：</a:t>
            </a:r>
            <a:r>
              <a:rPr kumimoji="1" lang="en-US" altLang="ja-JP" sz="1600" dirty="0">
                <a:latin typeface="+mn-ea"/>
              </a:rPr>
              <a:t>1.58 [mm]</a:t>
            </a:r>
            <a:endParaRPr kumimoji="1" lang="ja-JP" altLang="en-US" sz="1600">
              <a:latin typeface="+mn-ea"/>
            </a:endParaRPr>
          </a:p>
        </p:txBody>
      </p:sp>
    </p:spTree>
    <p:extLst>
      <p:ext uri="{BB962C8B-B14F-4D97-AF65-F5344CB8AC3E}">
        <p14:creationId xmlns:p14="http://schemas.microsoft.com/office/powerpoint/2010/main" val="1010851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解析結果</a:t>
            </a:r>
            <a:endParaRPr kumimoji="1" lang="en-US" altLang="ja-JP" sz="2400" dirty="0">
              <a:solidFill>
                <a:schemeClr val="bg1"/>
              </a:solidFill>
              <a:latin typeface="+mn-ea"/>
            </a:endParaRPr>
          </a:p>
        </p:txBody>
      </p:sp>
      <p:graphicFrame>
        <p:nvGraphicFramePr>
          <p:cNvPr id="12" name="グラフ 11">
            <a:extLst>
              <a:ext uri="{FF2B5EF4-FFF2-40B4-BE49-F238E27FC236}">
                <a16:creationId xmlns:a16="http://schemas.microsoft.com/office/drawing/2014/main" id="{11671B14-E0AF-2E4D-A715-85AE78C4AA6F}"/>
              </a:ext>
            </a:extLst>
          </p:cNvPr>
          <p:cNvGraphicFramePr>
            <a:graphicFrameLocks/>
          </p:cNvGraphicFramePr>
          <p:nvPr>
            <p:extLst>
              <p:ext uri="{D42A27DB-BD31-4B8C-83A1-F6EECF244321}">
                <p14:modId xmlns:p14="http://schemas.microsoft.com/office/powerpoint/2010/main" val="4052591172"/>
              </p:ext>
            </p:extLst>
          </p:nvPr>
        </p:nvGraphicFramePr>
        <p:xfrm>
          <a:off x="647592" y="2110153"/>
          <a:ext cx="3601575" cy="34296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グラフ 12">
            <a:extLst>
              <a:ext uri="{FF2B5EF4-FFF2-40B4-BE49-F238E27FC236}">
                <a16:creationId xmlns:a16="http://schemas.microsoft.com/office/drawing/2014/main" id="{44486174-89D5-7B46-A0CF-FB0C3D4F5990}"/>
              </a:ext>
            </a:extLst>
          </p:cNvPr>
          <p:cNvGraphicFramePr>
            <a:graphicFrameLocks/>
          </p:cNvGraphicFramePr>
          <p:nvPr>
            <p:extLst>
              <p:ext uri="{D42A27DB-BD31-4B8C-83A1-F6EECF244321}">
                <p14:modId xmlns:p14="http://schemas.microsoft.com/office/powerpoint/2010/main" val="294226834"/>
              </p:ext>
            </p:extLst>
          </p:nvPr>
        </p:nvGraphicFramePr>
        <p:xfrm>
          <a:off x="4971014" y="2110153"/>
          <a:ext cx="3601575" cy="3429639"/>
        </p:xfrm>
        <a:graphic>
          <a:graphicData uri="http://schemas.openxmlformats.org/drawingml/2006/chart">
            <c:chart xmlns:c="http://schemas.openxmlformats.org/drawingml/2006/chart" xmlns:r="http://schemas.openxmlformats.org/officeDocument/2006/relationships" r:id="rId4"/>
          </a:graphicData>
        </a:graphic>
      </p:graphicFrame>
      <p:sp>
        <p:nvSpPr>
          <p:cNvPr id="14" name="テキスト ボックス 13">
            <a:extLst>
              <a:ext uri="{FF2B5EF4-FFF2-40B4-BE49-F238E27FC236}">
                <a16:creationId xmlns:a16="http://schemas.microsoft.com/office/drawing/2014/main" id="{5A5B0917-F00E-2543-8117-222A87BC8E31}"/>
              </a:ext>
            </a:extLst>
          </p:cNvPr>
          <p:cNvSpPr txBox="1"/>
          <p:nvPr/>
        </p:nvSpPr>
        <p:spPr>
          <a:xfrm>
            <a:off x="484003" y="794189"/>
            <a:ext cx="7012067" cy="338554"/>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の太さ：</a:t>
            </a:r>
            <a:r>
              <a:rPr kumimoji="1" lang="en-US" altLang="ja-JP" sz="1600" dirty="0">
                <a:latin typeface="+mn-ea"/>
              </a:rPr>
              <a:t>1.00 [mm]</a:t>
            </a:r>
            <a:endParaRPr kumimoji="1" lang="ja-JP" altLang="en-US" sz="1600">
              <a:latin typeface="+mn-ea"/>
            </a:endParaRPr>
          </a:p>
        </p:txBody>
      </p:sp>
    </p:spTree>
    <p:extLst>
      <p:ext uri="{BB962C8B-B14F-4D97-AF65-F5344CB8AC3E}">
        <p14:creationId xmlns:p14="http://schemas.microsoft.com/office/powerpoint/2010/main" val="3736893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B1735D9-2360-FF4B-AC40-B22281B994C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9" name="テキスト ボックス 18">
            <a:extLst>
              <a:ext uri="{FF2B5EF4-FFF2-40B4-BE49-F238E27FC236}">
                <a16:creationId xmlns:a16="http://schemas.microsoft.com/office/drawing/2014/main" id="{7A1FD6A9-F6AF-6241-BA68-2E3AA0B42872}"/>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重ね継ぎ手長さ</a:t>
            </a:r>
            <a:endParaRPr kumimoji="1" lang="en-US" altLang="ja-JP" sz="2400" dirty="0">
              <a:solidFill>
                <a:schemeClr val="bg1"/>
              </a:solidFill>
              <a:latin typeface="+mn-ea"/>
            </a:endParaRPr>
          </a:p>
        </p:txBody>
      </p:sp>
      <p:graphicFrame>
        <p:nvGraphicFramePr>
          <p:cNvPr id="7" name="グラフ 6">
            <a:extLst>
              <a:ext uri="{FF2B5EF4-FFF2-40B4-BE49-F238E27FC236}">
                <a16:creationId xmlns:a16="http://schemas.microsoft.com/office/drawing/2014/main" id="{9768AEDD-8563-E540-9400-8B609C6626CC}"/>
              </a:ext>
            </a:extLst>
          </p:cNvPr>
          <p:cNvGraphicFramePr>
            <a:graphicFrameLocks/>
          </p:cNvGraphicFramePr>
          <p:nvPr>
            <p:extLst>
              <p:ext uri="{D42A27DB-BD31-4B8C-83A1-F6EECF244321}">
                <p14:modId xmlns:p14="http://schemas.microsoft.com/office/powerpoint/2010/main" val="3090123137"/>
              </p:ext>
            </p:extLst>
          </p:nvPr>
        </p:nvGraphicFramePr>
        <p:xfrm>
          <a:off x="383352" y="1868899"/>
          <a:ext cx="3778513" cy="40163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グラフ 7">
            <a:extLst>
              <a:ext uri="{FF2B5EF4-FFF2-40B4-BE49-F238E27FC236}">
                <a16:creationId xmlns:a16="http://schemas.microsoft.com/office/drawing/2014/main" id="{E1BE1396-D117-F942-8D85-C42DA752B9F0}"/>
              </a:ext>
            </a:extLst>
          </p:cNvPr>
          <p:cNvGraphicFramePr>
            <a:graphicFrameLocks/>
          </p:cNvGraphicFramePr>
          <p:nvPr>
            <p:extLst>
              <p:ext uri="{D42A27DB-BD31-4B8C-83A1-F6EECF244321}">
                <p14:modId xmlns:p14="http://schemas.microsoft.com/office/powerpoint/2010/main" val="2526836316"/>
              </p:ext>
            </p:extLst>
          </p:nvPr>
        </p:nvGraphicFramePr>
        <p:xfrm>
          <a:off x="4700937" y="1868899"/>
          <a:ext cx="3747285" cy="4016319"/>
        </p:xfrm>
        <a:graphic>
          <a:graphicData uri="http://schemas.openxmlformats.org/drawingml/2006/chart">
            <c:chart xmlns:c="http://schemas.openxmlformats.org/drawingml/2006/chart" xmlns:r="http://schemas.openxmlformats.org/officeDocument/2006/relationships" r:id="rId4"/>
          </a:graphicData>
        </a:graphic>
      </p:graphicFrame>
      <p:sp>
        <p:nvSpPr>
          <p:cNvPr id="9" name="テキスト ボックス 8">
            <a:extLst>
              <a:ext uri="{FF2B5EF4-FFF2-40B4-BE49-F238E27FC236}">
                <a16:creationId xmlns:a16="http://schemas.microsoft.com/office/drawing/2014/main" id="{AB74C693-C98C-D14E-8306-AC7A50595D6B}"/>
              </a:ext>
            </a:extLst>
          </p:cNvPr>
          <p:cNvSpPr txBox="1"/>
          <p:nvPr/>
        </p:nvSpPr>
        <p:spPr>
          <a:xfrm>
            <a:off x="484003" y="794189"/>
            <a:ext cx="7012067" cy="584775"/>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の重ね継ぎ手長さと引張強度の関係</a:t>
            </a:r>
            <a:endParaRPr kumimoji="1" lang="en-US" altLang="ja-JP" sz="1600" dirty="0">
              <a:latin typeface="+mn-ea"/>
            </a:endParaRPr>
          </a:p>
          <a:p>
            <a:r>
              <a:rPr kumimoji="1" lang="ja-JP" altLang="en-US" sz="1600">
                <a:latin typeface="+mn-ea"/>
              </a:rPr>
              <a:t>横軸は</a:t>
            </a:r>
            <a:r>
              <a:rPr kumimoji="1" lang="en-US" altLang="ja-JP" sz="1600" dirty="0">
                <a:latin typeface="+mn-ea"/>
              </a:rPr>
              <a:t>CFRP</a:t>
            </a:r>
            <a:r>
              <a:rPr kumimoji="1" lang="ja-JP" altLang="en-US" sz="1600">
                <a:latin typeface="+mn-ea"/>
              </a:rPr>
              <a:t>間距離</a:t>
            </a:r>
          </a:p>
        </p:txBody>
      </p:sp>
    </p:spTree>
    <p:extLst>
      <p:ext uri="{BB962C8B-B14F-4D97-AF65-F5344CB8AC3E}">
        <p14:creationId xmlns:p14="http://schemas.microsoft.com/office/powerpoint/2010/main" val="2650639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持つ, 時計, 選手, 男 が含まれている画像&#10;&#10;自動的に生成された説明">
            <a:extLst>
              <a:ext uri="{FF2B5EF4-FFF2-40B4-BE49-F238E27FC236}">
                <a16:creationId xmlns:a16="http://schemas.microsoft.com/office/drawing/2014/main" id="{87A3423F-B73A-104F-80D8-76623DE19C3B}"/>
              </a:ext>
            </a:extLst>
          </p:cNvPr>
          <p:cNvPicPr>
            <a:picLocks noChangeAspect="1"/>
          </p:cNvPicPr>
          <p:nvPr/>
        </p:nvPicPr>
        <p:blipFill rotWithShape="1">
          <a:blip r:embed="rId2">
            <a:extLst>
              <a:ext uri="{28A0092B-C50C-407E-A947-70E740481C1C}">
                <a14:useLocalDpi xmlns:a14="http://schemas.microsoft.com/office/drawing/2010/main" val="0"/>
              </a:ext>
            </a:extLst>
          </a:blip>
          <a:srcRect l="1931" t="9571" r="2325" b="12998"/>
          <a:stretch/>
        </p:blipFill>
        <p:spPr>
          <a:xfrm rot="16200000">
            <a:off x="1790427" y="3122311"/>
            <a:ext cx="5501501" cy="777760"/>
          </a:xfrm>
          <a:prstGeom prst="rect">
            <a:avLst/>
          </a:prstGeom>
        </p:spPr>
      </p:pic>
      <p:pic>
        <p:nvPicPr>
          <p:cNvPr id="7" name="図 6" descr="モニター画面に映る文字&#10;&#10;中程度の精度で自動的に生成された説明">
            <a:extLst>
              <a:ext uri="{FF2B5EF4-FFF2-40B4-BE49-F238E27FC236}">
                <a16:creationId xmlns:a16="http://schemas.microsoft.com/office/drawing/2014/main" id="{DA857547-5B7D-8742-ACB3-3D77BEEA244C}"/>
              </a:ext>
            </a:extLst>
          </p:cNvPr>
          <p:cNvPicPr>
            <a:picLocks noChangeAspect="1"/>
          </p:cNvPicPr>
          <p:nvPr/>
        </p:nvPicPr>
        <p:blipFill rotWithShape="1">
          <a:blip r:embed="rId3">
            <a:extLst>
              <a:ext uri="{28A0092B-C50C-407E-A947-70E740481C1C}">
                <a14:useLocalDpi xmlns:a14="http://schemas.microsoft.com/office/drawing/2010/main" val="0"/>
              </a:ext>
            </a:extLst>
          </a:blip>
          <a:srcRect l="2414" t="12277" r="1839" b="10387"/>
          <a:stretch/>
        </p:blipFill>
        <p:spPr>
          <a:xfrm rot="16200000">
            <a:off x="-783560" y="3121530"/>
            <a:ext cx="5501500" cy="779324"/>
          </a:xfrm>
          <a:prstGeom prst="rect">
            <a:avLst/>
          </a:prstGeom>
        </p:spPr>
      </p:pic>
      <p:pic>
        <p:nvPicPr>
          <p:cNvPr id="9" name="図 8" descr="モニター画面に映る文字&#10;&#10;低い精度で自動的に生成された説明">
            <a:extLst>
              <a:ext uri="{FF2B5EF4-FFF2-40B4-BE49-F238E27FC236}">
                <a16:creationId xmlns:a16="http://schemas.microsoft.com/office/drawing/2014/main" id="{62DD3532-F260-7646-98E1-AE6DF00F1639}"/>
              </a:ext>
            </a:extLst>
          </p:cNvPr>
          <p:cNvPicPr>
            <a:picLocks noChangeAspect="1"/>
          </p:cNvPicPr>
          <p:nvPr/>
        </p:nvPicPr>
        <p:blipFill rotWithShape="1">
          <a:blip r:embed="rId4">
            <a:extLst>
              <a:ext uri="{28A0092B-C50C-407E-A947-70E740481C1C}">
                <a14:useLocalDpi xmlns:a14="http://schemas.microsoft.com/office/drawing/2010/main" val="0"/>
              </a:ext>
            </a:extLst>
          </a:blip>
          <a:srcRect l="1610" t="10687" r="1494" b="11013"/>
          <a:stretch/>
        </p:blipFill>
        <p:spPr>
          <a:xfrm rot="16200000">
            <a:off x="4362512" y="3119626"/>
            <a:ext cx="5501500" cy="783132"/>
          </a:xfrm>
          <a:prstGeom prst="rect">
            <a:avLst/>
          </a:prstGeom>
        </p:spPr>
      </p:pic>
      <p:sp>
        <p:nvSpPr>
          <p:cNvPr id="11" name="テキスト ボックス 10">
            <a:extLst>
              <a:ext uri="{FF2B5EF4-FFF2-40B4-BE49-F238E27FC236}">
                <a16:creationId xmlns:a16="http://schemas.microsoft.com/office/drawing/2014/main" id="{E410872E-D0DE-BD48-A23C-3001090F78E7}"/>
              </a:ext>
            </a:extLst>
          </p:cNvPr>
          <p:cNvSpPr txBox="1"/>
          <p:nvPr/>
        </p:nvSpPr>
        <p:spPr>
          <a:xfrm flipH="1">
            <a:off x="212368" y="91678"/>
            <a:ext cx="8078869" cy="461665"/>
          </a:xfrm>
          <a:prstGeom prst="rect">
            <a:avLst/>
          </a:prstGeom>
          <a:noFill/>
        </p:spPr>
        <p:txBody>
          <a:bodyPr wrap="square" rtlCol="0">
            <a:spAutoFit/>
          </a:bodyPr>
          <a:lstStyle/>
          <a:p>
            <a:r>
              <a:rPr kumimoji="1" lang="en" altLang="ja-JP" sz="2400" b="1" dirty="0">
                <a:solidFill>
                  <a:schemeClr val="accent1">
                    <a:lumMod val="50000"/>
                  </a:schemeClr>
                </a:solidFill>
                <a:latin typeface="Arial" panose="020B0604020202020204" pitchFamily="34" charset="0"/>
                <a:cs typeface="Arial" panose="020B0604020202020204" pitchFamily="34" charset="0"/>
              </a:rPr>
              <a:t>CFRP2</a:t>
            </a:r>
            <a:r>
              <a:rPr kumimoji="1" lang="ja-JP" altLang="en-US" sz="2400" b="1">
                <a:solidFill>
                  <a:schemeClr val="accent1">
                    <a:lumMod val="50000"/>
                  </a:schemeClr>
                </a:solidFill>
                <a:latin typeface="Arial" panose="020B0604020202020204" pitchFamily="34" charset="0"/>
                <a:cs typeface="Arial" panose="020B0604020202020204" pitchFamily="34" charset="0"/>
              </a:rPr>
              <a:t>本（斜め方向あり）</a:t>
            </a:r>
            <a:endParaRPr kumimoji="1" lang="en-US" altLang="ja-JP" sz="2400" b="1" dirty="0">
              <a:solidFill>
                <a:schemeClr val="accent1">
                  <a:lumMod val="50000"/>
                </a:schemeClr>
              </a:solidFill>
              <a:latin typeface="Arial" panose="020B0604020202020204" pitchFamily="34" charset="0"/>
              <a:cs typeface="Arial" panose="020B0604020202020204" pitchFamily="34" charset="0"/>
            </a:endParaRPr>
          </a:p>
        </p:txBody>
      </p:sp>
      <p:sp>
        <p:nvSpPr>
          <p:cNvPr id="13" name="テキスト ボックス 12">
            <a:extLst>
              <a:ext uri="{FF2B5EF4-FFF2-40B4-BE49-F238E27FC236}">
                <a16:creationId xmlns:a16="http://schemas.microsoft.com/office/drawing/2014/main" id="{564AEA47-BA88-D046-8521-52B02E20864D}"/>
              </a:ext>
            </a:extLst>
          </p:cNvPr>
          <p:cNvSpPr txBox="1"/>
          <p:nvPr/>
        </p:nvSpPr>
        <p:spPr>
          <a:xfrm>
            <a:off x="1759441" y="6386847"/>
            <a:ext cx="415498" cy="369332"/>
          </a:xfrm>
          <a:prstGeom prst="rect">
            <a:avLst/>
          </a:prstGeom>
          <a:noFill/>
        </p:spPr>
        <p:txBody>
          <a:bodyPr wrap="none" rtlCol="0">
            <a:spAutoFit/>
          </a:bodyPr>
          <a:lstStyle/>
          <a:p>
            <a:r>
              <a:rPr kumimoji="1" lang="ja-JP" altLang="en-US"/>
              <a:t>小</a:t>
            </a:r>
          </a:p>
        </p:txBody>
      </p:sp>
      <p:sp>
        <p:nvSpPr>
          <p:cNvPr id="14" name="テキスト ボックス 13">
            <a:extLst>
              <a:ext uri="{FF2B5EF4-FFF2-40B4-BE49-F238E27FC236}">
                <a16:creationId xmlns:a16="http://schemas.microsoft.com/office/drawing/2014/main" id="{72FC5C8A-23B1-724C-8176-20967E143F0C}"/>
              </a:ext>
            </a:extLst>
          </p:cNvPr>
          <p:cNvSpPr txBox="1"/>
          <p:nvPr/>
        </p:nvSpPr>
        <p:spPr>
          <a:xfrm>
            <a:off x="4333428" y="6386847"/>
            <a:ext cx="415498" cy="369332"/>
          </a:xfrm>
          <a:prstGeom prst="rect">
            <a:avLst/>
          </a:prstGeom>
          <a:noFill/>
        </p:spPr>
        <p:txBody>
          <a:bodyPr wrap="none" rtlCol="0">
            <a:spAutoFit/>
          </a:bodyPr>
          <a:lstStyle/>
          <a:p>
            <a:r>
              <a:rPr kumimoji="1" lang="ja-JP" altLang="en-US"/>
              <a:t>中</a:t>
            </a:r>
          </a:p>
        </p:txBody>
      </p:sp>
      <p:sp>
        <p:nvSpPr>
          <p:cNvPr id="15" name="テキスト ボックス 14">
            <a:extLst>
              <a:ext uri="{FF2B5EF4-FFF2-40B4-BE49-F238E27FC236}">
                <a16:creationId xmlns:a16="http://schemas.microsoft.com/office/drawing/2014/main" id="{A1BE43C6-885B-0E4E-89B2-2270C2F62406}"/>
              </a:ext>
            </a:extLst>
          </p:cNvPr>
          <p:cNvSpPr txBox="1"/>
          <p:nvPr/>
        </p:nvSpPr>
        <p:spPr>
          <a:xfrm>
            <a:off x="6905513" y="6386847"/>
            <a:ext cx="415498" cy="369332"/>
          </a:xfrm>
          <a:prstGeom prst="rect">
            <a:avLst/>
          </a:prstGeom>
          <a:noFill/>
        </p:spPr>
        <p:txBody>
          <a:bodyPr wrap="none" rtlCol="0">
            <a:spAutoFit/>
          </a:bodyPr>
          <a:lstStyle/>
          <a:p>
            <a:r>
              <a:rPr kumimoji="1" lang="ja-JP" altLang="en-US"/>
              <a:t>大</a:t>
            </a:r>
          </a:p>
        </p:txBody>
      </p:sp>
    </p:spTree>
    <p:extLst>
      <p:ext uri="{BB962C8B-B14F-4D97-AF65-F5344CB8AC3E}">
        <p14:creationId xmlns:p14="http://schemas.microsoft.com/office/powerpoint/2010/main" val="1743328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傘, 開く, 暗い が含まれている画像&#10;&#10;自動的に生成された説明">
            <a:extLst>
              <a:ext uri="{FF2B5EF4-FFF2-40B4-BE49-F238E27FC236}">
                <a16:creationId xmlns:a16="http://schemas.microsoft.com/office/drawing/2014/main" id="{5928DD96-84C3-1749-8829-7545FBE74D8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7765" b="8997"/>
          <a:stretch/>
        </p:blipFill>
        <p:spPr>
          <a:xfrm>
            <a:off x="5590649" y="1135204"/>
            <a:ext cx="2581541" cy="2520893"/>
          </a:xfrm>
        </p:spPr>
      </p:pic>
      <p:sp>
        <p:nvSpPr>
          <p:cNvPr id="10" name="正方形/長方形 9">
            <a:extLst>
              <a:ext uri="{FF2B5EF4-FFF2-40B4-BE49-F238E27FC236}">
                <a16:creationId xmlns:a16="http://schemas.microsoft.com/office/drawing/2014/main" id="{F3A996EB-823B-8C4E-8B6A-320DFFD354C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823D02B-E9CC-AB4F-AEF1-C4DA210862B0}"/>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埋め込みイメージ</a:t>
            </a:r>
            <a:endParaRPr kumimoji="1" lang="ja-JP" altLang="en-US" sz="2400" b="1" dirty="0">
              <a:solidFill>
                <a:schemeClr val="bg1"/>
              </a:solidFill>
              <a:latin typeface="+mn-ea"/>
              <a:ea typeface="+mn-ea"/>
            </a:endParaRPr>
          </a:p>
        </p:txBody>
      </p:sp>
      <p:pic>
        <p:nvPicPr>
          <p:cNvPr id="2" name="IMG_5086_soRMJX.mp4" descr="IMG_5086_soRMJX.mp4">
            <a:hlinkClick r:id="" action="ppaction://media"/>
            <a:extLst>
              <a:ext uri="{FF2B5EF4-FFF2-40B4-BE49-F238E27FC236}">
                <a16:creationId xmlns:a16="http://schemas.microsoft.com/office/drawing/2014/main" id="{490D7FD4-552F-4F4F-8611-122D823F11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1810" y="1309865"/>
            <a:ext cx="3643469" cy="4880555"/>
          </a:xfrm>
          <a:prstGeom prst="rect">
            <a:avLst/>
          </a:prstGeom>
        </p:spPr>
      </p:pic>
      <p:pic>
        <p:nvPicPr>
          <p:cNvPr id="4" name="図 3" descr="傘をさして椅子に座っている男性&#10;&#10;中程度の精度で自動的に生成された説明">
            <a:extLst>
              <a:ext uri="{FF2B5EF4-FFF2-40B4-BE49-F238E27FC236}">
                <a16:creationId xmlns:a16="http://schemas.microsoft.com/office/drawing/2014/main" id="{05A4C5EF-D95F-654E-ADF5-939B72EA7E8E}"/>
              </a:ext>
            </a:extLst>
          </p:cNvPr>
          <p:cNvPicPr>
            <a:picLocks noChangeAspect="1"/>
          </p:cNvPicPr>
          <p:nvPr/>
        </p:nvPicPr>
        <p:blipFill rotWithShape="1">
          <a:blip r:embed="rId6">
            <a:extLst>
              <a:ext uri="{28A0092B-C50C-407E-A947-70E740481C1C}">
                <a14:useLocalDpi xmlns:a14="http://schemas.microsoft.com/office/drawing/2010/main" val="0"/>
              </a:ext>
            </a:extLst>
          </a:blip>
          <a:srcRect t="19696" r="2459" b="12509"/>
          <a:stretch/>
        </p:blipFill>
        <p:spPr>
          <a:xfrm>
            <a:off x="5711185" y="4042023"/>
            <a:ext cx="2340467" cy="2168945"/>
          </a:xfrm>
          <a:prstGeom prst="rect">
            <a:avLst/>
          </a:prstGeom>
        </p:spPr>
      </p:pic>
    </p:spTree>
    <p:extLst>
      <p:ext uri="{BB962C8B-B14F-4D97-AF65-F5344CB8AC3E}">
        <p14:creationId xmlns:p14="http://schemas.microsoft.com/office/powerpoint/2010/main" val="234915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3E9E3CB8-0C06-4C95-83B7-BACA1ABF079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4" name="図 3">
            <a:extLst>
              <a:ext uri="{FF2B5EF4-FFF2-40B4-BE49-F238E27FC236}">
                <a16:creationId xmlns:a16="http://schemas.microsoft.com/office/drawing/2014/main" id="{7262DF8E-7D71-4597-93FE-9C399D3B4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209" y="1766426"/>
            <a:ext cx="4589897" cy="3404375"/>
          </a:xfrm>
          <a:prstGeom prst="rect">
            <a:avLst/>
          </a:prstGeom>
        </p:spPr>
      </p:pic>
      <p:sp>
        <p:nvSpPr>
          <p:cNvPr id="2" name="タイトル 1"/>
          <p:cNvSpPr>
            <a:spLocks noGrp="1"/>
          </p:cNvSpPr>
          <p:nvPr>
            <p:ph type="title"/>
          </p:nvPr>
        </p:nvSpPr>
        <p:spPr>
          <a:xfrm>
            <a:off x="253351" y="62305"/>
            <a:ext cx="7918839" cy="593386"/>
          </a:xfrm>
        </p:spPr>
        <p:txBody>
          <a:bodyPr>
            <a:normAutofit/>
          </a:bodyPr>
          <a:lstStyle/>
          <a:p>
            <a:r>
              <a:rPr lang="ja-JP" altLang="en-US" sz="2400" b="1" dirty="0">
                <a:solidFill>
                  <a:schemeClr val="bg1"/>
                </a:solidFill>
                <a:latin typeface="+mn-ea"/>
                <a:ea typeface="+mn-ea"/>
              </a:rPr>
              <a:t>強度評価</a:t>
            </a:r>
            <a:r>
              <a:rPr lang="ja-JP" altLang="en-US" sz="2400" dirty="0">
                <a:solidFill>
                  <a:schemeClr val="bg1"/>
                </a:solidFill>
                <a:latin typeface="+mn-ea"/>
                <a:ea typeface="+mn-ea"/>
              </a:rPr>
              <a:t>｜</a:t>
            </a:r>
            <a:r>
              <a:rPr kumimoji="1" lang="ja-JP" altLang="en-US" sz="2400" dirty="0">
                <a:solidFill>
                  <a:schemeClr val="bg1"/>
                </a:solidFill>
                <a:latin typeface="+mn-ea"/>
                <a:ea typeface="+mn-ea"/>
              </a:rPr>
              <a:t>実験結果</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C14621F-F103-46C9-9FD6-67C9B25A37D5}"/>
                  </a:ext>
                </a:extLst>
              </p:cNvPr>
              <p:cNvSpPr txBox="1"/>
              <p:nvPr/>
            </p:nvSpPr>
            <p:spPr>
              <a:xfrm>
                <a:off x="1036091" y="5422667"/>
                <a:ext cx="7575171" cy="731995"/>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t>手動強化試験片の引張強さは，</a:t>
                </a:r>
                <a:r>
                  <a:rPr lang="en-US" altLang="ja-JP" sz="16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r>
                      <a:rPr lang="ja-JP" altLang="en-US" sz="1600" i="1">
                        <a:latin typeface="Cambria Math" panose="02040503050406030204" pitchFamily="18" charset="0"/>
                      </a:rPr>
                      <m:t>に</m:t>
                    </m:r>
                  </m:oMath>
                </a14:m>
                <a:r>
                  <a:rPr kumimoji="1" lang="ja-JP" altLang="en-US" sz="1600" dirty="0">
                    <a:latin typeface="+mn-ea"/>
                  </a:rPr>
                  <a:t>対して線形的に向上する．</a:t>
                </a:r>
              </a:p>
              <a:p>
                <a:endParaRPr kumimoji="1" lang="en-US" altLang="ja-JP" sz="700" dirty="0">
                  <a:latin typeface="+mn-ea"/>
                </a:endParaRPr>
              </a:p>
              <a:p>
                <a:pPr marL="285750" indent="-285750">
                  <a:buFont typeface="Wingdings" panose="05000000000000000000" pitchFamily="2" charset="2"/>
                  <a:buChar char="Ø"/>
                </a:pPr>
                <a:r>
                  <a:rPr kumimoji="1" lang="ja-JP" altLang="en-US" sz="1600" dirty="0">
                    <a:latin typeface="+mn-ea"/>
                  </a:rPr>
                  <a:t>非強化試験片と比較し，手動強化</a:t>
                </a:r>
                <a14:m>
                  <m:oMath xmlns:m="http://schemas.openxmlformats.org/officeDocument/2006/math">
                    <m:r>
                      <a:rPr kumimoji="1" lang="ja-JP" altLang="en-US" sz="1600" i="1" dirty="0">
                        <a:latin typeface="Cambria Math" panose="02040503050406030204" pitchFamily="18" charset="0"/>
                      </a:rPr>
                      <m:t>試験片の</m:t>
                    </m:r>
                    <m:r>
                      <m:rPr>
                        <m:nor/>
                      </m:rPr>
                      <a:rPr kumimoji="1" lang="ja-JP" altLang="en-US" sz="1600" dirty="0">
                        <a:latin typeface="+mn-ea"/>
                      </a:rPr>
                      <m:t>引張強さ</m:t>
                    </m:r>
                    <m:r>
                      <a:rPr kumimoji="1" lang="ja-JP" altLang="en-US" sz="1600" i="1" dirty="0">
                        <a:latin typeface="Cambria Math" panose="02040503050406030204" pitchFamily="18" charset="0"/>
                      </a:rPr>
                      <m:t>は</m:t>
                    </m:r>
                    <m:r>
                      <a:rPr lang="ja-JP" altLang="en-US" sz="1600" i="1">
                        <a:latin typeface="Cambria Math" panose="02040503050406030204" pitchFamily="18" charset="0"/>
                      </a:rPr>
                      <m:t>最大</m:t>
                    </m:r>
                  </m:oMath>
                </a14:m>
                <a:r>
                  <a:rPr kumimoji="1" lang="en-US" altLang="ja-JP" sz="1600" dirty="0">
                    <a:latin typeface="+mn-ea"/>
                  </a:rPr>
                  <a:t>170%</a:t>
                </a:r>
                <a:r>
                  <a:rPr kumimoji="1" lang="ja-JP" altLang="en-US" sz="1600" dirty="0">
                    <a:latin typeface="+mn-ea"/>
                  </a:rPr>
                  <a:t>向上した．</a:t>
                </a:r>
                <a:endParaRPr kumimoji="1" lang="en-US" altLang="ja-JP" sz="1600" dirty="0">
                  <a:latin typeface="+mn-ea"/>
                </a:endParaRPr>
              </a:p>
            </p:txBody>
          </p:sp>
        </mc:Choice>
        <mc:Fallback xmlns="">
          <p:sp>
            <p:nvSpPr>
              <p:cNvPr id="5" name="テキスト ボックス 4">
                <a:extLst>
                  <a:ext uri="{FF2B5EF4-FFF2-40B4-BE49-F238E27FC236}">
                    <a16:creationId xmlns:a16="http://schemas.microsoft.com/office/drawing/2014/main" id="{6C14621F-F103-46C9-9FD6-67C9B25A37D5}"/>
                  </a:ext>
                </a:extLst>
              </p:cNvPr>
              <p:cNvSpPr txBox="1">
                <a:spLocks noRot="1" noChangeAspect="1" noMove="1" noResize="1" noEditPoints="1" noAdjustHandles="1" noChangeArrowheads="1" noChangeShapeType="1" noTextEdit="1"/>
              </p:cNvSpPr>
              <p:nvPr/>
            </p:nvSpPr>
            <p:spPr>
              <a:xfrm>
                <a:off x="1036091" y="5422667"/>
                <a:ext cx="7575171" cy="731995"/>
              </a:xfrm>
              <a:prstGeom prst="rect">
                <a:avLst/>
              </a:prstGeom>
              <a:blipFill>
                <a:blip r:embed="rId4"/>
                <a:stretch>
                  <a:fillRect l="-322" t="-1667" b="-7500"/>
                </a:stretch>
              </a:blipFill>
            </p:spPr>
            <p:txBody>
              <a:bodyPr/>
              <a:lstStyle/>
              <a:p>
                <a:r>
                  <a:rPr lang="ja-JP" altLang="en-US">
                    <a:noFill/>
                  </a:rPr>
                  <a:t> </a:t>
                </a:r>
              </a:p>
            </p:txBody>
          </p:sp>
        </mc:Fallback>
      </mc:AlternateContent>
      <p:cxnSp>
        <p:nvCxnSpPr>
          <p:cNvPr id="6" name="直線コネクタ 5">
            <a:extLst>
              <a:ext uri="{FF2B5EF4-FFF2-40B4-BE49-F238E27FC236}">
                <a16:creationId xmlns:a16="http://schemas.microsoft.com/office/drawing/2014/main" id="{02273315-254B-4F13-A3A8-27063A89B2D7}"/>
              </a:ext>
            </a:extLst>
          </p:cNvPr>
          <p:cNvCxnSpPr>
            <a:cxnSpLocks/>
          </p:cNvCxnSpPr>
          <p:nvPr/>
        </p:nvCxnSpPr>
        <p:spPr>
          <a:xfrm>
            <a:off x="5976173" y="3192343"/>
            <a:ext cx="647263" cy="59976"/>
          </a:xfrm>
          <a:prstGeom prst="line">
            <a:avLst/>
          </a:prstGeom>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77EE355E-D269-4A51-BFA5-9B5CA993214A}"/>
              </a:ext>
            </a:extLst>
          </p:cNvPr>
          <p:cNvSpPr txBox="1"/>
          <p:nvPr/>
        </p:nvSpPr>
        <p:spPr>
          <a:xfrm>
            <a:off x="6623436" y="3081673"/>
            <a:ext cx="1784887" cy="646331"/>
          </a:xfrm>
          <a:prstGeom prst="rect">
            <a:avLst/>
          </a:prstGeom>
          <a:noFill/>
        </p:spPr>
        <p:txBody>
          <a:bodyPr wrap="square" rtlCol="0">
            <a:spAutoFit/>
          </a:bodyPr>
          <a:lstStyle/>
          <a:p>
            <a:r>
              <a:rPr kumimoji="1" lang="en-US" altLang="ja-JP" sz="1200" dirty="0">
                <a:latin typeface="+mn-ea"/>
              </a:rPr>
              <a:t>PLA</a:t>
            </a:r>
            <a:r>
              <a:rPr kumimoji="1" lang="ja-JP" altLang="en-US" sz="1200" dirty="0">
                <a:latin typeface="+mn-ea"/>
              </a:rPr>
              <a:t>とエポキシ樹脂間で表面剥離し，</a:t>
            </a:r>
            <a:r>
              <a:rPr kumimoji="1" lang="en-US" altLang="ja-JP" sz="1200" dirty="0">
                <a:latin typeface="+mn-ea"/>
              </a:rPr>
              <a:t>CFRP</a:t>
            </a:r>
            <a:r>
              <a:rPr kumimoji="1" lang="ja-JP" altLang="en-US" sz="1200" dirty="0">
                <a:latin typeface="+mn-ea"/>
              </a:rPr>
              <a:t>は破断に至らなかった．</a:t>
            </a:r>
            <a:endParaRPr kumimoji="1" lang="en-US" altLang="ja-JP" sz="1200" dirty="0">
              <a:latin typeface="+mn-ea"/>
            </a:endParaRPr>
          </a:p>
        </p:txBody>
      </p:sp>
      <mc:AlternateContent xmlns:mc="http://schemas.openxmlformats.org/markup-compatibility/2006" xmlns:a14="http://schemas.microsoft.com/office/drawing/2010/main">
        <mc:Choice Requires="a14">
          <p:sp>
            <p:nvSpPr>
              <p:cNvPr id="8" name="コンテンツ プレースホルダー 9">
                <a:extLst>
                  <a:ext uri="{FF2B5EF4-FFF2-40B4-BE49-F238E27FC236}">
                    <a16:creationId xmlns:a16="http://schemas.microsoft.com/office/drawing/2014/main" id="{7D9AB9C5-DC96-4D6B-8744-072DA54FC673}"/>
                  </a:ext>
                </a:extLst>
              </p:cNvPr>
              <p:cNvSpPr txBox="1">
                <a:spLocks/>
              </p:cNvSpPr>
              <p:nvPr/>
            </p:nvSpPr>
            <p:spPr>
              <a:xfrm>
                <a:off x="1036091" y="854531"/>
                <a:ext cx="6238055" cy="1055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latin typeface="+mn-ea"/>
                  </a:rPr>
                  <a:t>引張試験の結果から引張強さを算出し，</a:t>
                </a:r>
                <a:r>
                  <a:rPr lang="en-US" altLang="ja-JP" sz="11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oMath>
                </a14:m>
                <a:r>
                  <a:rPr lang="ja-JP" altLang="en-US" sz="1600" dirty="0">
                    <a:latin typeface="+mn-ea"/>
                  </a:rPr>
                  <a:t>との関係を示す．</a:t>
                </a:r>
                <a:endParaRPr lang="en-US" altLang="ja-JP" sz="800" dirty="0">
                  <a:latin typeface="+mn-ea"/>
                </a:endParaRPr>
              </a:p>
              <a:p>
                <a:pPr marL="0" indent="0">
                  <a:buNone/>
                </a:pPr>
                <a:r>
                  <a:rPr lang="en-US" altLang="ja-JP" sz="1200" dirty="0">
                    <a:latin typeface="+mn-ea"/>
                  </a:rPr>
                  <a:t>* </a:t>
                </a:r>
                <a14:m>
                  <m:oMath xmlns:m="http://schemas.openxmlformats.org/officeDocument/2006/math">
                    <m:sSub>
                      <m:sSubPr>
                        <m:ctrlPr>
                          <a:rPr lang="en-US" altLang="ja-JP" sz="1200" i="1" smtClean="0">
                            <a:latin typeface="Cambria Math" panose="02040503050406030204" pitchFamily="18" charset="0"/>
                          </a:rPr>
                        </m:ctrlPr>
                      </m:sSubPr>
                      <m:e>
                        <m:r>
                          <a:rPr lang="en-US" altLang="ja-JP" sz="1200" i="1">
                            <a:latin typeface="Cambria Math" panose="02040503050406030204" pitchFamily="18" charset="0"/>
                          </a:rPr>
                          <m:t>𝑉</m:t>
                        </m:r>
                      </m:e>
                      <m:sub>
                        <m:r>
                          <a:rPr lang="en-US" altLang="ja-JP" sz="1200" i="1">
                            <a:latin typeface="Cambria Math" panose="02040503050406030204" pitchFamily="18" charset="0"/>
                          </a:rPr>
                          <m:t>𝑓</m:t>
                        </m:r>
                      </m:sub>
                    </m:sSub>
                    <m:r>
                      <a:rPr lang="en-US" altLang="ja-JP" sz="1200" i="1">
                        <a:latin typeface="Cambria Math" panose="02040503050406030204" pitchFamily="18" charset="0"/>
                      </a:rPr>
                      <m:t> </m:t>
                    </m:r>
                  </m:oMath>
                </a14:m>
                <a:r>
                  <a:rPr lang="ja-JP" altLang="en-US" sz="1200" dirty="0">
                    <a:latin typeface="+mn-ea"/>
                  </a:rPr>
                  <a:t>：繊維体積含有率．手動強化試験片内における炭素繊維の体積の割合．</a:t>
                </a:r>
                <a:endParaRPr lang="en-US" altLang="ja-JP" sz="1600" dirty="0">
                  <a:latin typeface="+mn-ea"/>
                </a:endParaRPr>
              </a:p>
            </p:txBody>
          </p:sp>
        </mc:Choice>
        <mc:Fallback xmlns="">
          <p:sp>
            <p:nvSpPr>
              <p:cNvPr id="8" name="コンテンツ プレースホルダー 9">
                <a:extLst>
                  <a:ext uri="{FF2B5EF4-FFF2-40B4-BE49-F238E27FC236}">
                    <a16:creationId xmlns:a16="http://schemas.microsoft.com/office/drawing/2014/main" id="{7D9AB9C5-DC96-4D6B-8744-072DA54FC673}"/>
                  </a:ext>
                </a:extLst>
              </p:cNvPr>
              <p:cNvSpPr txBox="1">
                <a:spLocks noRot="1" noChangeAspect="1" noMove="1" noResize="1" noEditPoints="1" noAdjustHandles="1" noChangeArrowheads="1" noChangeShapeType="1" noTextEdit="1"/>
              </p:cNvSpPr>
              <p:nvPr/>
            </p:nvSpPr>
            <p:spPr>
              <a:xfrm>
                <a:off x="1036091" y="854531"/>
                <a:ext cx="6238055" cy="1055792"/>
              </a:xfrm>
              <a:prstGeom prst="rect">
                <a:avLst/>
              </a:prstGeom>
              <a:blipFill>
                <a:blip r:embed="rId5"/>
                <a:stretch>
                  <a:fillRect l="-587" t="-3468"/>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97A8B4-1608-49EE-BF31-A529ACE20AE5}"/>
              </a:ext>
            </a:extLst>
          </p:cNvPr>
          <p:cNvSpPr txBox="1"/>
          <p:nvPr/>
        </p:nvSpPr>
        <p:spPr>
          <a:xfrm>
            <a:off x="1725432" y="6175212"/>
            <a:ext cx="4325509" cy="338554"/>
          </a:xfrm>
          <a:prstGeom prst="rect">
            <a:avLst/>
          </a:prstGeom>
          <a:noFill/>
        </p:spPr>
        <p:txBody>
          <a:bodyPr wrap="square" rtlCol="0">
            <a:spAutoFit/>
          </a:bodyPr>
          <a:lstStyle/>
          <a:p>
            <a:r>
              <a:rPr kumimoji="1" lang="ja-JP" altLang="en-US" sz="1600" b="1" dirty="0">
                <a:solidFill>
                  <a:srgbClr val="FF0000"/>
                </a:solidFill>
                <a:latin typeface="+mn-ea"/>
              </a:rPr>
              <a:t>提案する強化手法の有効性を示した．</a:t>
            </a:r>
            <a:endParaRPr kumimoji="1" lang="ja-JP" altLang="en-US" sz="1600" b="1" dirty="0">
              <a:latin typeface="+mn-ea"/>
            </a:endParaRPr>
          </a:p>
        </p:txBody>
      </p:sp>
      <p:cxnSp>
        <p:nvCxnSpPr>
          <p:cNvPr id="11" name="直線矢印コネクタ 10">
            <a:extLst>
              <a:ext uri="{FF2B5EF4-FFF2-40B4-BE49-F238E27FC236}">
                <a16:creationId xmlns:a16="http://schemas.microsoft.com/office/drawing/2014/main" id="{3529E055-7C1D-4BBF-8234-64F7ADF14FDF}"/>
              </a:ext>
            </a:extLst>
          </p:cNvPr>
          <p:cNvCxnSpPr/>
          <p:nvPr/>
        </p:nvCxnSpPr>
        <p:spPr>
          <a:xfrm>
            <a:off x="1159479" y="6344489"/>
            <a:ext cx="49357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3412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鉄筋コンクリート</a:t>
            </a:r>
            <a:endParaRPr kumimoji="1" lang="ja-JP" altLang="en-US" sz="2400" b="1" dirty="0">
              <a:solidFill>
                <a:schemeClr val="bg1"/>
              </a:solidFill>
              <a:latin typeface="+mn-ea"/>
              <a:ea typeface="+mn-ea"/>
            </a:endParaRPr>
          </a:p>
        </p:txBody>
      </p:sp>
      <p:pic>
        <p:nvPicPr>
          <p:cNvPr id="1026" name="Picture 2" descr="ダイアグラム&#10;&#10;自動的に生成された説明">
            <a:extLst>
              <a:ext uri="{FF2B5EF4-FFF2-40B4-BE49-F238E27FC236}">
                <a16:creationId xmlns:a16="http://schemas.microsoft.com/office/drawing/2014/main" id="{CD8C7C17-D8EE-1341-AA24-A72EB9F65AE6}"/>
              </a:ext>
              <a:ext uri="{C183D7F6-B498-43B3-948B-1728B52AA6E4}">
                <adec:decorative xmlns:adec="http://schemas.microsoft.com/office/drawing/2017/decorative" val="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568" y="3217900"/>
            <a:ext cx="3745856" cy="3199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構造 - 構造・セキュリティ |《公式》プレサンス ロジェ 豊橋前田中町CL｜新築分譲マンション">
            <a:extLst>
              <a:ext uri="{FF2B5EF4-FFF2-40B4-BE49-F238E27FC236}">
                <a16:creationId xmlns:a16="http://schemas.microsoft.com/office/drawing/2014/main" id="{197C7B65-0C10-BC41-9B1E-A55E35E102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726"/>
          <a:stretch/>
        </p:blipFill>
        <p:spPr bwMode="auto">
          <a:xfrm>
            <a:off x="689054" y="3511704"/>
            <a:ext cx="3406394" cy="2823112"/>
          </a:xfrm>
          <a:prstGeom prst="rect">
            <a:avLst/>
          </a:prstGeom>
          <a:noFill/>
          <a:extLst>
            <a:ext uri="{909E8E84-426E-40DD-AFC4-6F175D3DCCD1}">
              <a14:hiddenFill xmlns:a14="http://schemas.microsoft.com/office/drawing/2010/main">
                <a:solidFill>
                  <a:srgbClr val="FFFFFF"/>
                </a:solidFill>
              </a14:hiddenFill>
            </a:ext>
          </a:extLst>
        </p:spPr>
      </p:pic>
      <p:sp>
        <p:nvSpPr>
          <p:cNvPr id="32" name="正方形/長方形 31">
            <a:extLst>
              <a:ext uri="{FF2B5EF4-FFF2-40B4-BE49-F238E27FC236}">
                <a16:creationId xmlns:a16="http://schemas.microsoft.com/office/drawing/2014/main" id="{5EAACF49-C0CA-B445-8467-70E93DD27756}"/>
              </a:ext>
            </a:extLst>
          </p:cNvPr>
          <p:cNvSpPr/>
          <p:nvPr/>
        </p:nvSpPr>
        <p:spPr>
          <a:xfrm>
            <a:off x="689054" y="1340602"/>
            <a:ext cx="7918838" cy="1164999"/>
          </a:xfrm>
          <a:prstGeom prst="rect">
            <a:avLst/>
          </a:prstGeom>
        </p:spPr>
        <p:txBody>
          <a:bodyPr wrap="square">
            <a:spAutoFit/>
          </a:bodyPr>
          <a:lstStyle/>
          <a:p>
            <a:pPr marL="285750" indent="-285750">
              <a:lnSpc>
                <a:spcPct val="150000"/>
              </a:lnSpc>
              <a:buFont typeface="Wingdings" pitchFamily="2" charset="2"/>
              <a:buChar char="l"/>
            </a:pPr>
            <a:r>
              <a:rPr kumimoji="1" lang="ja-JP" altLang="en-US" sz="1600">
                <a:latin typeface="+mj-ea"/>
                <a:ea typeface="+mj-ea"/>
              </a:rPr>
              <a:t>鉄筋コンクリートでは普通，主筋と帯筋を組み立てて埋め込む</a:t>
            </a:r>
            <a:endParaRPr kumimoji="1" lang="en-US" altLang="ja-JP" sz="1600" dirty="0">
              <a:latin typeface="+mj-ea"/>
              <a:ea typeface="+mj-ea"/>
            </a:endParaRPr>
          </a:p>
          <a:p>
            <a:pPr marL="285750" indent="-285750">
              <a:lnSpc>
                <a:spcPct val="150000"/>
              </a:lnSpc>
              <a:buFont typeface="Wingdings" pitchFamily="2" charset="2"/>
              <a:buChar char="l"/>
            </a:pPr>
            <a:r>
              <a:rPr lang="ja-JP" altLang="en-US" sz="1600">
                <a:latin typeface="+mj-ea"/>
                <a:ea typeface="+mj-ea"/>
              </a:rPr>
              <a:t>主筋は引張や曲げに対して有効</a:t>
            </a:r>
            <a:endParaRPr lang="en-US" altLang="ja-JP" sz="1600" dirty="0">
              <a:latin typeface="+mj-ea"/>
              <a:ea typeface="+mj-ea"/>
            </a:endParaRPr>
          </a:p>
          <a:p>
            <a:pPr marL="285750" indent="-285750">
              <a:lnSpc>
                <a:spcPct val="150000"/>
              </a:lnSpc>
              <a:buFont typeface="Wingdings" pitchFamily="2" charset="2"/>
              <a:buChar char="l"/>
            </a:pPr>
            <a:r>
              <a:rPr lang="ja-JP" altLang="en-US" sz="1600">
                <a:latin typeface="+mj-ea"/>
                <a:ea typeface="+mj-ea"/>
              </a:rPr>
              <a:t>帯筋は剪断に対して有効</a:t>
            </a:r>
            <a:endParaRPr lang="en-US" altLang="ja-JP" sz="1600" dirty="0">
              <a:latin typeface="+mj-ea"/>
              <a:ea typeface="+mj-ea"/>
            </a:endParaRPr>
          </a:p>
        </p:txBody>
      </p:sp>
      <p:sp>
        <p:nvSpPr>
          <p:cNvPr id="7" name="テキスト ボックス 6">
            <a:extLst>
              <a:ext uri="{FF2B5EF4-FFF2-40B4-BE49-F238E27FC236}">
                <a16:creationId xmlns:a16="http://schemas.microsoft.com/office/drawing/2014/main" id="{19A8D18F-78E1-104C-BF31-AB3EB4C8116E}"/>
              </a:ext>
            </a:extLst>
          </p:cNvPr>
          <p:cNvSpPr txBox="1"/>
          <p:nvPr/>
        </p:nvSpPr>
        <p:spPr>
          <a:xfrm>
            <a:off x="7550912" y="1035388"/>
            <a:ext cx="1366492" cy="1754326"/>
          </a:xfrm>
          <a:prstGeom prst="rect">
            <a:avLst/>
          </a:prstGeom>
          <a:noFill/>
        </p:spPr>
        <p:txBody>
          <a:bodyPr wrap="square" rtlCol="0">
            <a:spAutoFit/>
          </a:bodyPr>
          <a:lstStyle/>
          <a:p>
            <a:r>
              <a:rPr kumimoji="1" lang="en-US" altLang="ja-JP" dirty="0"/>
              <a:t>0.00025</a:t>
            </a:r>
          </a:p>
          <a:p>
            <a:r>
              <a:rPr kumimoji="1" lang="en-US" altLang="ja-JP" dirty="0"/>
              <a:t>0.003</a:t>
            </a:r>
          </a:p>
          <a:p>
            <a:r>
              <a:rPr kumimoji="1" lang="en-US" altLang="ja-JP" dirty="0"/>
              <a:t>0.004</a:t>
            </a:r>
          </a:p>
          <a:p>
            <a:r>
              <a:rPr kumimoji="1" lang="en-US" altLang="ja-JP" dirty="0"/>
              <a:t>0.00525</a:t>
            </a:r>
          </a:p>
          <a:p>
            <a:r>
              <a:rPr kumimoji="1" lang="en-US" altLang="ja-JP" dirty="0"/>
              <a:t>0.00575</a:t>
            </a:r>
          </a:p>
          <a:p>
            <a:r>
              <a:rPr kumimoji="1" lang="en-US" altLang="ja-JP" dirty="0"/>
              <a:t>0.0105</a:t>
            </a:r>
            <a:endParaRPr kumimoji="1" lang="ja-JP" altLang="en-US"/>
          </a:p>
        </p:txBody>
      </p:sp>
      <p:sp>
        <p:nvSpPr>
          <p:cNvPr id="8" name="テキスト ボックス 7">
            <a:extLst>
              <a:ext uri="{FF2B5EF4-FFF2-40B4-BE49-F238E27FC236}">
                <a16:creationId xmlns:a16="http://schemas.microsoft.com/office/drawing/2014/main" id="{6A201203-7FA3-D44F-9145-AABFD93931EE}"/>
              </a:ext>
            </a:extLst>
          </p:cNvPr>
          <p:cNvSpPr txBox="1"/>
          <p:nvPr/>
        </p:nvSpPr>
        <p:spPr>
          <a:xfrm>
            <a:off x="6833758" y="1031988"/>
            <a:ext cx="1026665" cy="1754326"/>
          </a:xfrm>
          <a:prstGeom prst="rect">
            <a:avLst/>
          </a:prstGeom>
          <a:noFill/>
        </p:spPr>
        <p:txBody>
          <a:bodyPr wrap="square" rtlCol="0">
            <a:spAutoFit/>
          </a:bodyPr>
          <a:lstStyle/>
          <a:p>
            <a:r>
              <a:rPr kumimoji="1" lang="en-US" altLang="ja-JP" dirty="0"/>
              <a:t>0.03</a:t>
            </a:r>
          </a:p>
          <a:p>
            <a:r>
              <a:rPr kumimoji="1" lang="en-US" altLang="ja-JP" dirty="0"/>
              <a:t>0.36</a:t>
            </a:r>
          </a:p>
          <a:p>
            <a:r>
              <a:rPr kumimoji="1" lang="en-US" altLang="ja-JP" dirty="0"/>
              <a:t>0.48</a:t>
            </a:r>
          </a:p>
          <a:p>
            <a:r>
              <a:rPr kumimoji="1" lang="en-US" altLang="ja-JP" dirty="0"/>
              <a:t>0.63</a:t>
            </a:r>
          </a:p>
          <a:p>
            <a:r>
              <a:rPr kumimoji="1" lang="en-US" altLang="ja-JP" dirty="0"/>
              <a:t>0.69</a:t>
            </a:r>
          </a:p>
          <a:p>
            <a:r>
              <a:rPr kumimoji="1" lang="en-US" altLang="ja-JP" dirty="0"/>
              <a:t>1.26</a:t>
            </a:r>
            <a:endParaRPr kumimoji="1" lang="ja-JP" altLang="en-US"/>
          </a:p>
        </p:txBody>
      </p:sp>
    </p:spTree>
    <p:extLst>
      <p:ext uri="{BB962C8B-B14F-4D97-AF65-F5344CB8AC3E}">
        <p14:creationId xmlns:p14="http://schemas.microsoft.com/office/powerpoint/2010/main" val="2958615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26643" y="111477"/>
            <a:ext cx="6315693" cy="461665"/>
          </a:xfrm>
          <a:prstGeom prst="rect">
            <a:avLst/>
          </a:prstGeom>
          <a:noFill/>
        </p:spPr>
        <p:txBody>
          <a:bodyPr wrap="square" rtlCol="0">
            <a:spAutoFit/>
          </a:bodyPr>
          <a:lstStyle/>
          <a:p>
            <a:r>
              <a:rPr kumimoji="1" lang="ja-JP" altLang="en-US" sz="2400" b="1" dirty="0">
                <a:solidFill>
                  <a:schemeClr val="bg1"/>
                </a:solidFill>
                <a:latin typeface="+mn-ea"/>
              </a:rPr>
              <a:t> 研究背景２｜</a:t>
            </a:r>
            <a:r>
              <a:rPr kumimoji="1" lang="ja-JP" altLang="en-US" sz="2400" dirty="0">
                <a:solidFill>
                  <a:schemeClr val="bg1"/>
                </a:solidFill>
                <a:latin typeface="+mn-ea"/>
              </a:rPr>
              <a:t>建設用</a:t>
            </a:r>
            <a:r>
              <a:rPr kumimoji="1" lang="en-US" altLang="ja-JP" sz="2400" dirty="0">
                <a:solidFill>
                  <a:schemeClr val="bg1"/>
                </a:solidFill>
                <a:latin typeface="+mn-ea"/>
              </a:rPr>
              <a:t>3D</a:t>
            </a:r>
            <a:r>
              <a:rPr kumimoji="1" lang="ja-JP" altLang="en-US" sz="2400" dirty="0">
                <a:solidFill>
                  <a:schemeClr val="bg1"/>
                </a:solidFill>
                <a:latin typeface="+mn-ea"/>
              </a:rPr>
              <a:t>プリンター</a:t>
            </a:r>
            <a:endParaRPr kumimoji="1" lang="en-US" altLang="ja-JP" sz="2400" dirty="0">
              <a:solidFill>
                <a:schemeClr val="bg1"/>
              </a:solidFill>
              <a:latin typeface="+mn-ea"/>
            </a:endParaRPr>
          </a:p>
        </p:txBody>
      </p:sp>
      <p:sp>
        <p:nvSpPr>
          <p:cNvPr id="46" name="テキスト ボックス 45">
            <a:extLst>
              <a:ext uri="{FF2B5EF4-FFF2-40B4-BE49-F238E27FC236}">
                <a16:creationId xmlns:a16="http://schemas.microsoft.com/office/drawing/2014/main" id="{0D551BC8-5CEA-42F0-AB33-1CD0393460A6}"/>
              </a:ext>
            </a:extLst>
          </p:cNvPr>
          <p:cNvSpPr txBox="1"/>
          <p:nvPr/>
        </p:nvSpPr>
        <p:spPr>
          <a:xfrm>
            <a:off x="2853185" y="2892904"/>
            <a:ext cx="1253846" cy="261610"/>
          </a:xfrm>
          <a:prstGeom prst="rect">
            <a:avLst/>
          </a:prstGeom>
          <a:noFill/>
        </p:spPr>
        <p:txBody>
          <a:bodyPr wrap="square">
            <a:spAutoFit/>
          </a:bodyPr>
          <a:lstStyle/>
          <a:p>
            <a:r>
              <a:rPr kumimoji="1" lang="en-US" altLang="ja-JP" sz="1050" dirty="0">
                <a:latin typeface="+mn-ea"/>
              </a:rPr>
              <a:t>[2] F. Bos et al.</a:t>
            </a:r>
            <a:endParaRPr lang="ja-JP" altLang="en-US" sz="1050" dirty="0"/>
          </a:p>
        </p:txBody>
      </p:sp>
      <p:sp>
        <p:nvSpPr>
          <p:cNvPr id="48" name="四角形: 角を丸くする 47">
            <a:extLst>
              <a:ext uri="{FF2B5EF4-FFF2-40B4-BE49-F238E27FC236}">
                <a16:creationId xmlns:a16="http://schemas.microsoft.com/office/drawing/2014/main" id="{F1EF5BC3-BE20-4AE1-A14F-E41032A233FC}"/>
              </a:ext>
            </a:extLst>
          </p:cNvPr>
          <p:cNvSpPr/>
          <p:nvPr/>
        </p:nvSpPr>
        <p:spPr>
          <a:xfrm>
            <a:off x="519819" y="1072669"/>
            <a:ext cx="8052013" cy="2211530"/>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1" name="四角形: 角を丸くする 50">
            <a:extLst>
              <a:ext uri="{FF2B5EF4-FFF2-40B4-BE49-F238E27FC236}">
                <a16:creationId xmlns:a16="http://schemas.microsoft.com/office/drawing/2014/main" id="{4A8DCDD8-0623-4CBF-A3FE-B0B415A9C570}"/>
              </a:ext>
            </a:extLst>
          </p:cNvPr>
          <p:cNvSpPr/>
          <p:nvPr/>
        </p:nvSpPr>
        <p:spPr>
          <a:xfrm>
            <a:off x="865315" y="899066"/>
            <a:ext cx="2354963" cy="3498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2" name="テキスト ボックス 51">
            <a:extLst>
              <a:ext uri="{FF2B5EF4-FFF2-40B4-BE49-F238E27FC236}">
                <a16:creationId xmlns:a16="http://schemas.microsoft.com/office/drawing/2014/main" id="{1E9934F1-7527-41BF-A1B9-00232D8FA858}"/>
              </a:ext>
            </a:extLst>
          </p:cNvPr>
          <p:cNvSpPr txBox="1"/>
          <p:nvPr/>
        </p:nvSpPr>
        <p:spPr>
          <a:xfrm>
            <a:off x="1004163" y="904123"/>
            <a:ext cx="2299903" cy="338554"/>
          </a:xfrm>
          <a:prstGeom prst="rect">
            <a:avLst/>
          </a:prstGeom>
          <a:noFill/>
        </p:spPr>
        <p:txBody>
          <a:bodyPr wrap="square" rtlCol="0">
            <a:spAutoFit/>
          </a:bodyPr>
          <a:lstStyle/>
          <a:p>
            <a:r>
              <a:rPr kumimoji="1" lang="ja-JP" altLang="en-US" sz="1600" b="1" dirty="0">
                <a:solidFill>
                  <a:schemeClr val="accent1">
                    <a:lumMod val="50000"/>
                  </a:schemeClr>
                </a:solidFill>
                <a:latin typeface="+mn-ea"/>
              </a:rPr>
              <a:t>建設用</a:t>
            </a:r>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プリンター</a:t>
            </a:r>
          </a:p>
        </p:txBody>
      </p:sp>
      <p:pic>
        <p:nvPicPr>
          <p:cNvPr id="6" name="図 5">
            <a:extLst>
              <a:ext uri="{FF2B5EF4-FFF2-40B4-BE49-F238E27FC236}">
                <a16:creationId xmlns:a16="http://schemas.microsoft.com/office/drawing/2014/main" id="{68C002C7-6A45-4F31-96B0-A9B41ED3C30C}"/>
              </a:ext>
            </a:extLst>
          </p:cNvPr>
          <p:cNvPicPr>
            <a:picLocks noChangeAspect="1"/>
          </p:cNvPicPr>
          <p:nvPr/>
        </p:nvPicPr>
        <p:blipFill rotWithShape="1">
          <a:blip r:embed="rId3">
            <a:extLst>
              <a:ext uri="{28A0092B-C50C-407E-A947-70E740481C1C}">
                <a14:useLocalDpi xmlns:a14="http://schemas.microsoft.com/office/drawing/2010/main" val="0"/>
              </a:ext>
            </a:extLst>
          </a:blip>
          <a:srcRect l="13987" r="11695"/>
          <a:stretch/>
        </p:blipFill>
        <p:spPr>
          <a:xfrm>
            <a:off x="2737231" y="1465356"/>
            <a:ext cx="1369799" cy="1352428"/>
          </a:xfrm>
          <a:prstGeom prst="rect">
            <a:avLst/>
          </a:prstGeom>
        </p:spPr>
      </p:pic>
      <p:sp>
        <p:nvSpPr>
          <p:cNvPr id="13" name="四角形: 角を丸くする 12">
            <a:extLst>
              <a:ext uri="{FF2B5EF4-FFF2-40B4-BE49-F238E27FC236}">
                <a16:creationId xmlns:a16="http://schemas.microsoft.com/office/drawing/2014/main" id="{C0FC80C8-D9BF-4C3A-B369-321D8B7C2AF8}"/>
              </a:ext>
            </a:extLst>
          </p:cNvPr>
          <p:cNvSpPr/>
          <p:nvPr/>
        </p:nvSpPr>
        <p:spPr>
          <a:xfrm>
            <a:off x="519819" y="4156470"/>
            <a:ext cx="8052013" cy="2387453"/>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二等辺三角形 13">
            <a:extLst>
              <a:ext uri="{FF2B5EF4-FFF2-40B4-BE49-F238E27FC236}">
                <a16:creationId xmlns:a16="http://schemas.microsoft.com/office/drawing/2014/main" id="{66FA57B3-80F9-4595-8910-E90F668F838C}"/>
              </a:ext>
            </a:extLst>
          </p:cNvPr>
          <p:cNvSpPr/>
          <p:nvPr/>
        </p:nvSpPr>
        <p:spPr>
          <a:xfrm rot="10800000">
            <a:off x="3987625" y="3664235"/>
            <a:ext cx="1116399" cy="1895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5" name="四角形: 角を丸くする 14">
            <a:extLst>
              <a:ext uri="{FF2B5EF4-FFF2-40B4-BE49-F238E27FC236}">
                <a16:creationId xmlns:a16="http://schemas.microsoft.com/office/drawing/2014/main" id="{90E7BCA6-CB97-48BE-979D-59EF7387FBA0}"/>
              </a:ext>
            </a:extLst>
          </p:cNvPr>
          <p:cNvSpPr/>
          <p:nvPr/>
        </p:nvSpPr>
        <p:spPr>
          <a:xfrm>
            <a:off x="816111" y="3923805"/>
            <a:ext cx="2037786" cy="339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19" name="テキスト ボックス 18">
            <a:extLst>
              <a:ext uri="{FF2B5EF4-FFF2-40B4-BE49-F238E27FC236}">
                <a16:creationId xmlns:a16="http://schemas.microsoft.com/office/drawing/2014/main" id="{D07D0063-7B09-449F-AE9E-BA9D33FADB77}"/>
              </a:ext>
            </a:extLst>
          </p:cNvPr>
          <p:cNvSpPr txBox="1"/>
          <p:nvPr/>
        </p:nvSpPr>
        <p:spPr>
          <a:xfrm>
            <a:off x="970997" y="3988738"/>
            <a:ext cx="2143598"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RC</a:t>
            </a:r>
            <a:r>
              <a:rPr kumimoji="1" lang="ja-JP" altLang="en-US" sz="1600" b="1" dirty="0">
                <a:solidFill>
                  <a:schemeClr val="accent1">
                    <a:lumMod val="50000"/>
                  </a:schemeClr>
                </a:solidFill>
                <a:latin typeface="+mn-ea"/>
              </a:rPr>
              <a:t>構造の自動化</a:t>
            </a:r>
            <a:endParaRPr kumimoji="1" lang="ja-JP" altLang="en-US" sz="1600" dirty="0">
              <a:latin typeface="+mn-ea"/>
            </a:endParaRPr>
          </a:p>
        </p:txBody>
      </p:sp>
      <p:sp>
        <p:nvSpPr>
          <p:cNvPr id="23" name="テキスト ボックス 22">
            <a:extLst>
              <a:ext uri="{FF2B5EF4-FFF2-40B4-BE49-F238E27FC236}">
                <a16:creationId xmlns:a16="http://schemas.microsoft.com/office/drawing/2014/main" id="{38830246-D06E-4C50-AF6A-371BE5E47959}"/>
              </a:ext>
            </a:extLst>
          </p:cNvPr>
          <p:cNvSpPr txBox="1"/>
          <p:nvPr/>
        </p:nvSpPr>
        <p:spPr>
          <a:xfrm>
            <a:off x="3036559" y="4577596"/>
            <a:ext cx="1872073" cy="1492716"/>
          </a:xfrm>
          <a:prstGeom prst="rect">
            <a:avLst/>
          </a:prstGeom>
          <a:noFill/>
        </p:spPr>
        <p:txBody>
          <a:bodyPr wrap="square" rtlCol="0">
            <a:spAutoFit/>
          </a:bodyPr>
          <a:lstStyle/>
          <a:p>
            <a:r>
              <a:rPr kumimoji="1" lang="ja-JP" altLang="en-US" sz="1600" b="1" dirty="0"/>
              <a:t>水平方向：</a:t>
            </a:r>
            <a:endParaRPr kumimoji="1" lang="en-US" altLang="ja-JP" sz="1600" b="1" dirty="0"/>
          </a:p>
          <a:p>
            <a:r>
              <a:rPr kumimoji="1" lang="ja-JP" altLang="en-US" sz="1600" b="1" dirty="0"/>
              <a:t>自動化は</a:t>
            </a:r>
            <a:endParaRPr kumimoji="1" lang="en-US" altLang="ja-JP" sz="1600" b="1" dirty="0"/>
          </a:p>
          <a:p>
            <a:r>
              <a:rPr kumimoji="1" lang="ja-JP" altLang="en-US" sz="1600" b="1" dirty="0"/>
              <a:t>実現している</a:t>
            </a:r>
            <a:endParaRPr kumimoji="1" lang="en-US" altLang="ja-JP" sz="1600" b="1" dirty="0"/>
          </a:p>
          <a:p>
            <a:endParaRPr kumimoji="1" lang="en-US" altLang="ja-JP" sz="700" dirty="0"/>
          </a:p>
          <a:p>
            <a:r>
              <a:rPr kumimoji="1" lang="ja-JP" altLang="en-US" sz="1200" dirty="0"/>
              <a:t>モルタルの内部に</a:t>
            </a:r>
            <a:endParaRPr kumimoji="1" lang="en-US" altLang="ja-JP" sz="1200" dirty="0"/>
          </a:p>
          <a:p>
            <a:r>
              <a:rPr kumimoji="1" lang="ja-JP" altLang="en-US" sz="1200" dirty="0"/>
              <a:t>連続したスチールケーブルを埋め込む</a:t>
            </a:r>
            <a:endParaRPr kumimoji="1" lang="en-US" altLang="ja-JP" sz="1200" dirty="0"/>
          </a:p>
        </p:txBody>
      </p:sp>
      <p:pic>
        <p:nvPicPr>
          <p:cNvPr id="24" name="図 23">
            <a:extLst>
              <a:ext uri="{FF2B5EF4-FFF2-40B4-BE49-F238E27FC236}">
                <a16:creationId xmlns:a16="http://schemas.microsoft.com/office/drawing/2014/main" id="{7FE21E83-6278-4FD7-B0C5-15ABC74B228B}"/>
              </a:ext>
            </a:extLst>
          </p:cNvPr>
          <p:cNvPicPr>
            <a:picLocks noChangeAspect="1"/>
          </p:cNvPicPr>
          <p:nvPr/>
        </p:nvPicPr>
        <p:blipFill rotWithShape="1">
          <a:blip r:embed="rId4">
            <a:extLst>
              <a:ext uri="{28A0092B-C50C-407E-A947-70E740481C1C}">
                <a14:useLocalDpi xmlns:a14="http://schemas.microsoft.com/office/drawing/2010/main" val="0"/>
              </a:ext>
            </a:extLst>
          </a:blip>
          <a:srcRect l="11382" r="13102"/>
          <a:stretch/>
        </p:blipFill>
        <p:spPr>
          <a:xfrm>
            <a:off x="978681" y="4576587"/>
            <a:ext cx="1975358" cy="1498477"/>
          </a:xfrm>
          <a:prstGeom prst="rect">
            <a:avLst/>
          </a:prstGeom>
        </p:spPr>
      </p:pic>
      <p:sp>
        <p:nvSpPr>
          <p:cNvPr id="26" name="テキスト ボックス 25">
            <a:extLst>
              <a:ext uri="{FF2B5EF4-FFF2-40B4-BE49-F238E27FC236}">
                <a16:creationId xmlns:a16="http://schemas.microsoft.com/office/drawing/2014/main" id="{CD2DB87B-DACA-4926-8CEA-2B12737C93BF}"/>
              </a:ext>
            </a:extLst>
          </p:cNvPr>
          <p:cNvSpPr txBox="1"/>
          <p:nvPr/>
        </p:nvSpPr>
        <p:spPr>
          <a:xfrm>
            <a:off x="1348176" y="6070312"/>
            <a:ext cx="1423350" cy="261610"/>
          </a:xfrm>
          <a:prstGeom prst="rect">
            <a:avLst/>
          </a:prstGeom>
          <a:noFill/>
        </p:spPr>
        <p:txBody>
          <a:bodyPr wrap="square">
            <a:spAutoFit/>
          </a:bodyPr>
          <a:lstStyle/>
          <a:p>
            <a:r>
              <a:rPr kumimoji="1" lang="en-US" altLang="ja-JP" sz="1050" dirty="0">
                <a:latin typeface="+mn-ea"/>
              </a:rPr>
              <a:t>[3] Q.-C. P et al.</a:t>
            </a:r>
            <a:endParaRPr lang="ja-JP" altLang="en-US" sz="1050" dirty="0"/>
          </a:p>
        </p:txBody>
      </p:sp>
      <p:sp>
        <p:nvSpPr>
          <p:cNvPr id="27" name="テキスト ボックス 26">
            <a:extLst>
              <a:ext uri="{FF2B5EF4-FFF2-40B4-BE49-F238E27FC236}">
                <a16:creationId xmlns:a16="http://schemas.microsoft.com/office/drawing/2014/main" id="{D88563B5-0F14-4EEB-B017-8F3CD1D1EBB6}"/>
              </a:ext>
            </a:extLst>
          </p:cNvPr>
          <p:cNvSpPr txBox="1"/>
          <p:nvPr/>
        </p:nvSpPr>
        <p:spPr>
          <a:xfrm>
            <a:off x="6509911" y="4576587"/>
            <a:ext cx="1872073" cy="1492716"/>
          </a:xfrm>
          <a:prstGeom prst="rect">
            <a:avLst/>
          </a:prstGeom>
          <a:noFill/>
        </p:spPr>
        <p:txBody>
          <a:bodyPr wrap="square" rtlCol="0">
            <a:spAutoFit/>
          </a:bodyPr>
          <a:lstStyle/>
          <a:p>
            <a:r>
              <a:rPr kumimoji="1" lang="ja-JP" altLang="en-US" sz="1600" b="1" dirty="0"/>
              <a:t>厚さ方向：</a:t>
            </a:r>
            <a:endParaRPr kumimoji="1" lang="en-US" altLang="ja-JP" sz="1600" b="1" dirty="0"/>
          </a:p>
          <a:p>
            <a:r>
              <a:rPr kumimoji="1" lang="ja-JP" altLang="en-US" sz="1600" b="1" dirty="0">
                <a:solidFill>
                  <a:srgbClr val="FF0000"/>
                </a:solidFill>
              </a:rPr>
              <a:t>自動化は</a:t>
            </a:r>
            <a:endParaRPr kumimoji="1" lang="en-US" altLang="ja-JP" sz="1600" b="1" dirty="0">
              <a:solidFill>
                <a:srgbClr val="FF0000"/>
              </a:solidFill>
            </a:endParaRPr>
          </a:p>
          <a:p>
            <a:r>
              <a:rPr kumimoji="1" lang="ja-JP" altLang="en-US" sz="1600" b="1" dirty="0">
                <a:solidFill>
                  <a:srgbClr val="FF0000"/>
                </a:solidFill>
              </a:rPr>
              <a:t>実現していない</a:t>
            </a:r>
            <a:endParaRPr kumimoji="1" lang="en-US" altLang="ja-JP" sz="1600" b="1" dirty="0">
              <a:solidFill>
                <a:srgbClr val="FF0000"/>
              </a:solidFill>
            </a:endParaRPr>
          </a:p>
          <a:p>
            <a:endParaRPr kumimoji="1" lang="en-US" altLang="ja-JP" sz="700" b="1" dirty="0">
              <a:solidFill>
                <a:srgbClr val="FF0000"/>
              </a:solidFill>
            </a:endParaRPr>
          </a:p>
          <a:p>
            <a:r>
              <a:rPr kumimoji="1" lang="en-US" altLang="ja-JP" sz="1200" dirty="0"/>
              <a:t>3D</a:t>
            </a:r>
            <a:r>
              <a:rPr kumimoji="1" lang="ja-JP" altLang="en-US" sz="1200" dirty="0"/>
              <a:t>プリント後，</a:t>
            </a:r>
            <a:endParaRPr kumimoji="1" lang="en-US" altLang="ja-JP" sz="1200" dirty="0"/>
          </a:p>
          <a:p>
            <a:r>
              <a:rPr kumimoji="1" lang="ja-JP" altLang="en-US" sz="1200" dirty="0"/>
              <a:t>手作業によって</a:t>
            </a:r>
            <a:endParaRPr kumimoji="1" lang="en-US" altLang="ja-JP" sz="1200" dirty="0"/>
          </a:p>
          <a:p>
            <a:r>
              <a:rPr kumimoji="1" lang="ja-JP" altLang="en-US" sz="1200" dirty="0"/>
              <a:t>埋め込まれている．</a:t>
            </a:r>
            <a:endParaRPr kumimoji="1" lang="en-US" altLang="ja-JP" sz="1200" dirty="0"/>
          </a:p>
        </p:txBody>
      </p:sp>
      <p:pic>
        <p:nvPicPr>
          <p:cNvPr id="28" name="コンテンツ プレースホルダー 7">
            <a:extLst>
              <a:ext uri="{FF2B5EF4-FFF2-40B4-BE49-F238E27FC236}">
                <a16:creationId xmlns:a16="http://schemas.microsoft.com/office/drawing/2014/main" id="{AE8089F2-9FB0-44CB-8176-51898572802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261183" y="4576587"/>
            <a:ext cx="1157301" cy="1493725"/>
          </a:xfrm>
        </p:spPr>
      </p:pic>
      <p:sp>
        <p:nvSpPr>
          <p:cNvPr id="29" name="正方形/長方形 28">
            <a:extLst>
              <a:ext uri="{FF2B5EF4-FFF2-40B4-BE49-F238E27FC236}">
                <a16:creationId xmlns:a16="http://schemas.microsoft.com/office/drawing/2014/main" id="{99189A12-E2E8-402B-95EB-137D353054EC}"/>
              </a:ext>
            </a:extLst>
          </p:cNvPr>
          <p:cNvSpPr/>
          <p:nvPr/>
        </p:nvSpPr>
        <p:spPr>
          <a:xfrm>
            <a:off x="5300861" y="6070312"/>
            <a:ext cx="1209050" cy="261610"/>
          </a:xfrm>
          <a:prstGeom prst="rect">
            <a:avLst/>
          </a:prstGeom>
        </p:spPr>
        <p:txBody>
          <a:bodyPr wrap="square">
            <a:spAutoFit/>
          </a:bodyPr>
          <a:lstStyle/>
          <a:p>
            <a:r>
              <a:rPr lang="en-US" altLang="ja-JP" sz="1050" dirty="0">
                <a:latin typeface="+mn-ea"/>
              </a:rPr>
              <a:t>[4] Wu et .al, </a:t>
            </a:r>
            <a:endParaRPr lang="ja-JP" altLang="en-US" sz="1050" dirty="0">
              <a:latin typeface="+mn-ea"/>
            </a:endParaRPr>
          </a:p>
        </p:txBody>
      </p:sp>
      <p:sp>
        <p:nvSpPr>
          <p:cNvPr id="30" name="テキスト ボックス 29">
            <a:extLst>
              <a:ext uri="{FF2B5EF4-FFF2-40B4-BE49-F238E27FC236}">
                <a16:creationId xmlns:a16="http://schemas.microsoft.com/office/drawing/2014/main" id="{B2B41B6D-A19E-40A1-8362-4289D790D068}"/>
              </a:ext>
            </a:extLst>
          </p:cNvPr>
          <p:cNvSpPr txBox="1"/>
          <p:nvPr/>
        </p:nvSpPr>
        <p:spPr>
          <a:xfrm>
            <a:off x="4454988" y="1514882"/>
            <a:ext cx="3898355" cy="1461939"/>
          </a:xfrm>
          <a:prstGeom prst="rect">
            <a:avLst/>
          </a:prstGeom>
          <a:noFill/>
        </p:spPr>
        <p:txBody>
          <a:bodyPr wrap="square">
            <a:spAutoFit/>
          </a:bodyPr>
          <a:lstStyle/>
          <a:p>
            <a:pPr marL="285750" indent="-285750">
              <a:buFont typeface="Wingdings" panose="05000000000000000000" pitchFamily="2" charset="2"/>
              <a:buChar char="Ø"/>
            </a:pPr>
            <a:r>
              <a:rPr kumimoji="1" lang="ja-JP" altLang="en-US" sz="1600" dirty="0">
                <a:latin typeface="+mn-ea"/>
              </a:rPr>
              <a:t>モルタルを積層させて家や橋を建設する</a:t>
            </a:r>
            <a:r>
              <a:rPr kumimoji="1" lang="en-US" altLang="ja-JP" sz="1600" dirty="0">
                <a:latin typeface="+mn-ea"/>
              </a:rPr>
              <a:t>3D</a:t>
            </a:r>
            <a:r>
              <a:rPr kumimoji="1" lang="ja-JP" altLang="en-US" sz="1600" dirty="0">
                <a:latin typeface="+mn-ea"/>
              </a:rPr>
              <a:t>プリンター</a:t>
            </a:r>
            <a:endParaRPr kumimoji="1" lang="en-US" altLang="ja-JP" sz="1600" dirty="0">
              <a:latin typeface="+mn-ea"/>
            </a:endParaRPr>
          </a:p>
          <a:p>
            <a:endParaRPr lang="en-US" altLang="ja-JP" sz="700" dirty="0">
              <a:latin typeface="+mn-ea"/>
            </a:endParaRPr>
          </a:p>
          <a:p>
            <a:pPr marL="285750" indent="-285750">
              <a:buFont typeface="Wingdings" panose="05000000000000000000" pitchFamily="2" charset="2"/>
              <a:buChar char="Ø"/>
            </a:pPr>
            <a:r>
              <a:rPr lang="ja-JP" altLang="en-US" sz="1600" dirty="0">
                <a:latin typeface="+mn-ea"/>
              </a:rPr>
              <a:t>通常コンクリート建築</a:t>
            </a:r>
            <a:r>
              <a:rPr lang="ja-JP" altLang="en-US" sz="1600">
                <a:latin typeface="+mn-ea"/>
              </a:rPr>
              <a:t>は，鉄筋を埋め込み耐震性を向上させる．</a:t>
            </a:r>
            <a:endParaRPr lang="en-US" altLang="ja-JP" sz="1600" dirty="0">
              <a:latin typeface="+mn-ea"/>
            </a:endParaRPr>
          </a:p>
          <a:p>
            <a:r>
              <a:rPr lang="ja-JP" altLang="en-US" sz="1600" dirty="0">
                <a:latin typeface="+mn-ea"/>
              </a:rPr>
              <a:t>　 → </a:t>
            </a:r>
            <a:r>
              <a:rPr lang="en-US" altLang="ja-JP" sz="1600" dirty="0">
                <a:solidFill>
                  <a:srgbClr val="FF0000"/>
                </a:solidFill>
                <a:latin typeface="+mn-ea"/>
              </a:rPr>
              <a:t>RC</a:t>
            </a:r>
            <a:r>
              <a:rPr lang="ja-JP" altLang="en-US" sz="1600" dirty="0">
                <a:solidFill>
                  <a:srgbClr val="FF0000"/>
                </a:solidFill>
                <a:latin typeface="+mn-ea"/>
              </a:rPr>
              <a:t>構造（鉄筋コンクリート）</a:t>
            </a:r>
            <a:endParaRPr lang="en-US" altLang="ja-JP" sz="1600" dirty="0">
              <a:solidFill>
                <a:srgbClr val="FF0000"/>
              </a:solidFill>
              <a:latin typeface="+mn-ea"/>
            </a:endParaRPr>
          </a:p>
        </p:txBody>
      </p:sp>
      <p:pic>
        <p:nvPicPr>
          <p:cNvPr id="2" name="図 1">
            <a:extLst>
              <a:ext uri="{FF2B5EF4-FFF2-40B4-BE49-F238E27FC236}">
                <a16:creationId xmlns:a16="http://schemas.microsoft.com/office/drawing/2014/main" id="{FE1C1AE6-D608-8948-BF36-743F392FE752}"/>
              </a:ext>
            </a:extLst>
          </p:cNvPr>
          <p:cNvPicPr>
            <a:picLocks noChangeAspect="1"/>
          </p:cNvPicPr>
          <p:nvPr/>
        </p:nvPicPr>
        <p:blipFill>
          <a:blip r:embed="rId6"/>
          <a:stretch>
            <a:fillRect/>
          </a:stretch>
        </p:blipFill>
        <p:spPr>
          <a:xfrm>
            <a:off x="805044" y="1399765"/>
            <a:ext cx="1699050" cy="1483610"/>
          </a:xfrm>
          <a:prstGeom prst="rect">
            <a:avLst/>
          </a:prstGeom>
        </p:spPr>
      </p:pic>
      <p:sp>
        <p:nvSpPr>
          <p:cNvPr id="25" name="テキスト ボックス 24">
            <a:extLst>
              <a:ext uri="{FF2B5EF4-FFF2-40B4-BE49-F238E27FC236}">
                <a16:creationId xmlns:a16="http://schemas.microsoft.com/office/drawing/2014/main" id="{9E32669E-8341-7F45-9898-3ED83FD4AC89}"/>
              </a:ext>
            </a:extLst>
          </p:cNvPr>
          <p:cNvSpPr txBox="1"/>
          <p:nvPr/>
        </p:nvSpPr>
        <p:spPr>
          <a:xfrm>
            <a:off x="710273" y="2873711"/>
            <a:ext cx="1918277" cy="253916"/>
          </a:xfrm>
          <a:prstGeom prst="rect">
            <a:avLst/>
          </a:prstGeom>
          <a:noFill/>
        </p:spPr>
        <p:txBody>
          <a:bodyPr wrap="square">
            <a:spAutoFit/>
          </a:bodyPr>
          <a:lstStyle/>
          <a:p>
            <a:r>
              <a:rPr kumimoji="1" lang="en-US" altLang="ja-JP" sz="1050" dirty="0">
                <a:latin typeface="+mn-ea"/>
              </a:rPr>
              <a:t>[1]</a:t>
            </a:r>
            <a:r>
              <a:rPr lang="en" altLang="ja-JP" sz="1050" dirty="0">
                <a:latin typeface="+mn-ea"/>
              </a:rPr>
              <a:t> </a:t>
            </a:r>
            <a:r>
              <a:rPr lang="en" altLang="ja-JP" sz="1050" dirty="0" err="1">
                <a:latin typeface="+mn-ea"/>
              </a:rPr>
              <a:t>Bosscher</a:t>
            </a:r>
            <a:r>
              <a:rPr lang="en" altLang="ja-JP" sz="1050" dirty="0">
                <a:latin typeface="+mn-ea"/>
              </a:rPr>
              <a:t>, Williams et al.</a:t>
            </a:r>
          </a:p>
        </p:txBody>
      </p:sp>
    </p:spTree>
    <p:extLst>
      <p:ext uri="{BB962C8B-B14F-4D97-AF65-F5344CB8AC3E}">
        <p14:creationId xmlns:p14="http://schemas.microsoft.com/office/powerpoint/2010/main" val="683482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鉄筋コンクリート</a:t>
            </a:r>
            <a:endParaRPr kumimoji="1" lang="ja-JP" altLang="en-US" sz="2400" b="1" dirty="0">
              <a:solidFill>
                <a:schemeClr val="bg1"/>
              </a:solidFill>
              <a:latin typeface="+mn-ea"/>
              <a:ea typeface="+mn-ea"/>
            </a:endParaRPr>
          </a:p>
        </p:txBody>
      </p:sp>
      <p:sp>
        <p:nvSpPr>
          <p:cNvPr id="35" name="テキスト ボックス 34">
            <a:extLst>
              <a:ext uri="{FF2B5EF4-FFF2-40B4-BE49-F238E27FC236}">
                <a16:creationId xmlns:a16="http://schemas.microsoft.com/office/drawing/2014/main" id="{556F7633-5364-BB45-90E1-8175FFABF820}"/>
              </a:ext>
            </a:extLst>
          </p:cNvPr>
          <p:cNvSpPr txBox="1"/>
          <p:nvPr/>
        </p:nvSpPr>
        <p:spPr>
          <a:xfrm>
            <a:off x="769402" y="1138470"/>
            <a:ext cx="6886735" cy="5224764"/>
          </a:xfrm>
          <a:prstGeom prst="rect">
            <a:avLst/>
          </a:prstGeom>
          <a:noFill/>
        </p:spPr>
        <p:txBody>
          <a:bodyPr wrap="square" rtlCol="0">
            <a:spAutoFit/>
          </a:bodyPr>
          <a:lstStyle/>
          <a:p>
            <a:pPr>
              <a:lnSpc>
                <a:spcPct val="150000"/>
              </a:lnSpc>
            </a:pPr>
            <a:r>
              <a:rPr kumimoji="1" lang="ja-JP" altLang="en-US" sz="1600">
                <a:latin typeface="+mj-ea"/>
                <a:ea typeface="+mj-ea"/>
              </a:rPr>
              <a:t>耐震で考慮しなければならない荷重</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圧縮</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引張</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曲げ</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剪断</a:t>
            </a:r>
            <a:endParaRPr kumimoji="1" lang="en-US" altLang="ja-JP" sz="1600" dirty="0">
              <a:latin typeface="+mj-ea"/>
              <a:ea typeface="+mj-ea"/>
            </a:endParaRPr>
          </a:p>
          <a:p>
            <a:pPr>
              <a:lnSpc>
                <a:spcPct val="150000"/>
              </a:lnSpc>
            </a:pPr>
            <a:endParaRPr kumimoji="1" lang="en-US" altLang="ja-JP" sz="1600" dirty="0">
              <a:latin typeface="+mj-ea"/>
              <a:ea typeface="+mj-ea"/>
            </a:endParaRPr>
          </a:p>
          <a:p>
            <a:pPr>
              <a:lnSpc>
                <a:spcPct val="150000"/>
              </a:lnSpc>
            </a:pPr>
            <a:r>
              <a:rPr kumimoji="1" lang="ja-JP" altLang="en-US" sz="1600">
                <a:latin typeface="+mj-ea"/>
                <a:ea typeface="+mj-ea"/>
              </a:rPr>
              <a:t>その他の考慮点</a:t>
            </a:r>
            <a:endParaRPr kumimoji="1" lang="en-US" altLang="ja-JP" sz="1600" dirty="0">
              <a:latin typeface="+mj-ea"/>
              <a:ea typeface="+mj-ea"/>
            </a:endParaRPr>
          </a:p>
          <a:p>
            <a:pPr marL="285750" indent="-285750">
              <a:lnSpc>
                <a:spcPct val="150000"/>
              </a:lnSpc>
              <a:buFont typeface="Wingdings" pitchFamily="2" charset="2"/>
              <a:buChar char="l"/>
            </a:pPr>
            <a:r>
              <a:rPr kumimoji="1" lang="en-US" altLang="ja-JP" sz="1600" dirty="0">
                <a:latin typeface="+mj-ea"/>
                <a:ea typeface="+mj-ea"/>
              </a:rPr>
              <a:t>CFRP</a:t>
            </a:r>
            <a:r>
              <a:rPr kumimoji="1" lang="ja-JP" altLang="en-US" sz="1600">
                <a:latin typeface="+mj-ea"/>
                <a:ea typeface="+mj-ea"/>
              </a:rPr>
              <a:t>とモルタル間の接着</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継手長さ</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継手の</a:t>
            </a:r>
            <a:r>
              <a:rPr kumimoji="1" lang="en-US" altLang="ja-JP" sz="1600" dirty="0">
                <a:latin typeface="+mj-ea"/>
                <a:ea typeface="+mj-ea"/>
              </a:rPr>
              <a:t>CFRP</a:t>
            </a:r>
            <a:r>
              <a:rPr kumimoji="1" lang="ja-JP" altLang="en-US" sz="1600">
                <a:latin typeface="+mj-ea"/>
                <a:ea typeface="+mj-ea"/>
              </a:rPr>
              <a:t>同士の距離</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主筋の方向（鉛直方向に）</a:t>
            </a:r>
            <a:endParaRPr kumimoji="1" lang="en-US" altLang="ja-JP" sz="1600" dirty="0">
              <a:latin typeface="+mj-ea"/>
              <a:ea typeface="+mj-ea"/>
            </a:endParaRPr>
          </a:p>
          <a:p>
            <a:pPr marL="285750" indent="-285750">
              <a:lnSpc>
                <a:spcPct val="150000"/>
              </a:lnSpc>
              <a:buFont typeface="Wingdings" pitchFamily="2" charset="2"/>
              <a:buChar char="l"/>
            </a:pPr>
            <a:r>
              <a:rPr kumimoji="1" lang="ja-JP" altLang="en-US" sz="1600">
                <a:latin typeface="+mj-ea"/>
                <a:ea typeface="+mj-ea"/>
              </a:rPr>
              <a:t>重ね継手を用いる場合の主筋の径（太すぎてはだめ）</a:t>
            </a:r>
            <a:endParaRPr kumimoji="1" lang="en-US" altLang="ja-JP" sz="1600" dirty="0">
              <a:latin typeface="+mj-ea"/>
              <a:ea typeface="+mj-ea"/>
            </a:endParaRPr>
          </a:p>
          <a:p>
            <a:pPr marL="285750" indent="-285750">
              <a:lnSpc>
                <a:spcPct val="150000"/>
              </a:lnSpc>
              <a:buFont typeface="Wingdings" pitchFamily="2" charset="2"/>
              <a:buChar char="l"/>
            </a:pPr>
            <a:endParaRPr kumimoji="1" lang="en-US" altLang="ja-JP" sz="1600" dirty="0">
              <a:latin typeface="+mj-ea"/>
              <a:ea typeface="+mj-ea"/>
            </a:endParaRPr>
          </a:p>
          <a:p>
            <a:pPr>
              <a:lnSpc>
                <a:spcPct val="150000"/>
              </a:lnSpc>
            </a:pPr>
            <a:r>
              <a:rPr kumimoji="1" lang="ja-JP" altLang="en-US" sz="1600">
                <a:latin typeface="+mj-ea"/>
                <a:ea typeface="+mj-ea"/>
              </a:rPr>
              <a:t>→ </a:t>
            </a:r>
            <a:r>
              <a:rPr kumimoji="1" lang="ja-JP" altLang="en-US" sz="1600">
                <a:solidFill>
                  <a:srgbClr val="FF0000"/>
                </a:solidFill>
                <a:latin typeface="+mj-ea"/>
                <a:ea typeface="+mj-ea"/>
              </a:rPr>
              <a:t>従来の</a:t>
            </a:r>
            <a:r>
              <a:rPr kumimoji="1" lang="en-US" altLang="ja-JP" sz="1600" dirty="0">
                <a:solidFill>
                  <a:srgbClr val="FF0000"/>
                </a:solidFill>
                <a:latin typeface="+mj-ea"/>
                <a:ea typeface="+mj-ea"/>
              </a:rPr>
              <a:t>CFRP</a:t>
            </a:r>
            <a:r>
              <a:rPr kumimoji="1" lang="ja-JP" altLang="en-US" sz="1600">
                <a:solidFill>
                  <a:srgbClr val="FF0000"/>
                </a:solidFill>
                <a:latin typeface="+mj-ea"/>
                <a:ea typeface="+mj-ea"/>
              </a:rPr>
              <a:t>１本のみを埋め込む手法では厳しい</a:t>
            </a:r>
          </a:p>
        </p:txBody>
      </p:sp>
      <p:pic>
        <p:nvPicPr>
          <p:cNvPr id="1030" name="Picture 6" descr="f:id:bakko-taishin:20200426132825p:plain">
            <a:extLst>
              <a:ext uri="{FF2B5EF4-FFF2-40B4-BE49-F238E27FC236}">
                <a16:creationId xmlns:a16="http://schemas.microsoft.com/office/drawing/2014/main" id="{F87A003E-B72C-A745-8D37-D932D52D6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785" y="946043"/>
            <a:ext cx="3525408" cy="248798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5E90942C-092B-2A4D-AFF5-CAC9DCF3F701}"/>
              </a:ext>
            </a:extLst>
          </p:cNvPr>
          <p:cNvSpPr txBox="1"/>
          <p:nvPr/>
        </p:nvSpPr>
        <p:spPr>
          <a:xfrm>
            <a:off x="3659952" y="2513424"/>
            <a:ext cx="1828800" cy="1828800"/>
          </a:xfrm>
          <a:prstGeom prst="rect">
            <a:avLst/>
          </a:prstGeom>
          <a:noFill/>
        </p:spPr>
        <p:txBody>
          <a:bodyPr wrap="square" rtlCol="0">
            <a:spAutoFit/>
          </a:bodyPr>
          <a:lstStyle/>
          <a:p>
            <a:pPr algn="l"/>
            <a:endParaRPr lang="ja-JP" altLang="en-US" dirty="0"/>
          </a:p>
        </p:txBody>
      </p:sp>
      <p:pic>
        <p:nvPicPr>
          <p:cNvPr id="7" name="図 6">
            <a:extLst>
              <a:ext uri="{FF2B5EF4-FFF2-40B4-BE49-F238E27FC236}">
                <a16:creationId xmlns:a16="http://schemas.microsoft.com/office/drawing/2014/main" id="{111041A1-8CAF-024D-9963-31C0AB44A8C4}"/>
              </a:ext>
            </a:extLst>
          </p:cNvPr>
          <p:cNvPicPr>
            <a:picLocks noChangeAspect="1"/>
          </p:cNvPicPr>
          <p:nvPr/>
        </p:nvPicPr>
        <p:blipFill rotWithShape="1">
          <a:blip r:embed="rId3"/>
          <a:srcRect l="87116"/>
          <a:stretch/>
        </p:blipFill>
        <p:spPr>
          <a:xfrm>
            <a:off x="6681444" y="3916805"/>
            <a:ext cx="1295951" cy="2059657"/>
          </a:xfrm>
          <a:prstGeom prst="rect">
            <a:avLst/>
          </a:prstGeom>
        </p:spPr>
      </p:pic>
      <p:sp>
        <p:nvSpPr>
          <p:cNvPr id="8" name="テキスト ボックス 7">
            <a:extLst>
              <a:ext uri="{FF2B5EF4-FFF2-40B4-BE49-F238E27FC236}">
                <a16:creationId xmlns:a16="http://schemas.microsoft.com/office/drawing/2014/main" id="{73E4D100-ADA0-A249-BF69-D7C3F9DC17A0}"/>
              </a:ext>
            </a:extLst>
          </p:cNvPr>
          <p:cNvSpPr txBox="1"/>
          <p:nvPr/>
        </p:nvSpPr>
        <p:spPr>
          <a:xfrm>
            <a:off x="6313758" y="5963314"/>
            <a:ext cx="2031325" cy="338554"/>
          </a:xfrm>
          <a:prstGeom prst="rect">
            <a:avLst/>
          </a:prstGeom>
          <a:noFill/>
        </p:spPr>
        <p:txBody>
          <a:bodyPr wrap="none" rtlCol="0">
            <a:spAutoFit/>
          </a:bodyPr>
          <a:lstStyle/>
          <a:p>
            <a:r>
              <a:rPr kumimoji="1" lang="ja-JP" altLang="en-US" sz="1600">
                <a:latin typeface="+mj-ea"/>
                <a:ea typeface="+mj-ea"/>
              </a:rPr>
              <a:t>従来の埋め込み手法</a:t>
            </a:r>
          </a:p>
        </p:txBody>
      </p:sp>
    </p:spTree>
    <p:extLst>
      <p:ext uri="{BB962C8B-B14F-4D97-AF65-F5344CB8AC3E}">
        <p14:creationId xmlns:p14="http://schemas.microsoft.com/office/powerpoint/2010/main" val="615643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8504B-3E3F-D84B-83D0-F8C419C2FF26}"/>
              </a:ext>
            </a:extLst>
          </p:cNvPr>
          <p:cNvSpPr>
            <a:spLocks noGrp="1"/>
          </p:cNvSpPr>
          <p:nvPr>
            <p:ph type="title"/>
          </p:nvPr>
        </p:nvSpPr>
        <p:spPr/>
        <p:txBody>
          <a:bodyPr/>
          <a:lstStyle/>
          <a:p>
            <a:r>
              <a:rPr kumimoji="1" lang="ja-JP" altLang="en-US"/>
              <a:t>メモ</a:t>
            </a:r>
          </a:p>
        </p:txBody>
      </p:sp>
      <p:sp>
        <p:nvSpPr>
          <p:cNvPr id="3" name="コンテンツ プレースホルダー 2">
            <a:extLst>
              <a:ext uri="{FF2B5EF4-FFF2-40B4-BE49-F238E27FC236}">
                <a16:creationId xmlns:a16="http://schemas.microsoft.com/office/drawing/2014/main" id="{EF816D43-E26E-FF42-B3A9-1996097BAD4E}"/>
              </a:ext>
            </a:extLst>
          </p:cNvPr>
          <p:cNvSpPr>
            <a:spLocks noGrp="1"/>
          </p:cNvSpPr>
          <p:nvPr>
            <p:ph idx="1"/>
          </p:nvPr>
        </p:nvSpPr>
        <p:spPr/>
        <p:txBody>
          <a:bodyPr>
            <a:normAutofit/>
          </a:bodyPr>
          <a:lstStyle/>
          <a:p>
            <a:r>
              <a:rPr kumimoji="1" lang="ja-JP" altLang="en-US" sz="2000" dirty="0"/>
              <a:t>鉄筋コンクリートでは普通，主筋と帯筋を使ってうめこむ</a:t>
            </a:r>
            <a:endParaRPr kumimoji="1" lang="en-US" altLang="ja-JP" sz="2000" dirty="0"/>
          </a:p>
          <a:p>
            <a:r>
              <a:rPr lang="ja-JP" altLang="en-US" sz="2000" dirty="0"/>
              <a:t>主筋は引張や曲げに対して有効</a:t>
            </a:r>
            <a:endParaRPr lang="en-US" altLang="ja-JP" sz="2000" dirty="0"/>
          </a:p>
          <a:p>
            <a:r>
              <a:rPr lang="ja-JP" altLang="en-US" sz="2000" dirty="0"/>
              <a:t>帯筋は剪断に対して有効</a:t>
            </a:r>
            <a:endParaRPr lang="en-US" altLang="ja-JP" sz="2000" dirty="0"/>
          </a:p>
          <a:p>
            <a:r>
              <a:rPr kumimoji="1" lang="ja-JP" altLang="en-US" sz="2000" dirty="0"/>
              <a:t>傘を埋め込むことにより，</a:t>
            </a:r>
            <a:r>
              <a:rPr lang="ja-JP" altLang="en-US" sz="2000" dirty="0"/>
              <a:t>主筋が安定して厚さ方向に向く</a:t>
            </a:r>
            <a:endParaRPr lang="en-US" altLang="ja-JP" sz="2000" dirty="0"/>
          </a:p>
          <a:p>
            <a:r>
              <a:rPr kumimoji="1" lang="ja-JP" altLang="en-US" sz="2000" dirty="0"/>
              <a:t>主筋と同時に斜め方向にも埋め込まれるため剪断強度の向上に期待できる．</a:t>
            </a:r>
            <a:endParaRPr kumimoji="1" lang="en-US" altLang="ja-JP" sz="2000" dirty="0"/>
          </a:p>
          <a:p>
            <a:r>
              <a:rPr kumimoji="1" lang="ja-JP" altLang="en-US" sz="2000" dirty="0"/>
              <a:t>継手した主筋同士の距離が近くなることにより，強度の伝達がうまくいく</a:t>
            </a:r>
            <a:endParaRPr kumimoji="1" lang="en-US" altLang="ja-JP" sz="2000" dirty="0"/>
          </a:p>
          <a:p>
            <a:r>
              <a:rPr lang="en" altLang="ja-JP" sz="2000" dirty="0">
                <a:hlinkClick r:id="rId2"/>
              </a:rPr>
              <a:t>https://www.tomomarublog.com/rebar-lapjoint/639/</a:t>
            </a:r>
            <a:endParaRPr lang="ja-JP" altLang="en-US" sz="2000" dirty="0"/>
          </a:p>
          <a:p>
            <a:endParaRPr lang="en" altLang="ja-JP" sz="2000" dirty="0"/>
          </a:p>
        </p:txBody>
      </p:sp>
      <p:sp>
        <p:nvSpPr>
          <p:cNvPr id="4" name="テキスト ボックス 3">
            <a:extLst>
              <a:ext uri="{FF2B5EF4-FFF2-40B4-BE49-F238E27FC236}">
                <a16:creationId xmlns:a16="http://schemas.microsoft.com/office/drawing/2014/main" id="{83BFE22C-1FB9-E247-8347-E74278838697}"/>
              </a:ext>
            </a:extLst>
          </p:cNvPr>
          <p:cNvSpPr txBox="1"/>
          <p:nvPr/>
        </p:nvSpPr>
        <p:spPr>
          <a:xfrm>
            <a:off x="490111" y="5192853"/>
            <a:ext cx="4869951" cy="1477328"/>
          </a:xfrm>
          <a:prstGeom prst="rect">
            <a:avLst/>
          </a:prstGeom>
          <a:noFill/>
        </p:spPr>
        <p:txBody>
          <a:bodyPr wrap="square" rtlCol="0">
            <a:spAutoFit/>
          </a:bodyPr>
          <a:lstStyle/>
          <a:p>
            <a:r>
              <a:rPr kumimoji="1" lang="ja-JP" altLang="en-US"/>
              <a:t>圧縮</a:t>
            </a:r>
            <a:endParaRPr kumimoji="1" lang="en-US" altLang="ja-JP" dirty="0"/>
          </a:p>
          <a:p>
            <a:r>
              <a:rPr kumimoji="1" lang="ja-JP" altLang="en-US"/>
              <a:t>引張</a:t>
            </a:r>
            <a:endParaRPr kumimoji="1" lang="en-US" altLang="ja-JP" dirty="0"/>
          </a:p>
          <a:p>
            <a:r>
              <a:rPr kumimoji="1" lang="ja-JP" altLang="en-US"/>
              <a:t>曲げ</a:t>
            </a:r>
            <a:endParaRPr kumimoji="1" lang="en-US" altLang="ja-JP" dirty="0"/>
          </a:p>
          <a:p>
            <a:r>
              <a:rPr kumimoji="1" lang="ja-JP" altLang="en-US"/>
              <a:t>剪断</a:t>
            </a:r>
            <a:endParaRPr kumimoji="1" lang="en-US" altLang="ja-JP" dirty="0"/>
          </a:p>
          <a:p>
            <a:endParaRPr kumimoji="1" lang="ja-JP" altLang="en-US"/>
          </a:p>
        </p:txBody>
      </p:sp>
    </p:spTree>
    <p:extLst>
      <p:ext uri="{BB962C8B-B14F-4D97-AF65-F5344CB8AC3E}">
        <p14:creationId xmlns:p14="http://schemas.microsoft.com/office/powerpoint/2010/main" val="2782599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lang="ja-JP" altLang="en-US" sz="2400" b="1">
                <a:solidFill>
                  <a:schemeClr val="bg1"/>
                </a:solidFill>
                <a:latin typeface="+mn-ea"/>
                <a:ea typeface="+mn-ea"/>
              </a:rPr>
              <a:t>最終目的</a:t>
            </a:r>
            <a:endParaRPr kumimoji="1" lang="ja-JP" altLang="en-US" sz="2400" b="1" dirty="0">
              <a:solidFill>
                <a:schemeClr val="bg1"/>
              </a:solidFill>
              <a:latin typeface="+mn-ea"/>
              <a:ea typeface="+mn-ea"/>
            </a:endParaRPr>
          </a:p>
        </p:txBody>
      </p:sp>
      <p:pic>
        <p:nvPicPr>
          <p:cNvPr id="15" name="図 14" descr="アイコン&#10;&#10;自動的に生成された説明">
            <a:extLst>
              <a:ext uri="{FF2B5EF4-FFF2-40B4-BE49-F238E27FC236}">
                <a16:creationId xmlns:a16="http://schemas.microsoft.com/office/drawing/2014/main" id="{0524451A-88F6-BC43-9A08-D0E1CC79F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475" y="2450217"/>
            <a:ext cx="1152229" cy="3519237"/>
          </a:xfrm>
          <a:prstGeom prst="rect">
            <a:avLst/>
          </a:prstGeom>
        </p:spPr>
      </p:pic>
      <p:pic>
        <p:nvPicPr>
          <p:cNvPr id="6" name="図 5" descr="ロゴ&#10;&#10;低い精度で自動的に生成された説明">
            <a:extLst>
              <a:ext uri="{FF2B5EF4-FFF2-40B4-BE49-F238E27FC236}">
                <a16:creationId xmlns:a16="http://schemas.microsoft.com/office/drawing/2014/main" id="{92C60140-4650-B34B-B0AA-5E9FF29DA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460" y="2450217"/>
            <a:ext cx="1162106" cy="3519237"/>
          </a:xfrm>
          <a:prstGeom prst="rect">
            <a:avLst/>
          </a:prstGeom>
        </p:spPr>
      </p:pic>
      <p:sp>
        <p:nvSpPr>
          <p:cNvPr id="12" name="テキスト ボックス 11">
            <a:extLst>
              <a:ext uri="{FF2B5EF4-FFF2-40B4-BE49-F238E27FC236}">
                <a16:creationId xmlns:a16="http://schemas.microsoft.com/office/drawing/2014/main" id="{A9B7B802-1381-0C49-B4B0-6BBC80D18CC7}"/>
              </a:ext>
            </a:extLst>
          </p:cNvPr>
          <p:cNvSpPr txBox="1"/>
          <p:nvPr/>
        </p:nvSpPr>
        <p:spPr>
          <a:xfrm>
            <a:off x="515405" y="1104195"/>
            <a:ext cx="8113190" cy="584775"/>
          </a:xfrm>
          <a:prstGeom prst="rect">
            <a:avLst/>
          </a:prstGeom>
          <a:noFill/>
        </p:spPr>
        <p:txBody>
          <a:bodyPr wrap="square" rtlCol="0">
            <a:spAutoFit/>
          </a:bodyPr>
          <a:lstStyle/>
          <a:p>
            <a:r>
              <a:rPr kumimoji="1" lang="ja-JP" altLang="en-US" sz="1600">
                <a:latin typeface="+mj-ea"/>
                <a:ea typeface="+mj-ea"/>
              </a:rPr>
              <a:t>自動埋め込みが可能で，より高い安全性のある形状を考案する．</a:t>
            </a:r>
            <a:endParaRPr kumimoji="1" lang="en-US" altLang="ja-JP" sz="1600" dirty="0">
              <a:latin typeface="+mj-ea"/>
              <a:ea typeface="+mj-ea"/>
            </a:endParaRPr>
          </a:p>
          <a:p>
            <a:r>
              <a:rPr kumimoji="1" lang="ja-JP" altLang="en-US" sz="1600">
                <a:latin typeface="+mj-ea"/>
                <a:ea typeface="+mj-ea"/>
              </a:rPr>
              <a:t>従来の手作業埋め込み手法と同等の引張強度，曲げ，剪断強度を得ることが目標．</a:t>
            </a:r>
            <a:endParaRPr kumimoji="1" lang="en-US" altLang="ja-JP" sz="1600" dirty="0">
              <a:latin typeface="+mj-ea"/>
              <a:ea typeface="+mj-ea"/>
            </a:endParaRPr>
          </a:p>
        </p:txBody>
      </p:sp>
      <p:sp>
        <p:nvSpPr>
          <p:cNvPr id="2" name="正方形/長方形 1">
            <a:extLst>
              <a:ext uri="{FF2B5EF4-FFF2-40B4-BE49-F238E27FC236}">
                <a16:creationId xmlns:a16="http://schemas.microsoft.com/office/drawing/2014/main" id="{7B995541-C9DE-8749-9850-EAA9CDEE716B}"/>
              </a:ext>
            </a:extLst>
          </p:cNvPr>
          <p:cNvSpPr/>
          <p:nvPr/>
        </p:nvSpPr>
        <p:spPr>
          <a:xfrm>
            <a:off x="823110" y="6059622"/>
            <a:ext cx="1620957" cy="338554"/>
          </a:xfrm>
          <a:prstGeom prst="rect">
            <a:avLst/>
          </a:prstGeom>
        </p:spPr>
        <p:txBody>
          <a:bodyPr wrap="none">
            <a:spAutoFit/>
          </a:bodyPr>
          <a:lstStyle/>
          <a:p>
            <a:r>
              <a:rPr kumimoji="1" lang="ja-JP" altLang="en-US" sz="1600">
                <a:latin typeface="+mj-ea"/>
              </a:rPr>
              <a:t>手作業埋め込み</a:t>
            </a:r>
            <a:endParaRPr lang="ja-JP" altLang="en-US" sz="1600"/>
          </a:p>
        </p:txBody>
      </p:sp>
      <p:sp>
        <p:nvSpPr>
          <p:cNvPr id="8" name="正方形/長方形 7">
            <a:extLst>
              <a:ext uri="{FF2B5EF4-FFF2-40B4-BE49-F238E27FC236}">
                <a16:creationId xmlns:a16="http://schemas.microsoft.com/office/drawing/2014/main" id="{33016A30-37C5-9F49-8DDF-D565675C2088}"/>
              </a:ext>
            </a:extLst>
          </p:cNvPr>
          <p:cNvSpPr/>
          <p:nvPr/>
        </p:nvSpPr>
        <p:spPr>
          <a:xfrm>
            <a:off x="3272034" y="6059622"/>
            <a:ext cx="1620957" cy="338554"/>
          </a:xfrm>
          <a:prstGeom prst="rect">
            <a:avLst/>
          </a:prstGeom>
        </p:spPr>
        <p:txBody>
          <a:bodyPr wrap="none">
            <a:spAutoFit/>
          </a:bodyPr>
          <a:lstStyle/>
          <a:p>
            <a:r>
              <a:rPr kumimoji="1" lang="ja-JP" altLang="en-US" sz="1600">
                <a:latin typeface="+mj-ea"/>
              </a:rPr>
              <a:t>自動埋め込み</a:t>
            </a:r>
            <a:r>
              <a:rPr kumimoji="1" lang="en-US" altLang="ja-JP" sz="1600" dirty="0">
                <a:latin typeface="+mj-ea"/>
              </a:rPr>
              <a:t>①</a:t>
            </a:r>
            <a:endParaRPr lang="ja-JP" altLang="en-US" sz="1600"/>
          </a:p>
        </p:txBody>
      </p:sp>
      <p:pic>
        <p:nvPicPr>
          <p:cNvPr id="7" name="図 6" descr="メーター, カラフル が含まれている画像&#10;&#10;自動的に生成された説明">
            <a:extLst>
              <a:ext uri="{FF2B5EF4-FFF2-40B4-BE49-F238E27FC236}">
                <a16:creationId xmlns:a16="http://schemas.microsoft.com/office/drawing/2014/main" id="{353CD547-B8DB-9947-B142-DAAC65260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368" y="2450216"/>
            <a:ext cx="1174178" cy="3519237"/>
          </a:xfrm>
          <a:prstGeom prst="rect">
            <a:avLst/>
          </a:prstGeom>
        </p:spPr>
      </p:pic>
      <p:sp>
        <p:nvSpPr>
          <p:cNvPr id="13" name="正方形/長方形 12">
            <a:extLst>
              <a:ext uri="{FF2B5EF4-FFF2-40B4-BE49-F238E27FC236}">
                <a16:creationId xmlns:a16="http://schemas.microsoft.com/office/drawing/2014/main" id="{A5C447CE-6F0F-6E41-8D83-41ABD6D2C728}"/>
              </a:ext>
            </a:extLst>
          </p:cNvPr>
          <p:cNvSpPr/>
          <p:nvPr/>
        </p:nvSpPr>
        <p:spPr>
          <a:xfrm>
            <a:off x="5078978" y="6059622"/>
            <a:ext cx="1620957" cy="338554"/>
          </a:xfrm>
          <a:prstGeom prst="rect">
            <a:avLst/>
          </a:prstGeom>
        </p:spPr>
        <p:txBody>
          <a:bodyPr wrap="none">
            <a:spAutoFit/>
          </a:bodyPr>
          <a:lstStyle/>
          <a:p>
            <a:r>
              <a:rPr kumimoji="1" lang="ja-JP" altLang="en-US" sz="1600">
                <a:latin typeface="+mj-ea"/>
              </a:rPr>
              <a:t>自動埋め込み②</a:t>
            </a:r>
            <a:endParaRPr lang="ja-JP" altLang="en-US" sz="1600"/>
          </a:p>
        </p:txBody>
      </p:sp>
      <p:pic>
        <p:nvPicPr>
          <p:cNvPr id="11" name="図 10" descr="カラフルなロゴ&#10;&#10;中程度の精度で自動的に生成された説明">
            <a:extLst>
              <a:ext uri="{FF2B5EF4-FFF2-40B4-BE49-F238E27FC236}">
                <a16:creationId xmlns:a16="http://schemas.microsoft.com/office/drawing/2014/main" id="{840E33A1-2948-9D40-AAE0-88C57A09B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348" y="2450215"/>
            <a:ext cx="1162106" cy="3519237"/>
          </a:xfrm>
          <a:prstGeom prst="rect">
            <a:avLst/>
          </a:prstGeom>
        </p:spPr>
      </p:pic>
      <p:sp>
        <p:nvSpPr>
          <p:cNvPr id="17" name="正方形/長方形 16">
            <a:extLst>
              <a:ext uri="{FF2B5EF4-FFF2-40B4-BE49-F238E27FC236}">
                <a16:creationId xmlns:a16="http://schemas.microsoft.com/office/drawing/2014/main" id="{64D5A188-7980-2848-A6B4-E8BFF3462ACD}"/>
              </a:ext>
            </a:extLst>
          </p:cNvPr>
          <p:cNvSpPr/>
          <p:nvPr/>
        </p:nvSpPr>
        <p:spPr>
          <a:xfrm>
            <a:off x="6890946" y="6059622"/>
            <a:ext cx="1620957" cy="338554"/>
          </a:xfrm>
          <a:prstGeom prst="rect">
            <a:avLst/>
          </a:prstGeom>
        </p:spPr>
        <p:txBody>
          <a:bodyPr wrap="none">
            <a:spAutoFit/>
          </a:bodyPr>
          <a:lstStyle/>
          <a:p>
            <a:r>
              <a:rPr kumimoji="1" lang="ja-JP" altLang="en-US" sz="1600">
                <a:latin typeface="+mj-ea"/>
              </a:rPr>
              <a:t>自動埋め込み</a:t>
            </a:r>
            <a:r>
              <a:rPr kumimoji="1" lang="en-US" altLang="ja-JP" sz="1600" dirty="0">
                <a:latin typeface="+mj-ea"/>
              </a:rPr>
              <a:t>③</a:t>
            </a:r>
            <a:endParaRPr lang="ja-JP" altLang="en-US" sz="1600"/>
          </a:p>
        </p:txBody>
      </p:sp>
    </p:spTree>
    <p:extLst>
      <p:ext uri="{BB962C8B-B14F-4D97-AF65-F5344CB8AC3E}">
        <p14:creationId xmlns:p14="http://schemas.microsoft.com/office/powerpoint/2010/main" val="1882801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現状の課題点</a:t>
            </a:r>
          </a:p>
        </p:txBody>
      </p:sp>
      <p:sp>
        <p:nvSpPr>
          <p:cNvPr id="8" name="テキスト ボックス 7">
            <a:extLst>
              <a:ext uri="{FF2B5EF4-FFF2-40B4-BE49-F238E27FC236}">
                <a16:creationId xmlns:a16="http://schemas.microsoft.com/office/drawing/2014/main" id="{A5D01DB4-8F7E-4168-903C-55A020E9B6D4}"/>
              </a:ext>
            </a:extLst>
          </p:cNvPr>
          <p:cNvSpPr txBox="1"/>
          <p:nvPr/>
        </p:nvSpPr>
        <p:spPr>
          <a:xfrm>
            <a:off x="380135" y="792867"/>
            <a:ext cx="8636644" cy="427168"/>
          </a:xfrm>
          <a:prstGeom prst="rect">
            <a:avLst/>
          </a:prstGeom>
          <a:noFill/>
        </p:spPr>
        <p:txBody>
          <a:bodyPr wrap="square" rtlCol="0">
            <a:spAutoFit/>
          </a:bodyPr>
          <a:lstStyle/>
          <a:p>
            <a:pPr>
              <a:lnSpc>
                <a:spcPct val="150000"/>
              </a:lnSpc>
            </a:pPr>
            <a:r>
              <a:rPr kumimoji="1" lang="en-US" altLang="ja-JP" sz="1600" dirty="0">
                <a:latin typeface="+mn-ea"/>
              </a:rPr>
              <a:t>3. </a:t>
            </a:r>
            <a:r>
              <a:rPr kumimoji="1" lang="ja-JP" altLang="en-US" sz="1600" dirty="0">
                <a:latin typeface="+mn-ea"/>
              </a:rPr>
              <a:t>　</a:t>
            </a:r>
            <a:r>
              <a:rPr kumimoji="1" lang="en-US" altLang="ja-JP" sz="1600" dirty="0">
                <a:latin typeface="+mn-ea"/>
              </a:rPr>
              <a:t>CFRP</a:t>
            </a:r>
            <a:r>
              <a:rPr kumimoji="1" lang="ja-JP" altLang="en-US" sz="1600" dirty="0">
                <a:latin typeface="+mn-ea"/>
              </a:rPr>
              <a:t>とモルタルの接着</a:t>
            </a:r>
            <a:r>
              <a:rPr kumimoji="1" lang="en-US" altLang="ja-JP" sz="1600" dirty="0">
                <a:latin typeface="+mn-ea"/>
              </a:rPr>
              <a:t>(</a:t>
            </a:r>
            <a:r>
              <a:rPr kumimoji="1" lang="ja-JP" altLang="en-US" sz="1600" dirty="0">
                <a:latin typeface="+mn-ea"/>
              </a:rPr>
              <a:t>界面せん断強度</a:t>
            </a:r>
            <a:r>
              <a:rPr kumimoji="1" lang="en-US" altLang="ja-JP" sz="1600" dirty="0">
                <a:latin typeface="+mn-ea"/>
              </a:rPr>
              <a:t>)</a:t>
            </a:r>
            <a:r>
              <a:rPr kumimoji="1" lang="ja-JP" altLang="en-US" sz="1600" dirty="0">
                <a:latin typeface="+mn-ea"/>
              </a:rPr>
              <a:t>が弱く，</a:t>
            </a:r>
            <a:r>
              <a:rPr kumimoji="1" lang="en-US" altLang="ja-JP" sz="1600" dirty="0">
                <a:latin typeface="+mn-ea"/>
              </a:rPr>
              <a:t>CFRP</a:t>
            </a:r>
            <a:r>
              <a:rPr kumimoji="1" lang="ja-JP" altLang="en-US" sz="1600" dirty="0">
                <a:latin typeface="+mn-ea"/>
              </a:rPr>
              <a:t>の強度が十分に効いてこない．</a:t>
            </a:r>
            <a:endParaRPr kumimoji="1" lang="en-US" altLang="ja-JP" sz="1600" dirty="0">
              <a:latin typeface="+mn-ea"/>
            </a:endParaRPr>
          </a:p>
        </p:txBody>
      </p:sp>
      <p:sp>
        <p:nvSpPr>
          <p:cNvPr id="16" name="テキスト ボックス 15">
            <a:extLst>
              <a:ext uri="{FF2B5EF4-FFF2-40B4-BE49-F238E27FC236}">
                <a16:creationId xmlns:a16="http://schemas.microsoft.com/office/drawing/2014/main" id="{F5465D8B-157E-4FCE-A741-563BB017D6C8}"/>
              </a:ext>
            </a:extLst>
          </p:cNvPr>
          <p:cNvSpPr txBox="1"/>
          <p:nvPr/>
        </p:nvSpPr>
        <p:spPr>
          <a:xfrm>
            <a:off x="804936" y="1333649"/>
            <a:ext cx="8078976" cy="830997"/>
          </a:xfrm>
          <a:prstGeom prst="rect">
            <a:avLst/>
          </a:prstGeom>
          <a:noFill/>
        </p:spPr>
        <p:txBody>
          <a:bodyPr wrap="square" rtlCol="0">
            <a:spAutoFit/>
          </a:bodyPr>
          <a:lstStyle/>
          <a:p>
            <a:r>
              <a:rPr kumimoji="1" lang="ja-JP" altLang="en-US" sz="1600" dirty="0">
                <a:latin typeface="+mn-ea"/>
              </a:rPr>
              <a:t>前田建設工業が行った，</a:t>
            </a:r>
            <a:r>
              <a:rPr kumimoji="1" lang="en-US" altLang="ja-JP" sz="1600" dirty="0">
                <a:latin typeface="+mn-ea"/>
              </a:rPr>
              <a:t>CFRP</a:t>
            </a:r>
            <a:r>
              <a:rPr kumimoji="1" lang="ja-JP" altLang="en-US" sz="1600" dirty="0">
                <a:latin typeface="+mn-ea"/>
              </a:rPr>
              <a:t>とモルタルの引き抜き試験では，</a:t>
            </a:r>
            <a:r>
              <a:rPr kumimoji="1" lang="en-US" altLang="ja-JP" sz="1600" dirty="0">
                <a:latin typeface="+mn-ea"/>
              </a:rPr>
              <a:t>CFRP</a:t>
            </a:r>
            <a:r>
              <a:rPr kumimoji="1" lang="ja-JP" altLang="en-US" sz="1600" dirty="0">
                <a:latin typeface="+mn-ea"/>
              </a:rPr>
              <a:t>が破断する前に</a:t>
            </a:r>
            <a:r>
              <a:rPr kumimoji="1" lang="en-US" altLang="ja-JP" sz="1600" dirty="0">
                <a:latin typeface="+mn-ea"/>
              </a:rPr>
              <a:t>CFRP</a:t>
            </a:r>
            <a:r>
              <a:rPr kumimoji="1" lang="ja-JP" altLang="en-US" sz="1600" dirty="0">
                <a:latin typeface="+mn-ea"/>
              </a:rPr>
              <a:t>がモルタルから抜けてしまった．</a:t>
            </a:r>
            <a:endParaRPr kumimoji="1" lang="en-US" altLang="ja-JP" sz="1600" dirty="0">
              <a:latin typeface="+mn-ea"/>
            </a:endParaRPr>
          </a:p>
          <a:p>
            <a:r>
              <a:rPr kumimoji="1" lang="ja-JP" altLang="en-US" sz="1600" dirty="0">
                <a:latin typeface="+mn-ea"/>
              </a:rPr>
              <a:t>→　</a:t>
            </a:r>
            <a:r>
              <a:rPr kumimoji="1" lang="en-US" altLang="ja-JP" sz="1600" dirty="0">
                <a:latin typeface="+mn-ea"/>
              </a:rPr>
              <a:t>CFRP</a:t>
            </a:r>
            <a:r>
              <a:rPr kumimoji="1" lang="ja-JP" altLang="en-US" sz="1600" dirty="0">
                <a:latin typeface="+mn-ea"/>
              </a:rPr>
              <a:t>が引き抜かれる前に</a:t>
            </a:r>
            <a:r>
              <a:rPr kumimoji="1" lang="en-US" altLang="ja-JP" sz="1600" dirty="0">
                <a:latin typeface="+mn-ea"/>
              </a:rPr>
              <a:t>CFRP</a:t>
            </a:r>
            <a:r>
              <a:rPr kumimoji="1" lang="ja-JP" altLang="en-US" sz="1600" dirty="0">
                <a:latin typeface="+mn-ea"/>
              </a:rPr>
              <a:t>が破断するようにすることが目標．</a:t>
            </a:r>
            <a:endParaRPr kumimoji="1" lang="en-US" altLang="ja-JP" sz="1600" dirty="0">
              <a:latin typeface="+mn-ea"/>
            </a:endParaRPr>
          </a:p>
        </p:txBody>
      </p:sp>
      <p:grpSp>
        <p:nvGrpSpPr>
          <p:cNvPr id="51" name="グループ化 50">
            <a:extLst>
              <a:ext uri="{FF2B5EF4-FFF2-40B4-BE49-F238E27FC236}">
                <a16:creationId xmlns:a16="http://schemas.microsoft.com/office/drawing/2014/main" id="{AF6DDE1D-6A49-4ACC-892B-26809D6F3088}"/>
              </a:ext>
            </a:extLst>
          </p:cNvPr>
          <p:cNvGrpSpPr/>
          <p:nvPr/>
        </p:nvGrpSpPr>
        <p:grpSpPr>
          <a:xfrm>
            <a:off x="4381707" y="1731231"/>
            <a:ext cx="4186454" cy="3971248"/>
            <a:chOff x="4756165" y="1749495"/>
            <a:chExt cx="4186454" cy="3971248"/>
          </a:xfrm>
        </p:grpSpPr>
        <p:graphicFrame>
          <p:nvGraphicFramePr>
            <p:cNvPr id="15" name="グラフ 14">
              <a:extLst>
                <a:ext uri="{FF2B5EF4-FFF2-40B4-BE49-F238E27FC236}">
                  <a16:creationId xmlns:a16="http://schemas.microsoft.com/office/drawing/2014/main" id="{8A32961B-10D9-4AE9-8E32-44931F80AA5B}"/>
                </a:ext>
              </a:extLst>
            </p:cNvPr>
            <p:cNvGraphicFramePr>
              <a:graphicFrameLocks/>
            </p:cNvGraphicFramePr>
            <p:nvPr>
              <p:extLst>
                <p:ext uri="{D42A27DB-BD31-4B8C-83A1-F6EECF244321}">
                  <p14:modId xmlns:p14="http://schemas.microsoft.com/office/powerpoint/2010/main" val="3368584290"/>
                </p:ext>
              </p:extLst>
            </p:nvPr>
          </p:nvGraphicFramePr>
          <p:xfrm>
            <a:off x="4756165" y="1749495"/>
            <a:ext cx="4186454" cy="3971248"/>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直線矢印コネクタ 2">
              <a:extLst>
                <a:ext uri="{FF2B5EF4-FFF2-40B4-BE49-F238E27FC236}">
                  <a16:creationId xmlns:a16="http://schemas.microsoft.com/office/drawing/2014/main" id="{EA49C4DC-8BB6-4898-B0C7-014DA81B7D09}"/>
                </a:ext>
              </a:extLst>
            </p:cNvPr>
            <p:cNvCxnSpPr/>
            <p:nvPr/>
          </p:nvCxnSpPr>
          <p:spPr>
            <a:xfrm>
              <a:off x="5515178" y="5371451"/>
              <a:ext cx="2573331"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1833C69C-CA63-4963-8D62-70E80CCBFAE9}"/>
                </a:ext>
              </a:extLst>
            </p:cNvPr>
            <p:cNvCxnSpPr>
              <a:cxnSpLocks/>
            </p:cNvCxnSpPr>
            <p:nvPr/>
          </p:nvCxnSpPr>
          <p:spPr>
            <a:xfrm flipV="1">
              <a:off x="5515178" y="3258609"/>
              <a:ext cx="0" cy="211284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E43472EE-7D27-428D-8D31-A8A7A71B41F1}"/>
                </a:ext>
              </a:extLst>
            </p:cNvPr>
            <p:cNvCxnSpPr>
              <a:cxnSpLocks/>
            </p:cNvCxnSpPr>
            <p:nvPr/>
          </p:nvCxnSpPr>
          <p:spPr>
            <a:xfrm>
              <a:off x="6937480" y="3023297"/>
              <a:ext cx="0" cy="2483988"/>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矢印: 右 23">
              <a:extLst>
                <a:ext uri="{FF2B5EF4-FFF2-40B4-BE49-F238E27FC236}">
                  <a16:creationId xmlns:a16="http://schemas.microsoft.com/office/drawing/2014/main" id="{5F741B1B-BF8A-42B5-98DF-A7E268727C92}"/>
                </a:ext>
              </a:extLst>
            </p:cNvPr>
            <p:cNvSpPr/>
            <p:nvPr/>
          </p:nvSpPr>
          <p:spPr>
            <a:xfrm>
              <a:off x="7007357" y="3058402"/>
              <a:ext cx="281182" cy="210845"/>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DA3DD0CF-AAD4-463F-984C-AFB82D46E6B2}"/>
                </a:ext>
              </a:extLst>
            </p:cNvPr>
            <p:cNvSpPr/>
            <p:nvPr/>
          </p:nvSpPr>
          <p:spPr>
            <a:xfrm rot="10800000">
              <a:off x="6592317" y="3066076"/>
              <a:ext cx="281182" cy="210845"/>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ADB3D026-CC7D-4A3A-979D-B7C4015AB0E9}"/>
                </a:ext>
              </a:extLst>
            </p:cNvPr>
            <p:cNvSpPr txBox="1"/>
            <p:nvPr/>
          </p:nvSpPr>
          <p:spPr>
            <a:xfrm>
              <a:off x="7288538" y="2961651"/>
              <a:ext cx="991351" cy="461665"/>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が</a:t>
              </a:r>
              <a:endParaRPr kumimoji="1" lang="en-US" altLang="ja-JP" sz="1200" dirty="0">
                <a:latin typeface="+mn-ea"/>
              </a:endParaRPr>
            </a:p>
            <a:p>
              <a:r>
                <a:rPr kumimoji="1" lang="ja-JP" altLang="en-US" sz="1200" dirty="0">
                  <a:latin typeface="+mn-ea"/>
                </a:rPr>
                <a:t>引き抜ける</a:t>
              </a:r>
              <a:endParaRPr kumimoji="1" lang="en-US" altLang="ja-JP" sz="1200" dirty="0">
                <a:latin typeface="+mn-ea"/>
              </a:endParaRPr>
            </a:p>
          </p:txBody>
        </p:sp>
        <p:sp>
          <p:nvSpPr>
            <p:cNvPr id="27" name="テキスト ボックス 26">
              <a:extLst>
                <a:ext uri="{FF2B5EF4-FFF2-40B4-BE49-F238E27FC236}">
                  <a16:creationId xmlns:a16="http://schemas.microsoft.com/office/drawing/2014/main" id="{DAA25A29-804E-4FE7-91B2-D7966D2A10BF}"/>
                </a:ext>
              </a:extLst>
            </p:cNvPr>
            <p:cNvSpPr txBox="1"/>
            <p:nvPr/>
          </p:nvSpPr>
          <p:spPr>
            <a:xfrm>
              <a:off x="5848824" y="3003621"/>
              <a:ext cx="875044" cy="419695"/>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が</a:t>
              </a:r>
              <a:endParaRPr kumimoji="1" lang="en-US" altLang="ja-JP" sz="1200" dirty="0">
                <a:latin typeface="+mn-ea"/>
              </a:endParaRPr>
            </a:p>
            <a:p>
              <a:r>
                <a:rPr kumimoji="1" lang="ja-JP" altLang="en-US" sz="1200" dirty="0">
                  <a:latin typeface="+mn-ea"/>
                </a:rPr>
                <a:t>先に破断</a:t>
              </a:r>
              <a:endParaRPr kumimoji="1" lang="en-US" altLang="ja-JP" sz="1200" dirty="0">
                <a:latin typeface="+mn-ea"/>
              </a:endParaRPr>
            </a:p>
          </p:txBody>
        </p:sp>
      </p:grpSp>
      <p:sp>
        <p:nvSpPr>
          <p:cNvPr id="29" name="円柱 28">
            <a:extLst>
              <a:ext uri="{FF2B5EF4-FFF2-40B4-BE49-F238E27FC236}">
                <a16:creationId xmlns:a16="http://schemas.microsoft.com/office/drawing/2014/main" id="{6592E3B9-DF9A-42D2-BF6D-9523B9E3263A}"/>
              </a:ext>
            </a:extLst>
          </p:cNvPr>
          <p:cNvSpPr/>
          <p:nvPr/>
        </p:nvSpPr>
        <p:spPr>
          <a:xfrm>
            <a:off x="3560162" y="4039593"/>
            <a:ext cx="339493" cy="115916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7931BEE-EE05-4B87-8BBE-54AF98F56E4B}"/>
                  </a:ext>
                </a:extLst>
              </p:cNvPr>
              <p:cNvSpPr txBox="1"/>
              <p:nvPr/>
            </p:nvSpPr>
            <p:spPr>
              <a:xfrm>
                <a:off x="804936" y="2433658"/>
                <a:ext cx="3346632" cy="964367"/>
              </a:xfrm>
              <a:prstGeom prst="rect">
                <a:avLst/>
              </a:prstGeom>
              <a:noFill/>
            </p:spPr>
            <p:txBody>
              <a:bodyPr wrap="square" rtlCol="0">
                <a:spAutoFit/>
              </a:bodyPr>
              <a:lstStyle/>
              <a:p>
                <a:r>
                  <a:rPr kumimoji="1" lang="ja-JP" altLang="en-US" sz="1600" b="1" dirty="0">
                    <a:latin typeface="+mn-ea"/>
                  </a:rPr>
                  <a:t>仮説</a:t>
                </a:r>
                <a:endParaRPr kumimoji="1" lang="en-US" altLang="ja-JP" sz="1600" dirty="0">
                  <a:latin typeface="+mn-ea"/>
                </a:endParaRPr>
              </a:p>
              <a:p>
                <a:endParaRPr kumimoji="1" lang="en-US" altLang="ja-JP" sz="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ja-JP" altLang="en-US" sz="1600" i="1" dirty="0" smtClean="0">
                          <a:latin typeface="Cambria Math" panose="02040503050406030204" pitchFamily="18" charset="0"/>
                          <a:ea typeface="Cambria Math" panose="02040503050406030204" pitchFamily="18" charset="0"/>
                        </a:rPr>
                        <m:t>　</m:t>
                      </m:r>
                      <m:r>
                        <a:rPr kumimoji="1" lang="ja-JP" altLang="en-US" sz="1600" i="1" dirty="0">
                          <a:latin typeface="Cambria Math" panose="02040503050406030204" pitchFamily="18" charset="0"/>
                          <a:ea typeface="Cambria Math" panose="02040503050406030204" pitchFamily="18" charset="0"/>
                        </a:rPr>
                        <m:t>　</m:t>
                      </m:r>
                      <m:r>
                        <a:rPr kumimoji="1" lang="ja-JP" altLang="en-US" sz="1600" i="1" dirty="0" smtClean="0">
                          <a:latin typeface="Cambria Math" panose="02040503050406030204" pitchFamily="18" charset="0"/>
                          <a:ea typeface="Cambria Math" panose="02040503050406030204" pitchFamily="18" charset="0"/>
                        </a:rPr>
                        <m:t>　引張強さ</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r>
                        <a:rPr kumimoji="1" lang="ja-JP" altLang="en-US" sz="1600" b="0" i="1" smtClean="0">
                          <a:latin typeface="Cambria Math" panose="02040503050406030204" pitchFamily="18" charset="0"/>
                          <a:ea typeface="Cambria Math" panose="02040503050406030204" pitchFamily="18" charset="0"/>
                        </a:rPr>
                        <m:t>𝜋</m:t>
                      </m:r>
                      <m:sSup>
                        <m:sSupPr>
                          <m:ctrlPr>
                            <a:rPr kumimoji="1" lang="en-US" altLang="ja-JP" sz="1600" b="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𝑟</m:t>
                          </m:r>
                        </m:e>
                        <m:sup>
                          <m:r>
                            <a:rPr kumimoji="1" lang="en-US" altLang="ja-JP" sz="1600" b="0" i="1" smtClean="0">
                              <a:latin typeface="Cambria Math" panose="02040503050406030204" pitchFamily="18" charset="0"/>
                              <a:ea typeface="Cambria Math" panose="02040503050406030204" pitchFamily="18" charset="0"/>
                            </a:rPr>
                            <m:t>2</m:t>
                          </m:r>
                        </m:sup>
                      </m:sSup>
                      <m:r>
                        <a:rPr kumimoji="1" lang="en-US" altLang="ja-JP" sz="1600" i="1">
                          <a:latin typeface="Cambria Math" panose="02040503050406030204" pitchFamily="18" charset="0"/>
                          <a:ea typeface="Cambria Math" panose="02040503050406030204" pitchFamily="18" charset="0"/>
                        </a:rPr>
                        <m:t>∝</m:t>
                      </m:r>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𝑟</m:t>
                          </m:r>
                        </m:e>
                        <m:sup>
                          <m:r>
                            <a:rPr kumimoji="1" lang="en-US" altLang="ja-JP" sz="1600" i="1">
                              <a:latin typeface="Cambria Math" panose="02040503050406030204" pitchFamily="18" charset="0"/>
                              <a:ea typeface="Cambria Math" panose="02040503050406030204" pitchFamily="18" charset="0"/>
                            </a:rPr>
                            <m:t>2</m:t>
                          </m:r>
                        </m:sup>
                      </m:sSup>
                    </m:oMath>
                  </m:oMathPara>
                </a14:m>
                <a:endParaRPr kumimoji="1" lang="en-US" altLang="ja-JP"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kumimoji="1" lang="ja-JP" altLang="en-US" sz="1600" dirty="0" smtClean="0">
                          <a:latin typeface="Cambria Math" panose="02040503050406030204" pitchFamily="18" charset="0"/>
                          <a:ea typeface="Cambria Math" panose="02040503050406030204" pitchFamily="18" charset="0"/>
                        </a:rPr>
                        <m:t>界面</m:t>
                      </m:r>
                      <m:r>
                        <a:rPr kumimoji="1" lang="ja-JP" altLang="en-US" sz="1600" i="0" dirty="0">
                          <a:latin typeface="Cambria Math" panose="02040503050406030204" pitchFamily="18" charset="0"/>
                          <a:ea typeface="Cambria Math" panose="02040503050406030204" pitchFamily="18" charset="0"/>
                        </a:rPr>
                        <m:t>せん断</m:t>
                      </m:r>
                      <m:r>
                        <m:rPr>
                          <m:nor/>
                        </m:rPr>
                        <a:rPr kumimoji="1" lang="ja-JP" altLang="en-US" sz="1600" dirty="0">
                          <a:ea typeface="Cambria Math" panose="02040503050406030204" pitchFamily="18" charset="0"/>
                        </a:rPr>
                        <m:t>強度</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=2</m:t>
                      </m:r>
                      <m:r>
                        <a:rPr kumimoji="1" lang="ja-JP" altLang="en-US" sz="1600" i="1">
                          <a:latin typeface="Cambria Math" panose="02040503050406030204" pitchFamily="18" charset="0"/>
                          <a:ea typeface="Cambria Math" panose="02040503050406030204" pitchFamily="18" charset="0"/>
                        </a:rPr>
                        <m:t>𝜋</m:t>
                      </m:r>
                      <m:r>
                        <a:rPr kumimoji="1" lang="en-US" altLang="ja-JP" sz="1600" i="1">
                          <a:latin typeface="Cambria Math" panose="02040503050406030204" pitchFamily="18" charset="0"/>
                          <a:ea typeface="Cambria Math" panose="02040503050406030204" pitchFamily="18" charset="0"/>
                        </a:rPr>
                        <m:t>𝑟𝑙</m:t>
                      </m:r>
                      <m:r>
                        <a:rPr kumimoji="1" lang="en-US" altLang="ja-JP" sz="1600" i="1" smtClean="0">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𝑟</m:t>
                      </m:r>
                    </m:oMath>
                  </m:oMathPara>
                </a14:m>
                <a:endParaRPr kumimoji="1" lang="en-US" altLang="ja-JP" sz="1600" dirty="0">
                  <a:latin typeface="+mn-ea"/>
                </a:endParaRPr>
              </a:p>
            </p:txBody>
          </p:sp>
        </mc:Choice>
        <mc:Fallback xmlns="">
          <p:sp>
            <p:nvSpPr>
              <p:cNvPr id="30" name="テキスト ボックス 29">
                <a:extLst>
                  <a:ext uri="{FF2B5EF4-FFF2-40B4-BE49-F238E27FC236}">
                    <a16:creationId xmlns:a16="http://schemas.microsoft.com/office/drawing/2014/main" id="{C7931BEE-EE05-4B87-8BBE-54AF98F56E4B}"/>
                  </a:ext>
                </a:extLst>
              </p:cNvPr>
              <p:cNvSpPr txBox="1">
                <a:spLocks noRot="1" noChangeAspect="1" noMove="1" noResize="1" noEditPoints="1" noAdjustHandles="1" noChangeArrowheads="1" noChangeShapeType="1" noTextEdit="1"/>
              </p:cNvSpPr>
              <p:nvPr/>
            </p:nvSpPr>
            <p:spPr>
              <a:xfrm>
                <a:off x="804936" y="2433658"/>
                <a:ext cx="3346632" cy="964367"/>
              </a:xfrm>
              <a:prstGeom prst="rect">
                <a:avLst/>
              </a:prstGeom>
              <a:blipFill>
                <a:blip r:embed="rId3"/>
                <a:stretch>
                  <a:fillRect l="-911" t="-1899" b="-1899"/>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A4942FC5-30E4-42AE-84B6-E92E420A774C}"/>
              </a:ext>
            </a:extLst>
          </p:cNvPr>
          <p:cNvSpPr txBox="1"/>
          <p:nvPr/>
        </p:nvSpPr>
        <p:spPr>
          <a:xfrm>
            <a:off x="3376766" y="5139603"/>
            <a:ext cx="781584"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9659B26C-BF5F-41A9-9B50-402D7B53FE0A}"/>
                  </a:ext>
                </a:extLst>
              </p:cNvPr>
              <p:cNvSpPr txBox="1"/>
              <p:nvPr/>
            </p:nvSpPr>
            <p:spPr>
              <a:xfrm>
                <a:off x="3900490" y="4388340"/>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ea typeface="Cambria Math" panose="02040503050406030204" pitchFamily="18" charset="0"/>
                        </a:rPr>
                        <m:t>𝑙</m:t>
                      </m:r>
                    </m:oMath>
                  </m:oMathPara>
                </a14:m>
                <a:endParaRPr kumimoji="1" lang="en-US" altLang="ja-JP" sz="1600" dirty="0">
                  <a:latin typeface="+mn-ea"/>
                </a:endParaRPr>
              </a:p>
            </p:txBody>
          </p:sp>
        </mc:Choice>
        <mc:Fallback xmlns="">
          <p:sp>
            <p:nvSpPr>
              <p:cNvPr id="32" name="テキスト ボックス 31">
                <a:extLst>
                  <a:ext uri="{FF2B5EF4-FFF2-40B4-BE49-F238E27FC236}">
                    <a16:creationId xmlns:a16="http://schemas.microsoft.com/office/drawing/2014/main" id="{9659B26C-BF5F-41A9-9B50-402D7B53FE0A}"/>
                  </a:ext>
                </a:extLst>
              </p:cNvPr>
              <p:cNvSpPr txBox="1">
                <a:spLocks noRot="1" noChangeAspect="1" noMove="1" noResize="1" noEditPoints="1" noAdjustHandles="1" noChangeArrowheads="1" noChangeShapeType="1" noTextEdit="1"/>
              </p:cNvSpPr>
              <p:nvPr/>
            </p:nvSpPr>
            <p:spPr>
              <a:xfrm>
                <a:off x="3900490" y="4388340"/>
                <a:ext cx="401076" cy="4616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8587FF-43CF-42DF-93E0-1BE2693B5B95}"/>
                  </a:ext>
                </a:extLst>
              </p:cNvPr>
              <p:cNvSpPr txBox="1"/>
              <p:nvPr/>
            </p:nvSpPr>
            <p:spPr>
              <a:xfrm>
                <a:off x="3227937" y="3502561"/>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oMath>
                  </m:oMathPara>
                </a14:m>
                <a:endParaRPr kumimoji="1" lang="en-US" altLang="ja-JP" sz="1600" dirty="0">
                  <a:latin typeface="+mn-ea"/>
                </a:endParaRPr>
              </a:p>
            </p:txBody>
          </p:sp>
        </mc:Choice>
        <mc:Fallback xmlns="">
          <p:sp>
            <p:nvSpPr>
              <p:cNvPr id="33" name="テキスト ボックス 32">
                <a:extLst>
                  <a:ext uri="{FF2B5EF4-FFF2-40B4-BE49-F238E27FC236}">
                    <a16:creationId xmlns:a16="http://schemas.microsoft.com/office/drawing/2014/main" id="{138587FF-43CF-42DF-93E0-1BE2693B5B95}"/>
                  </a:ext>
                </a:extLst>
              </p:cNvPr>
              <p:cNvSpPr txBox="1">
                <a:spLocks noRot="1" noChangeAspect="1" noMove="1" noResize="1" noEditPoints="1" noAdjustHandles="1" noChangeArrowheads="1" noChangeShapeType="1" noTextEdit="1"/>
              </p:cNvSpPr>
              <p:nvPr/>
            </p:nvSpPr>
            <p:spPr>
              <a:xfrm>
                <a:off x="3227937" y="3502561"/>
                <a:ext cx="401076"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2EA651-CA02-4745-9146-B0693DB350C4}"/>
                  </a:ext>
                </a:extLst>
              </p:cNvPr>
              <p:cNvSpPr txBox="1"/>
              <p:nvPr/>
            </p:nvSpPr>
            <p:spPr>
              <a:xfrm>
                <a:off x="3009765" y="4225737"/>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oMath>
                  </m:oMathPara>
                </a14:m>
                <a:endParaRPr kumimoji="1" lang="en-US" altLang="ja-JP" sz="1600" dirty="0">
                  <a:latin typeface="+mn-ea"/>
                </a:endParaRPr>
              </a:p>
            </p:txBody>
          </p:sp>
        </mc:Choice>
        <mc:Fallback xmlns="">
          <p:sp>
            <p:nvSpPr>
              <p:cNvPr id="34" name="テキスト ボックス 33">
                <a:extLst>
                  <a:ext uri="{FF2B5EF4-FFF2-40B4-BE49-F238E27FC236}">
                    <a16:creationId xmlns:a16="http://schemas.microsoft.com/office/drawing/2014/main" id="{9F2EA651-CA02-4745-9146-B0693DB350C4}"/>
                  </a:ext>
                </a:extLst>
              </p:cNvPr>
              <p:cNvSpPr txBox="1">
                <a:spLocks noRot="1" noChangeAspect="1" noMove="1" noResize="1" noEditPoints="1" noAdjustHandles="1" noChangeArrowheads="1" noChangeShapeType="1" noTextEdit="1"/>
              </p:cNvSpPr>
              <p:nvPr/>
            </p:nvSpPr>
            <p:spPr>
              <a:xfrm>
                <a:off x="3009765" y="4225737"/>
                <a:ext cx="401076" cy="4616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37AF3A8-B58B-4310-8892-62489A31AF95}"/>
                  </a:ext>
                </a:extLst>
              </p:cNvPr>
              <p:cNvSpPr txBox="1"/>
              <p:nvPr/>
            </p:nvSpPr>
            <p:spPr>
              <a:xfrm>
                <a:off x="3687720" y="3654456"/>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en-US" altLang="ja-JP" sz="1600" dirty="0">
                  <a:latin typeface="+mn-ea"/>
                </a:endParaRPr>
              </a:p>
            </p:txBody>
          </p:sp>
        </mc:Choice>
        <mc:Fallback xmlns="">
          <p:sp>
            <p:nvSpPr>
              <p:cNvPr id="35" name="テキスト ボックス 34">
                <a:extLst>
                  <a:ext uri="{FF2B5EF4-FFF2-40B4-BE49-F238E27FC236}">
                    <a16:creationId xmlns:a16="http://schemas.microsoft.com/office/drawing/2014/main" id="{037AF3A8-B58B-4310-8892-62489A31AF95}"/>
                  </a:ext>
                </a:extLst>
              </p:cNvPr>
              <p:cNvSpPr txBox="1">
                <a:spLocks noRot="1" noChangeAspect="1" noMove="1" noResize="1" noEditPoints="1" noAdjustHandles="1" noChangeArrowheads="1" noChangeShapeType="1" noTextEdit="1"/>
              </p:cNvSpPr>
              <p:nvPr/>
            </p:nvSpPr>
            <p:spPr>
              <a:xfrm>
                <a:off x="3687720" y="3654456"/>
                <a:ext cx="401076" cy="461665"/>
              </a:xfrm>
              <a:prstGeom prst="rect">
                <a:avLst/>
              </a:prstGeom>
              <a:blipFill>
                <a:blip r:embed="rId7"/>
                <a:stretch>
                  <a:fillRect/>
                </a:stretch>
              </a:blipFill>
            </p:spPr>
            <p:txBody>
              <a:bodyPr/>
              <a:lstStyle/>
              <a:p>
                <a:r>
                  <a:rPr lang="ja-JP" altLang="en-US">
                    <a:noFill/>
                  </a:rPr>
                  <a:t> </a:t>
                </a:r>
              </a:p>
            </p:txBody>
          </p:sp>
        </mc:Fallback>
      </mc:AlternateContent>
      <p:cxnSp>
        <p:nvCxnSpPr>
          <p:cNvPr id="37" name="直線コネクタ 36">
            <a:extLst>
              <a:ext uri="{FF2B5EF4-FFF2-40B4-BE49-F238E27FC236}">
                <a16:creationId xmlns:a16="http://schemas.microsoft.com/office/drawing/2014/main" id="{847E3D5D-9DB0-40B8-95A7-B2F8F73BE38B}"/>
              </a:ext>
            </a:extLst>
          </p:cNvPr>
          <p:cNvCxnSpPr/>
          <p:nvPr/>
        </p:nvCxnSpPr>
        <p:spPr>
          <a:xfrm>
            <a:off x="3522256" y="3877366"/>
            <a:ext cx="149512" cy="199000"/>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93C72714-5892-4B75-8611-D0928240B1B8}"/>
              </a:ext>
            </a:extLst>
          </p:cNvPr>
          <p:cNvCxnSpPr>
            <a:cxnSpLocks/>
          </p:cNvCxnSpPr>
          <p:nvPr/>
        </p:nvCxnSpPr>
        <p:spPr>
          <a:xfrm>
            <a:off x="3337011" y="4589362"/>
            <a:ext cx="243293" cy="196080"/>
          </a:xfrm>
          <a:prstGeom prst="line">
            <a:avLst/>
          </a:prstGeom>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B3319DEC-6A4D-412E-AC9D-55CB7BA75944}"/>
              </a:ext>
            </a:extLst>
          </p:cNvPr>
          <p:cNvSpPr txBox="1"/>
          <p:nvPr/>
        </p:nvSpPr>
        <p:spPr>
          <a:xfrm>
            <a:off x="611793" y="5819400"/>
            <a:ext cx="8078976" cy="830997"/>
          </a:xfrm>
          <a:prstGeom prst="rect">
            <a:avLst/>
          </a:prstGeom>
          <a:noFill/>
        </p:spPr>
        <p:txBody>
          <a:bodyPr wrap="square" rtlCol="0">
            <a:spAutoFit/>
          </a:bodyPr>
          <a:lstStyle/>
          <a:p>
            <a:r>
              <a:rPr kumimoji="1" lang="ja-JP" altLang="en-US" sz="1600" dirty="0">
                <a:latin typeface="+mn-ea"/>
              </a:rPr>
              <a:t>→　</a:t>
            </a:r>
            <a:r>
              <a:rPr kumimoji="1" lang="en-US" altLang="ja-JP" sz="1600" dirty="0">
                <a:solidFill>
                  <a:srgbClr val="FF0000"/>
                </a:solidFill>
                <a:latin typeface="+mn-ea"/>
              </a:rPr>
              <a:t>CFRP</a:t>
            </a:r>
            <a:r>
              <a:rPr kumimoji="1" lang="ja-JP" altLang="en-US" sz="1600" dirty="0">
                <a:solidFill>
                  <a:srgbClr val="FF0000"/>
                </a:solidFill>
                <a:latin typeface="+mn-ea"/>
              </a:rPr>
              <a:t>の径を小さくし</a:t>
            </a:r>
            <a:r>
              <a:rPr kumimoji="1" lang="en-US" altLang="ja-JP" sz="1600" dirty="0">
                <a:solidFill>
                  <a:srgbClr val="FF0000"/>
                </a:solidFill>
                <a:latin typeface="+mn-ea"/>
              </a:rPr>
              <a:t>CFRP</a:t>
            </a:r>
            <a:r>
              <a:rPr kumimoji="1" lang="ja-JP" altLang="en-US" sz="1600" dirty="0">
                <a:solidFill>
                  <a:srgbClr val="FF0000"/>
                </a:solidFill>
                <a:latin typeface="+mn-ea"/>
              </a:rPr>
              <a:t>を複数本埋め込むことで，断面積をそのままに</a:t>
            </a:r>
            <a:endParaRPr kumimoji="1" lang="en-US" altLang="ja-JP" sz="1600" dirty="0">
              <a:solidFill>
                <a:srgbClr val="FF0000"/>
              </a:solidFill>
              <a:latin typeface="+mn-ea"/>
            </a:endParaRPr>
          </a:p>
          <a:p>
            <a:r>
              <a:rPr kumimoji="1" lang="ja-JP" altLang="en-US" sz="1600" dirty="0">
                <a:solidFill>
                  <a:srgbClr val="FF0000"/>
                </a:solidFill>
                <a:latin typeface="+mn-ea"/>
              </a:rPr>
              <a:t>　　界面の表面積を増やす．</a:t>
            </a:r>
            <a:endParaRPr kumimoji="1" lang="en-US" altLang="ja-JP" sz="1600" dirty="0">
              <a:solidFill>
                <a:srgbClr val="FF0000"/>
              </a:solidFill>
              <a:latin typeface="+mn-ea"/>
            </a:endParaRPr>
          </a:p>
          <a:p>
            <a:r>
              <a:rPr kumimoji="1" lang="ja-JP" altLang="en-US" sz="1600" dirty="0">
                <a:latin typeface="+mn-ea"/>
              </a:rPr>
              <a:t>→　同引張強さで高い界面せん断強度を得る</a:t>
            </a:r>
            <a:endParaRPr kumimoji="1" lang="en-US" altLang="ja-JP" sz="1600" dirty="0">
              <a:latin typeface="+mn-ea"/>
            </a:endParaRPr>
          </a:p>
        </p:txBody>
      </p:sp>
      <p:sp>
        <p:nvSpPr>
          <p:cNvPr id="43" name="直方体 42">
            <a:extLst>
              <a:ext uri="{FF2B5EF4-FFF2-40B4-BE49-F238E27FC236}">
                <a16:creationId xmlns:a16="http://schemas.microsoft.com/office/drawing/2014/main" id="{6B5127A6-2297-45B6-A9F7-2079E3517A5F}"/>
              </a:ext>
            </a:extLst>
          </p:cNvPr>
          <p:cNvSpPr/>
          <p:nvPr/>
        </p:nvSpPr>
        <p:spPr>
          <a:xfrm>
            <a:off x="1260312" y="4194493"/>
            <a:ext cx="1425020" cy="1017463"/>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2" name="円柱 41">
            <a:extLst>
              <a:ext uri="{FF2B5EF4-FFF2-40B4-BE49-F238E27FC236}">
                <a16:creationId xmlns:a16="http://schemas.microsoft.com/office/drawing/2014/main" id="{B956D6B1-E7D4-4A0A-9B2F-75318E96CD0D}"/>
              </a:ext>
            </a:extLst>
          </p:cNvPr>
          <p:cNvSpPr/>
          <p:nvPr/>
        </p:nvSpPr>
        <p:spPr>
          <a:xfrm>
            <a:off x="1884569" y="3857048"/>
            <a:ext cx="143978" cy="491597"/>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01A73FE-47B8-4D7E-ADB4-18F27620955E}"/>
              </a:ext>
            </a:extLst>
          </p:cNvPr>
          <p:cNvSpPr txBox="1"/>
          <p:nvPr/>
        </p:nvSpPr>
        <p:spPr>
          <a:xfrm>
            <a:off x="1244048" y="5181223"/>
            <a:ext cx="1425020" cy="427168"/>
          </a:xfrm>
          <a:prstGeom prst="rect">
            <a:avLst/>
          </a:prstGeom>
          <a:noFill/>
        </p:spPr>
        <p:txBody>
          <a:bodyPr wrap="square" rtlCol="0">
            <a:spAutoFit/>
          </a:bodyPr>
          <a:lstStyle/>
          <a:p>
            <a:pPr>
              <a:lnSpc>
                <a:spcPct val="150000"/>
              </a:lnSpc>
            </a:pPr>
            <a:r>
              <a:rPr kumimoji="1" lang="ja-JP" altLang="en-US" sz="1600" dirty="0">
                <a:latin typeface="+mn-ea"/>
              </a:rPr>
              <a:t>引き抜き試験</a:t>
            </a:r>
            <a:endParaRPr kumimoji="1" lang="en-US" altLang="ja-JP" sz="1600" dirty="0">
              <a:latin typeface="+mn-ea"/>
            </a:endParaRPr>
          </a:p>
        </p:txBody>
      </p:sp>
      <p:sp>
        <p:nvSpPr>
          <p:cNvPr id="45" name="テキスト ボックス 44">
            <a:extLst>
              <a:ext uri="{FF2B5EF4-FFF2-40B4-BE49-F238E27FC236}">
                <a16:creationId xmlns:a16="http://schemas.microsoft.com/office/drawing/2014/main" id="{FA77FD8C-F209-43A6-9BD8-DB860341F03D}"/>
              </a:ext>
            </a:extLst>
          </p:cNvPr>
          <p:cNvSpPr txBox="1"/>
          <p:nvPr/>
        </p:nvSpPr>
        <p:spPr>
          <a:xfrm>
            <a:off x="2115768" y="3631320"/>
            <a:ext cx="731260"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p:sp>
        <p:nvSpPr>
          <p:cNvPr id="46" name="テキスト ボックス 45">
            <a:extLst>
              <a:ext uri="{FF2B5EF4-FFF2-40B4-BE49-F238E27FC236}">
                <a16:creationId xmlns:a16="http://schemas.microsoft.com/office/drawing/2014/main" id="{C12C0598-A47C-44F4-9298-7023BE71B08B}"/>
              </a:ext>
            </a:extLst>
          </p:cNvPr>
          <p:cNvSpPr txBox="1"/>
          <p:nvPr/>
        </p:nvSpPr>
        <p:spPr>
          <a:xfrm>
            <a:off x="804936" y="3651908"/>
            <a:ext cx="1010108" cy="427168"/>
          </a:xfrm>
          <a:prstGeom prst="rect">
            <a:avLst/>
          </a:prstGeom>
          <a:noFill/>
        </p:spPr>
        <p:txBody>
          <a:bodyPr wrap="square" rtlCol="0">
            <a:spAutoFit/>
          </a:bodyPr>
          <a:lstStyle/>
          <a:p>
            <a:pPr>
              <a:lnSpc>
                <a:spcPct val="150000"/>
              </a:lnSpc>
            </a:pPr>
            <a:r>
              <a:rPr kumimoji="1" lang="ja-JP" altLang="en-US" sz="1600" dirty="0">
                <a:latin typeface="+mn-ea"/>
              </a:rPr>
              <a:t>モルタル</a:t>
            </a:r>
            <a:endParaRPr kumimoji="1" lang="en-US" altLang="ja-JP" sz="1600" dirty="0">
              <a:latin typeface="+mn-ea"/>
            </a:endParaRPr>
          </a:p>
        </p:txBody>
      </p:sp>
      <p:cxnSp>
        <p:nvCxnSpPr>
          <p:cNvPr id="47" name="直線コネクタ 46">
            <a:extLst>
              <a:ext uri="{FF2B5EF4-FFF2-40B4-BE49-F238E27FC236}">
                <a16:creationId xmlns:a16="http://schemas.microsoft.com/office/drawing/2014/main" id="{99D683FE-EB53-40D6-BFC5-64AAC5DEEC53}"/>
              </a:ext>
            </a:extLst>
          </p:cNvPr>
          <p:cNvCxnSpPr>
            <a:cxnSpLocks/>
          </p:cNvCxnSpPr>
          <p:nvPr/>
        </p:nvCxnSpPr>
        <p:spPr>
          <a:xfrm>
            <a:off x="1245552" y="4051075"/>
            <a:ext cx="355362" cy="273143"/>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A1DEA643-CE15-45BF-A7B2-F960AFDC23EE}"/>
              </a:ext>
            </a:extLst>
          </p:cNvPr>
          <p:cNvCxnSpPr>
            <a:cxnSpLocks/>
          </p:cNvCxnSpPr>
          <p:nvPr/>
        </p:nvCxnSpPr>
        <p:spPr>
          <a:xfrm flipV="1">
            <a:off x="2025182" y="3939581"/>
            <a:ext cx="137233" cy="198196"/>
          </a:xfrm>
          <a:prstGeom prst="line">
            <a:avLst/>
          </a:prstGeom>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F69867C8-59AD-47AD-A798-87D2ADFA661E}"/>
              </a:ext>
            </a:extLst>
          </p:cNvPr>
          <p:cNvCxnSpPr>
            <a:cxnSpLocks/>
          </p:cNvCxnSpPr>
          <p:nvPr/>
        </p:nvCxnSpPr>
        <p:spPr>
          <a:xfrm flipV="1">
            <a:off x="2004804" y="3548473"/>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14D97356-C7E8-46C9-8587-F295A58DBFF2}"/>
              </a:ext>
            </a:extLst>
          </p:cNvPr>
          <p:cNvCxnSpPr>
            <a:cxnSpLocks/>
          </p:cNvCxnSpPr>
          <p:nvPr/>
        </p:nvCxnSpPr>
        <p:spPr>
          <a:xfrm flipV="1">
            <a:off x="1889653" y="3548479"/>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5838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断面積をそのままに表面積を向上させる</a:t>
            </a:r>
          </a:p>
        </p:txBody>
      </p:sp>
      <p:sp>
        <p:nvSpPr>
          <p:cNvPr id="29" name="円柱 28">
            <a:extLst>
              <a:ext uri="{FF2B5EF4-FFF2-40B4-BE49-F238E27FC236}">
                <a16:creationId xmlns:a16="http://schemas.microsoft.com/office/drawing/2014/main" id="{6592E3B9-DF9A-42D2-BF6D-9523B9E3263A}"/>
              </a:ext>
            </a:extLst>
          </p:cNvPr>
          <p:cNvSpPr/>
          <p:nvPr/>
        </p:nvSpPr>
        <p:spPr>
          <a:xfrm>
            <a:off x="3733214" y="1824628"/>
            <a:ext cx="339493" cy="115916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7931BEE-EE05-4B87-8BBE-54AF98F56E4B}"/>
                  </a:ext>
                </a:extLst>
              </p:cNvPr>
              <p:cNvSpPr txBox="1"/>
              <p:nvPr/>
            </p:nvSpPr>
            <p:spPr>
              <a:xfrm>
                <a:off x="4681883" y="2061491"/>
                <a:ext cx="3346632" cy="6258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1600" i="1" dirty="0" smtClean="0">
                          <a:latin typeface="Cambria Math" panose="02040503050406030204" pitchFamily="18" charset="0"/>
                          <a:ea typeface="Cambria Math" panose="02040503050406030204" pitchFamily="18" charset="0"/>
                        </a:rPr>
                        <m:t>　</m:t>
                      </m:r>
                      <m:r>
                        <a:rPr kumimoji="1" lang="ja-JP" altLang="en-US" sz="1600" i="1" dirty="0">
                          <a:latin typeface="Cambria Math" panose="02040503050406030204" pitchFamily="18" charset="0"/>
                          <a:ea typeface="Cambria Math" panose="02040503050406030204" pitchFamily="18" charset="0"/>
                        </a:rPr>
                        <m:t>　</m:t>
                      </m:r>
                      <m:r>
                        <a:rPr kumimoji="1" lang="ja-JP" altLang="en-US" sz="1600" i="1" dirty="0" smtClean="0">
                          <a:latin typeface="Cambria Math" panose="02040503050406030204" pitchFamily="18" charset="0"/>
                          <a:ea typeface="Cambria Math" panose="02040503050406030204" pitchFamily="18" charset="0"/>
                        </a:rPr>
                        <m:t>　引張強さ</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r>
                        <a:rPr kumimoji="1" lang="en-US" altLang="ja-JP" sz="1600" b="0" i="1" smtClean="0">
                          <a:latin typeface="Cambria Math" panose="02040503050406030204" pitchFamily="18" charset="0"/>
                          <a:ea typeface="Cambria Math" panose="02040503050406030204" pitchFamily="18" charset="0"/>
                        </a:rPr>
                        <m:t>=</m:t>
                      </m:r>
                      <m:r>
                        <a:rPr kumimoji="1" lang="ja-JP" altLang="en-US" sz="1600" b="0" i="1" smtClean="0">
                          <a:latin typeface="Cambria Math" panose="02040503050406030204" pitchFamily="18" charset="0"/>
                          <a:ea typeface="Cambria Math" panose="02040503050406030204" pitchFamily="18" charset="0"/>
                        </a:rPr>
                        <m:t>𝜋</m:t>
                      </m:r>
                      <m:sSup>
                        <m:sSupPr>
                          <m:ctrlPr>
                            <a:rPr kumimoji="1" lang="en-US" altLang="ja-JP" sz="1600" b="0" i="1" smtClean="0">
                              <a:latin typeface="Cambria Math" panose="02040503050406030204" pitchFamily="18" charset="0"/>
                              <a:ea typeface="Cambria Math" panose="02040503050406030204" pitchFamily="18" charset="0"/>
                            </a:rPr>
                          </m:ctrlPr>
                        </m:sSupPr>
                        <m:e>
                          <m:r>
                            <a:rPr kumimoji="1" lang="en-US" altLang="ja-JP" sz="1600" b="0" i="1" smtClean="0">
                              <a:latin typeface="Cambria Math" panose="02040503050406030204" pitchFamily="18" charset="0"/>
                              <a:ea typeface="Cambria Math" panose="02040503050406030204" pitchFamily="18" charset="0"/>
                            </a:rPr>
                            <m:t>𝑟</m:t>
                          </m:r>
                        </m:e>
                        <m:sup>
                          <m:r>
                            <a:rPr kumimoji="1" lang="en-US" altLang="ja-JP" sz="1600" b="0" i="1" smtClean="0">
                              <a:latin typeface="Cambria Math" panose="02040503050406030204" pitchFamily="18" charset="0"/>
                              <a:ea typeface="Cambria Math" panose="02040503050406030204" pitchFamily="18" charset="0"/>
                            </a:rPr>
                            <m:t>2</m:t>
                          </m:r>
                        </m:sup>
                      </m:sSup>
                      <m:r>
                        <a:rPr kumimoji="1" lang="en-US" altLang="ja-JP" sz="1600" i="1">
                          <a:latin typeface="Cambria Math" panose="02040503050406030204" pitchFamily="18" charset="0"/>
                          <a:ea typeface="Cambria Math" panose="02040503050406030204" pitchFamily="18" charset="0"/>
                        </a:rPr>
                        <m:t>∝</m:t>
                      </m:r>
                      <m:sSup>
                        <m:sSupPr>
                          <m:ctrlPr>
                            <a:rPr kumimoji="1" lang="en-US" altLang="ja-JP" sz="1600" i="1">
                              <a:latin typeface="Cambria Math" panose="02040503050406030204" pitchFamily="18" charset="0"/>
                              <a:ea typeface="Cambria Math" panose="02040503050406030204" pitchFamily="18" charset="0"/>
                            </a:rPr>
                          </m:ctrlPr>
                        </m:sSupPr>
                        <m:e>
                          <m:r>
                            <a:rPr kumimoji="1" lang="en-US" altLang="ja-JP" sz="1600" i="1">
                              <a:latin typeface="Cambria Math" panose="02040503050406030204" pitchFamily="18" charset="0"/>
                              <a:ea typeface="Cambria Math" panose="02040503050406030204" pitchFamily="18" charset="0"/>
                            </a:rPr>
                            <m:t>𝑟</m:t>
                          </m:r>
                        </m:e>
                        <m:sup>
                          <m:r>
                            <a:rPr kumimoji="1" lang="en-US" altLang="ja-JP" sz="1600" i="1">
                              <a:latin typeface="Cambria Math" panose="02040503050406030204" pitchFamily="18" charset="0"/>
                              <a:ea typeface="Cambria Math" panose="02040503050406030204" pitchFamily="18" charset="0"/>
                            </a:rPr>
                            <m:t>2</m:t>
                          </m:r>
                        </m:sup>
                      </m:sSup>
                    </m:oMath>
                  </m:oMathPara>
                </a14:m>
                <a:endParaRPr kumimoji="1" lang="en-US" altLang="ja-JP"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kumimoji="1" lang="ja-JP" altLang="en-US" sz="1600" dirty="0" smtClean="0">
                          <a:latin typeface="Cambria Math" panose="02040503050406030204" pitchFamily="18" charset="0"/>
                          <a:ea typeface="Cambria Math" panose="02040503050406030204" pitchFamily="18" charset="0"/>
                        </a:rPr>
                        <m:t>界面</m:t>
                      </m:r>
                      <m:r>
                        <a:rPr kumimoji="1" lang="ja-JP" altLang="en-US" sz="1600" i="0" dirty="0">
                          <a:latin typeface="Cambria Math" panose="02040503050406030204" pitchFamily="18" charset="0"/>
                          <a:ea typeface="Cambria Math" panose="02040503050406030204" pitchFamily="18" charset="0"/>
                        </a:rPr>
                        <m:t>せん断</m:t>
                      </m:r>
                      <m:r>
                        <m:rPr>
                          <m:nor/>
                        </m:rPr>
                        <a:rPr kumimoji="1" lang="ja-JP" altLang="en-US" sz="1600" dirty="0">
                          <a:ea typeface="Cambria Math" panose="02040503050406030204" pitchFamily="18" charset="0"/>
                        </a:rPr>
                        <m:t>強度</m:t>
                      </m:r>
                      <m:r>
                        <a:rPr kumimoji="1" lang="en-US" altLang="ja-JP" sz="1600" i="1">
                          <a:latin typeface="Cambria Math" panose="02040503050406030204" pitchFamily="18" charset="0"/>
                          <a:ea typeface="Cambria Math" panose="02040503050406030204" pitchFamily="18" charset="0"/>
                        </a:rPr>
                        <m:t>∝</m:t>
                      </m:r>
                      <m:sSub>
                        <m:sSubPr>
                          <m:ctrlPr>
                            <a:rPr kumimoji="1" lang="en-US" altLang="ja-JP" sz="1600" i="1">
                              <a:latin typeface="Cambria Math" panose="02040503050406030204" pitchFamily="18" charset="0"/>
                              <a:ea typeface="Cambria Math" panose="02040503050406030204" pitchFamily="18" charset="0"/>
                            </a:rPr>
                          </m:ctrlPr>
                        </m:sSubPr>
                        <m:e>
                          <m:r>
                            <a:rPr kumimoji="1" lang="en-US" altLang="ja-JP" sz="1600" i="1">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r>
                        <a:rPr kumimoji="1" lang="en-US" altLang="ja-JP" sz="1600" i="1">
                          <a:latin typeface="Cambria Math" panose="02040503050406030204" pitchFamily="18" charset="0"/>
                          <a:ea typeface="Cambria Math" panose="02040503050406030204" pitchFamily="18" charset="0"/>
                        </a:rPr>
                        <m:t>=2</m:t>
                      </m:r>
                      <m:r>
                        <a:rPr kumimoji="1" lang="ja-JP" altLang="en-US" sz="1600" i="1">
                          <a:latin typeface="Cambria Math" panose="02040503050406030204" pitchFamily="18" charset="0"/>
                          <a:ea typeface="Cambria Math" panose="02040503050406030204" pitchFamily="18" charset="0"/>
                        </a:rPr>
                        <m:t>𝜋</m:t>
                      </m:r>
                      <m:r>
                        <a:rPr kumimoji="1" lang="en-US" altLang="ja-JP" sz="1600" i="1">
                          <a:latin typeface="Cambria Math" panose="02040503050406030204" pitchFamily="18" charset="0"/>
                          <a:ea typeface="Cambria Math" panose="02040503050406030204" pitchFamily="18" charset="0"/>
                        </a:rPr>
                        <m:t>𝑟𝑙</m:t>
                      </m:r>
                      <m:r>
                        <a:rPr kumimoji="1" lang="en-US" altLang="ja-JP" sz="1600" i="1" smtClean="0">
                          <a:latin typeface="Cambria Math" panose="02040503050406030204" pitchFamily="18" charset="0"/>
                          <a:ea typeface="Cambria Math" panose="02040503050406030204" pitchFamily="18" charset="0"/>
                        </a:rPr>
                        <m:t>∝</m:t>
                      </m:r>
                      <m:r>
                        <a:rPr kumimoji="1" lang="en-US" altLang="ja-JP" sz="1600" i="1">
                          <a:latin typeface="Cambria Math" panose="02040503050406030204" pitchFamily="18" charset="0"/>
                          <a:ea typeface="Cambria Math" panose="02040503050406030204" pitchFamily="18" charset="0"/>
                        </a:rPr>
                        <m:t>𝑟</m:t>
                      </m:r>
                    </m:oMath>
                  </m:oMathPara>
                </a14:m>
                <a:endParaRPr kumimoji="1" lang="en-US" altLang="ja-JP" sz="1600" dirty="0">
                  <a:latin typeface="+mn-ea"/>
                </a:endParaRPr>
              </a:p>
            </p:txBody>
          </p:sp>
        </mc:Choice>
        <mc:Fallback xmlns="">
          <p:sp>
            <p:nvSpPr>
              <p:cNvPr id="30" name="テキスト ボックス 29">
                <a:extLst>
                  <a:ext uri="{FF2B5EF4-FFF2-40B4-BE49-F238E27FC236}">
                    <a16:creationId xmlns:a16="http://schemas.microsoft.com/office/drawing/2014/main" id="{C7931BEE-EE05-4B87-8BBE-54AF98F56E4B}"/>
                  </a:ext>
                </a:extLst>
              </p:cNvPr>
              <p:cNvSpPr txBox="1">
                <a:spLocks noRot="1" noChangeAspect="1" noMove="1" noResize="1" noEditPoints="1" noAdjustHandles="1" noChangeArrowheads="1" noChangeShapeType="1" noTextEdit="1"/>
              </p:cNvSpPr>
              <p:nvPr/>
            </p:nvSpPr>
            <p:spPr>
              <a:xfrm>
                <a:off x="4681883" y="2061491"/>
                <a:ext cx="3346632" cy="625812"/>
              </a:xfrm>
              <a:prstGeom prst="rect">
                <a:avLst/>
              </a:prstGeom>
              <a:blipFill>
                <a:blip r:embed="rId2"/>
                <a:stretch>
                  <a:fillRect b="-2913"/>
                </a:stretch>
              </a:blipFill>
            </p:spPr>
            <p:txBody>
              <a:bodyPr/>
              <a:lstStyle/>
              <a:p>
                <a:r>
                  <a:rPr lang="ja-JP" altLang="en-US">
                    <a:noFill/>
                  </a:rPr>
                  <a:t> </a:t>
                </a:r>
              </a:p>
            </p:txBody>
          </p:sp>
        </mc:Fallback>
      </mc:AlternateContent>
      <p:sp>
        <p:nvSpPr>
          <p:cNvPr id="31" name="テキスト ボックス 30">
            <a:extLst>
              <a:ext uri="{FF2B5EF4-FFF2-40B4-BE49-F238E27FC236}">
                <a16:creationId xmlns:a16="http://schemas.microsoft.com/office/drawing/2014/main" id="{A4942FC5-30E4-42AE-84B6-E92E420A774C}"/>
              </a:ext>
            </a:extLst>
          </p:cNvPr>
          <p:cNvSpPr txBox="1"/>
          <p:nvPr/>
        </p:nvSpPr>
        <p:spPr>
          <a:xfrm>
            <a:off x="3512168" y="2915613"/>
            <a:ext cx="781584"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9659B26C-BF5F-41A9-9B50-402D7B53FE0A}"/>
                  </a:ext>
                </a:extLst>
              </p:cNvPr>
              <p:cNvSpPr txBox="1"/>
              <p:nvPr/>
            </p:nvSpPr>
            <p:spPr>
              <a:xfrm>
                <a:off x="4073542" y="2173375"/>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ea typeface="Cambria Math" panose="02040503050406030204" pitchFamily="18" charset="0"/>
                        </a:rPr>
                        <m:t>𝑙</m:t>
                      </m:r>
                    </m:oMath>
                  </m:oMathPara>
                </a14:m>
                <a:endParaRPr kumimoji="1" lang="en-US" altLang="ja-JP" sz="1600" dirty="0">
                  <a:latin typeface="+mn-ea"/>
                </a:endParaRPr>
              </a:p>
            </p:txBody>
          </p:sp>
        </mc:Choice>
        <mc:Fallback xmlns="">
          <p:sp>
            <p:nvSpPr>
              <p:cNvPr id="32" name="テキスト ボックス 31">
                <a:extLst>
                  <a:ext uri="{FF2B5EF4-FFF2-40B4-BE49-F238E27FC236}">
                    <a16:creationId xmlns:a16="http://schemas.microsoft.com/office/drawing/2014/main" id="{9659B26C-BF5F-41A9-9B50-402D7B53FE0A}"/>
                  </a:ext>
                </a:extLst>
              </p:cNvPr>
              <p:cNvSpPr txBox="1">
                <a:spLocks noRot="1" noChangeAspect="1" noMove="1" noResize="1" noEditPoints="1" noAdjustHandles="1" noChangeArrowheads="1" noChangeShapeType="1" noTextEdit="1"/>
              </p:cNvSpPr>
              <p:nvPr/>
            </p:nvSpPr>
            <p:spPr>
              <a:xfrm>
                <a:off x="4073542" y="2173375"/>
                <a:ext cx="401076" cy="4616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138587FF-43CF-42DF-93E0-1BE2693B5B95}"/>
                  </a:ext>
                </a:extLst>
              </p:cNvPr>
              <p:cNvSpPr txBox="1"/>
              <p:nvPr/>
            </p:nvSpPr>
            <p:spPr>
              <a:xfrm>
                <a:off x="3400989" y="1287596"/>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1</m:t>
                          </m:r>
                        </m:sub>
                      </m:sSub>
                    </m:oMath>
                  </m:oMathPara>
                </a14:m>
                <a:endParaRPr kumimoji="1" lang="en-US" altLang="ja-JP" sz="1600" dirty="0">
                  <a:latin typeface="+mn-ea"/>
                </a:endParaRPr>
              </a:p>
            </p:txBody>
          </p:sp>
        </mc:Choice>
        <mc:Fallback xmlns="">
          <p:sp>
            <p:nvSpPr>
              <p:cNvPr id="33" name="テキスト ボックス 32">
                <a:extLst>
                  <a:ext uri="{FF2B5EF4-FFF2-40B4-BE49-F238E27FC236}">
                    <a16:creationId xmlns:a16="http://schemas.microsoft.com/office/drawing/2014/main" id="{138587FF-43CF-42DF-93E0-1BE2693B5B95}"/>
                  </a:ext>
                </a:extLst>
              </p:cNvPr>
              <p:cNvSpPr txBox="1">
                <a:spLocks noRot="1" noChangeAspect="1" noMove="1" noResize="1" noEditPoints="1" noAdjustHandles="1" noChangeArrowheads="1" noChangeShapeType="1" noTextEdit="1"/>
              </p:cNvSpPr>
              <p:nvPr/>
            </p:nvSpPr>
            <p:spPr>
              <a:xfrm>
                <a:off x="3400989" y="1287596"/>
                <a:ext cx="401076" cy="4616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2EA651-CA02-4745-9146-B0693DB350C4}"/>
                  </a:ext>
                </a:extLst>
              </p:cNvPr>
              <p:cNvSpPr txBox="1"/>
              <p:nvPr/>
            </p:nvSpPr>
            <p:spPr>
              <a:xfrm>
                <a:off x="3182817" y="2010772"/>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i="1" smtClean="0">
                              <a:latin typeface="Cambria Math" panose="02040503050406030204" pitchFamily="18" charset="0"/>
                              <a:ea typeface="Cambria Math" panose="02040503050406030204" pitchFamily="18" charset="0"/>
                            </a:rPr>
                          </m:ctrlPr>
                        </m:sSubPr>
                        <m:e>
                          <m:r>
                            <a:rPr kumimoji="1" lang="en-US" altLang="ja-JP" sz="1600" b="0" i="1" smtClean="0">
                              <a:latin typeface="Cambria Math" panose="02040503050406030204" pitchFamily="18" charset="0"/>
                              <a:ea typeface="Cambria Math" panose="02040503050406030204" pitchFamily="18" charset="0"/>
                            </a:rPr>
                            <m:t>𝑆</m:t>
                          </m:r>
                        </m:e>
                        <m:sub>
                          <m:r>
                            <a:rPr kumimoji="1" lang="en-US" altLang="ja-JP" sz="1600" b="0" i="1" smtClean="0">
                              <a:latin typeface="Cambria Math" panose="02040503050406030204" pitchFamily="18" charset="0"/>
                              <a:ea typeface="Cambria Math" panose="02040503050406030204" pitchFamily="18" charset="0"/>
                            </a:rPr>
                            <m:t>2</m:t>
                          </m:r>
                        </m:sub>
                      </m:sSub>
                    </m:oMath>
                  </m:oMathPara>
                </a14:m>
                <a:endParaRPr kumimoji="1" lang="en-US" altLang="ja-JP" sz="1600" dirty="0">
                  <a:latin typeface="+mn-ea"/>
                </a:endParaRPr>
              </a:p>
            </p:txBody>
          </p:sp>
        </mc:Choice>
        <mc:Fallback xmlns="">
          <p:sp>
            <p:nvSpPr>
              <p:cNvPr id="34" name="テキスト ボックス 33">
                <a:extLst>
                  <a:ext uri="{FF2B5EF4-FFF2-40B4-BE49-F238E27FC236}">
                    <a16:creationId xmlns:a16="http://schemas.microsoft.com/office/drawing/2014/main" id="{9F2EA651-CA02-4745-9146-B0693DB350C4}"/>
                  </a:ext>
                </a:extLst>
              </p:cNvPr>
              <p:cNvSpPr txBox="1">
                <a:spLocks noRot="1" noChangeAspect="1" noMove="1" noResize="1" noEditPoints="1" noAdjustHandles="1" noChangeArrowheads="1" noChangeShapeType="1" noTextEdit="1"/>
              </p:cNvSpPr>
              <p:nvPr/>
            </p:nvSpPr>
            <p:spPr>
              <a:xfrm>
                <a:off x="3182817" y="2010772"/>
                <a:ext cx="401076"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037AF3A8-B58B-4310-8892-62489A31AF95}"/>
                  </a:ext>
                </a:extLst>
              </p:cNvPr>
              <p:cNvSpPr txBox="1"/>
              <p:nvPr/>
            </p:nvSpPr>
            <p:spPr>
              <a:xfrm>
                <a:off x="3860772" y="1439491"/>
                <a:ext cx="401076" cy="461665"/>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en-US" altLang="ja-JP" sz="1600" dirty="0">
                  <a:latin typeface="+mn-ea"/>
                </a:endParaRPr>
              </a:p>
            </p:txBody>
          </p:sp>
        </mc:Choice>
        <mc:Fallback xmlns="">
          <p:sp>
            <p:nvSpPr>
              <p:cNvPr id="35" name="テキスト ボックス 34">
                <a:extLst>
                  <a:ext uri="{FF2B5EF4-FFF2-40B4-BE49-F238E27FC236}">
                    <a16:creationId xmlns:a16="http://schemas.microsoft.com/office/drawing/2014/main" id="{037AF3A8-B58B-4310-8892-62489A31AF95}"/>
                  </a:ext>
                </a:extLst>
              </p:cNvPr>
              <p:cNvSpPr txBox="1">
                <a:spLocks noRot="1" noChangeAspect="1" noMove="1" noResize="1" noEditPoints="1" noAdjustHandles="1" noChangeArrowheads="1" noChangeShapeType="1" noTextEdit="1"/>
              </p:cNvSpPr>
              <p:nvPr/>
            </p:nvSpPr>
            <p:spPr>
              <a:xfrm>
                <a:off x="3860772" y="1439491"/>
                <a:ext cx="401076" cy="461665"/>
              </a:xfrm>
              <a:prstGeom prst="rect">
                <a:avLst/>
              </a:prstGeom>
              <a:blipFill>
                <a:blip r:embed="rId6"/>
                <a:stretch>
                  <a:fillRect/>
                </a:stretch>
              </a:blipFill>
            </p:spPr>
            <p:txBody>
              <a:bodyPr/>
              <a:lstStyle/>
              <a:p>
                <a:r>
                  <a:rPr lang="ja-JP" altLang="en-US">
                    <a:noFill/>
                  </a:rPr>
                  <a:t> </a:t>
                </a:r>
              </a:p>
            </p:txBody>
          </p:sp>
        </mc:Fallback>
      </mc:AlternateContent>
      <p:cxnSp>
        <p:nvCxnSpPr>
          <p:cNvPr id="37" name="直線コネクタ 36">
            <a:extLst>
              <a:ext uri="{FF2B5EF4-FFF2-40B4-BE49-F238E27FC236}">
                <a16:creationId xmlns:a16="http://schemas.microsoft.com/office/drawing/2014/main" id="{847E3D5D-9DB0-40B8-95A7-B2F8F73BE38B}"/>
              </a:ext>
            </a:extLst>
          </p:cNvPr>
          <p:cNvCxnSpPr/>
          <p:nvPr/>
        </p:nvCxnSpPr>
        <p:spPr>
          <a:xfrm>
            <a:off x="3695308" y="1662401"/>
            <a:ext cx="149512" cy="199000"/>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93C72714-5892-4B75-8611-D0928240B1B8}"/>
              </a:ext>
            </a:extLst>
          </p:cNvPr>
          <p:cNvCxnSpPr>
            <a:cxnSpLocks/>
          </p:cNvCxnSpPr>
          <p:nvPr/>
        </p:nvCxnSpPr>
        <p:spPr>
          <a:xfrm>
            <a:off x="3510063" y="2374397"/>
            <a:ext cx="243293" cy="196080"/>
          </a:xfrm>
          <a:prstGeom prst="line">
            <a:avLst/>
          </a:prstGeom>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B3319DEC-6A4D-412E-AC9D-55CB7BA75944}"/>
              </a:ext>
            </a:extLst>
          </p:cNvPr>
          <p:cNvSpPr txBox="1"/>
          <p:nvPr/>
        </p:nvSpPr>
        <p:spPr>
          <a:xfrm>
            <a:off x="6459624" y="5138889"/>
            <a:ext cx="2005046" cy="584775"/>
          </a:xfrm>
          <a:prstGeom prst="rect">
            <a:avLst/>
          </a:prstGeom>
          <a:noFill/>
        </p:spPr>
        <p:txBody>
          <a:bodyPr wrap="square" rtlCol="0">
            <a:spAutoFit/>
          </a:bodyPr>
          <a:lstStyle/>
          <a:p>
            <a:r>
              <a:rPr kumimoji="1" lang="ja-JP" altLang="en-US" sz="1600" dirty="0">
                <a:latin typeface="+mn-ea"/>
              </a:rPr>
              <a:t>断面積は等しい</a:t>
            </a:r>
            <a:endParaRPr kumimoji="1" lang="en-US" altLang="ja-JP" sz="1600" dirty="0">
              <a:latin typeface="+mn-ea"/>
            </a:endParaRPr>
          </a:p>
          <a:p>
            <a:r>
              <a:rPr kumimoji="1" lang="ja-JP" altLang="en-US" sz="1600" dirty="0">
                <a:latin typeface="+mn-ea"/>
              </a:rPr>
              <a:t>表面積は</a:t>
            </a:r>
            <a:r>
              <a:rPr kumimoji="1" lang="en-US" altLang="ja-JP" sz="1600" dirty="0">
                <a:latin typeface="+mn-ea"/>
              </a:rPr>
              <a:t>R/r </a:t>
            </a:r>
            <a:r>
              <a:rPr kumimoji="1" lang="ja-JP" altLang="en-US" sz="1600" dirty="0">
                <a:latin typeface="+mn-ea"/>
              </a:rPr>
              <a:t>倍</a:t>
            </a:r>
            <a:endParaRPr kumimoji="1" lang="en-US" altLang="ja-JP" sz="1600" dirty="0">
              <a:latin typeface="+mn-ea"/>
            </a:endParaRPr>
          </a:p>
        </p:txBody>
      </p:sp>
      <p:sp>
        <p:nvSpPr>
          <p:cNvPr id="43" name="直方体 42">
            <a:extLst>
              <a:ext uri="{FF2B5EF4-FFF2-40B4-BE49-F238E27FC236}">
                <a16:creationId xmlns:a16="http://schemas.microsoft.com/office/drawing/2014/main" id="{6B5127A6-2297-45B6-A9F7-2079E3517A5F}"/>
              </a:ext>
            </a:extLst>
          </p:cNvPr>
          <p:cNvSpPr/>
          <p:nvPr/>
        </p:nvSpPr>
        <p:spPr>
          <a:xfrm>
            <a:off x="1218679" y="1979528"/>
            <a:ext cx="1425020" cy="1017463"/>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2" name="円柱 41">
            <a:extLst>
              <a:ext uri="{FF2B5EF4-FFF2-40B4-BE49-F238E27FC236}">
                <a16:creationId xmlns:a16="http://schemas.microsoft.com/office/drawing/2014/main" id="{B956D6B1-E7D4-4A0A-9B2F-75318E96CD0D}"/>
              </a:ext>
            </a:extLst>
          </p:cNvPr>
          <p:cNvSpPr/>
          <p:nvPr/>
        </p:nvSpPr>
        <p:spPr>
          <a:xfrm>
            <a:off x="1842936" y="1642083"/>
            <a:ext cx="143978" cy="491597"/>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01A73FE-47B8-4D7E-ADB4-18F27620955E}"/>
              </a:ext>
            </a:extLst>
          </p:cNvPr>
          <p:cNvSpPr txBox="1"/>
          <p:nvPr/>
        </p:nvSpPr>
        <p:spPr>
          <a:xfrm>
            <a:off x="1202415" y="2966258"/>
            <a:ext cx="1425020" cy="427168"/>
          </a:xfrm>
          <a:prstGeom prst="rect">
            <a:avLst/>
          </a:prstGeom>
          <a:noFill/>
        </p:spPr>
        <p:txBody>
          <a:bodyPr wrap="square" rtlCol="0">
            <a:spAutoFit/>
          </a:bodyPr>
          <a:lstStyle/>
          <a:p>
            <a:pPr>
              <a:lnSpc>
                <a:spcPct val="150000"/>
              </a:lnSpc>
            </a:pPr>
            <a:r>
              <a:rPr kumimoji="1" lang="ja-JP" altLang="en-US" sz="1600" dirty="0">
                <a:latin typeface="+mn-ea"/>
              </a:rPr>
              <a:t>引き抜き試験</a:t>
            </a:r>
            <a:endParaRPr kumimoji="1" lang="en-US" altLang="ja-JP" sz="1600" dirty="0">
              <a:latin typeface="+mn-ea"/>
            </a:endParaRPr>
          </a:p>
        </p:txBody>
      </p:sp>
      <p:sp>
        <p:nvSpPr>
          <p:cNvPr id="45" name="テキスト ボックス 44">
            <a:extLst>
              <a:ext uri="{FF2B5EF4-FFF2-40B4-BE49-F238E27FC236}">
                <a16:creationId xmlns:a16="http://schemas.microsoft.com/office/drawing/2014/main" id="{FA77FD8C-F209-43A6-9BD8-DB860341F03D}"/>
              </a:ext>
            </a:extLst>
          </p:cNvPr>
          <p:cNvSpPr txBox="1"/>
          <p:nvPr/>
        </p:nvSpPr>
        <p:spPr>
          <a:xfrm>
            <a:off x="2074135" y="1416355"/>
            <a:ext cx="731260" cy="427168"/>
          </a:xfrm>
          <a:prstGeom prst="rect">
            <a:avLst/>
          </a:prstGeom>
          <a:noFill/>
        </p:spPr>
        <p:txBody>
          <a:bodyPr wrap="square" rtlCol="0">
            <a:spAutoFit/>
          </a:bodyPr>
          <a:lstStyle/>
          <a:p>
            <a:pPr>
              <a:lnSpc>
                <a:spcPct val="150000"/>
              </a:lnSpc>
            </a:pPr>
            <a:r>
              <a:rPr kumimoji="1" lang="en-US" altLang="ja-JP" sz="1600" dirty="0">
                <a:latin typeface="+mn-ea"/>
              </a:rPr>
              <a:t>CFRP</a:t>
            </a:r>
          </a:p>
        </p:txBody>
      </p:sp>
      <p:sp>
        <p:nvSpPr>
          <p:cNvPr id="46" name="テキスト ボックス 45">
            <a:extLst>
              <a:ext uri="{FF2B5EF4-FFF2-40B4-BE49-F238E27FC236}">
                <a16:creationId xmlns:a16="http://schemas.microsoft.com/office/drawing/2014/main" id="{C12C0598-A47C-44F4-9298-7023BE71B08B}"/>
              </a:ext>
            </a:extLst>
          </p:cNvPr>
          <p:cNvSpPr txBox="1"/>
          <p:nvPr/>
        </p:nvSpPr>
        <p:spPr>
          <a:xfrm>
            <a:off x="763303" y="1436943"/>
            <a:ext cx="1010108" cy="427168"/>
          </a:xfrm>
          <a:prstGeom prst="rect">
            <a:avLst/>
          </a:prstGeom>
          <a:noFill/>
        </p:spPr>
        <p:txBody>
          <a:bodyPr wrap="square" rtlCol="0">
            <a:spAutoFit/>
          </a:bodyPr>
          <a:lstStyle/>
          <a:p>
            <a:pPr>
              <a:lnSpc>
                <a:spcPct val="150000"/>
              </a:lnSpc>
            </a:pPr>
            <a:r>
              <a:rPr kumimoji="1" lang="ja-JP" altLang="en-US" sz="1600" dirty="0">
                <a:latin typeface="+mn-ea"/>
              </a:rPr>
              <a:t>モルタル</a:t>
            </a:r>
            <a:endParaRPr kumimoji="1" lang="en-US" altLang="ja-JP" sz="1600" dirty="0">
              <a:latin typeface="+mn-ea"/>
            </a:endParaRPr>
          </a:p>
        </p:txBody>
      </p:sp>
      <p:cxnSp>
        <p:nvCxnSpPr>
          <p:cNvPr id="47" name="直線コネクタ 46">
            <a:extLst>
              <a:ext uri="{FF2B5EF4-FFF2-40B4-BE49-F238E27FC236}">
                <a16:creationId xmlns:a16="http://schemas.microsoft.com/office/drawing/2014/main" id="{99D683FE-EB53-40D6-BFC5-64AAC5DEEC53}"/>
              </a:ext>
            </a:extLst>
          </p:cNvPr>
          <p:cNvCxnSpPr>
            <a:cxnSpLocks/>
          </p:cNvCxnSpPr>
          <p:nvPr/>
        </p:nvCxnSpPr>
        <p:spPr>
          <a:xfrm>
            <a:off x="1203919" y="1836110"/>
            <a:ext cx="355362" cy="273143"/>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A1DEA643-CE15-45BF-A7B2-F960AFDC23EE}"/>
              </a:ext>
            </a:extLst>
          </p:cNvPr>
          <p:cNvCxnSpPr>
            <a:cxnSpLocks/>
          </p:cNvCxnSpPr>
          <p:nvPr/>
        </p:nvCxnSpPr>
        <p:spPr>
          <a:xfrm flipV="1">
            <a:off x="1983549" y="1724616"/>
            <a:ext cx="137233" cy="198196"/>
          </a:xfrm>
          <a:prstGeom prst="line">
            <a:avLst/>
          </a:prstGeom>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F69867C8-59AD-47AD-A798-87D2ADFA661E}"/>
              </a:ext>
            </a:extLst>
          </p:cNvPr>
          <p:cNvCxnSpPr>
            <a:cxnSpLocks/>
          </p:cNvCxnSpPr>
          <p:nvPr/>
        </p:nvCxnSpPr>
        <p:spPr>
          <a:xfrm flipV="1">
            <a:off x="1963171" y="1333508"/>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直線矢印コネクタ 54">
            <a:extLst>
              <a:ext uri="{FF2B5EF4-FFF2-40B4-BE49-F238E27FC236}">
                <a16:creationId xmlns:a16="http://schemas.microsoft.com/office/drawing/2014/main" id="{14D97356-C7E8-46C9-8587-F295A58DBFF2}"/>
              </a:ext>
            </a:extLst>
          </p:cNvPr>
          <p:cNvCxnSpPr>
            <a:cxnSpLocks/>
          </p:cNvCxnSpPr>
          <p:nvPr/>
        </p:nvCxnSpPr>
        <p:spPr>
          <a:xfrm flipV="1">
            <a:off x="1848020" y="1333514"/>
            <a:ext cx="0" cy="286086"/>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 name="楕円 1">
            <a:extLst>
              <a:ext uri="{FF2B5EF4-FFF2-40B4-BE49-F238E27FC236}">
                <a16:creationId xmlns:a16="http://schemas.microsoft.com/office/drawing/2014/main" id="{0646EC9C-76AE-4F9A-BB82-443910F4182A}"/>
              </a:ext>
            </a:extLst>
          </p:cNvPr>
          <p:cNvSpPr/>
          <p:nvPr/>
        </p:nvSpPr>
        <p:spPr>
          <a:xfrm>
            <a:off x="1139793" y="4851545"/>
            <a:ext cx="1221883" cy="1236563"/>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BA62D6F-0C3C-4E86-B232-A10E1134CA70}"/>
              </a:ext>
            </a:extLst>
          </p:cNvPr>
          <p:cNvSpPr txBox="1"/>
          <p:nvPr/>
        </p:nvSpPr>
        <p:spPr>
          <a:xfrm>
            <a:off x="943450" y="4362796"/>
            <a:ext cx="2280810" cy="338554"/>
          </a:xfrm>
          <a:prstGeom prst="rect">
            <a:avLst/>
          </a:prstGeom>
          <a:noFill/>
        </p:spPr>
        <p:txBody>
          <a:bodyPr wrap="square" rtlCol="0">
            <a:spAutoFit/>
          </a:bodyPr>
          <a:lstStyle/>
          <a:p>
            <a:r>
              <a:rPr kumimoji="1" lang="ja-JP" altLang="en-US" sz="1600" dirty="0">
                <a:latin typeface="+mn-ea"/>
              </a:rPr>
              <a:t>半径</a:t>
            </a:r>
            <a:r>
              <a:rPr kumimoji="1" lang="en-US" altLang="ja-JP" sz="1600" dirty="0">
                <a:latin typeface="+mn-ea"/>
              </a:rPr>
              <a:t>R</a:t>
            </a:r>
            <a:r>
              <a:rPr kumimoji="1" lang="ja-JP" altLang="en-US" sz="1600" dirty="0">
                <a:latin typeface="+mn-ea"/>
              </a:rPr>
              <a:t>の</a:t>
            </a:r>
            <a:r>
              <a:rPr kumimoji="1" lang="en-US" altLang="ja-JP" sz="1600" dirty="0">
                <a:latin typeface="+mn-ea"/>
              </a:rPr>
              <a:t>CFRP1</a:t>
            </a:r>
            <a:r>
              <a:rPr kumimoji="1" lang="ja-JP" altLang="en-US" sz="1600" dirty="0">
                <a:latin typeface="+mn-ea"/>
              </a:rPr>
              <a:t>本</a:t>
            </a:r>
          </a:p>
        </p:txBody>
      </p:sp>
      <p:sp>
        <p:nvSpPr>
          <p:cNvPr id="36" name="楕円 35">
            <a:extLst>
              <a:ext uri="{FF2B5EF4-FFF2-40B4-BE49-F238E27FC236}">
                <a16:creationId xmlns:a16="http://schemas.microsoft.com/office/drawing/2014/main" id="{F43B9E88-DF89-4A10-8EC6-69928EC4A2E2}"/>
              </a:ext>
            </a:extLst>
          </p:cNvPr>
          <p:cNvSpPr/>
          <p:nvPr/>
        </p:nvSpPr>
        <p:spPr>
          <a:xfrm>
            <a:off x="3987828" y="491546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D2E882C9-BB0C-440C-B30E-ED80AED88E95}"/>
              </a:ext>
            </a:extLst>
          </p:cNvPr>
          <p:cNvSpPr/>
          <p:nvPr/>
        </p:nvSpPr>
        <p:spPr>
          <a:xfrm>
            <a:off x="4259933" y="507341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0E1AF552-209F-43BF-A3CA-840F7527B884}"/>
              </a:ext>
            </a:extLst>
          </p:cNvPr>
          <p:cNvSpPr/>
          <p:nvPr/>
        </p:nvSpPr>
        <p:spPr>
          <a:xfrm>
            <a:off x="4139693" y="530959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9E74E697-F315-47EB-A39E-91837026F29B}"/>
              </a:ext>
            </a:extLst>
          </p:cNvPr>
          <p:cNvSpPr/>
          <p:nvPr/>
        </p:nvSpPr>
        <p:spPr>
          <a:xfrm>
            <a:off x="4445028" y="537266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832D630C-23E6-4877-AAB0-C9A1D613EDCA}"/>
              </a:ext>
            </a:extLst>
          </p:cNvPr>
          <p:cNvSpPr/>
          <p:nvPr/>
        </p:nvSpPr>
        <p:spPr>
          <a:xfrm>
            <a:off x="3809605" y="518112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C730A9D7-99FF-4147-9603-2921AA293AB1}"/>
              </a:ext>
            </a:extLst>
          </p:cNvPr>
          <p:cNvSpPr/>
          <p:nvPr/>
        </p:nvSpPr>
        <p:spPr>
          <a:xfrm>
            <a:off x="4572000" y="507341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33AA6570-9921-4EF0-B172-7EF3F65938D1}"/>
              </a:ext>
            </a:extLst>
          </p:cNvPr>
          <p:cNvSpPr/>
          <p:nvPr/>
        </p:nvSpPr>
        <p:spPr>
          <a:xfrm>
            <a:off x="4371677" y="478384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8953DD6D-9AAD-4E42-B987-5ABA950D53ED}"/>
              </a:ext>
            </a:extLst>
          </p:cNvPr>
          <p:cNvSpPr/>
          <p:nvPr/>
        </p:nvSpPr>
        <p:spPr>
          <a:xfrm>
            <a:off x="4115297" y="558922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4DC6980B-A922-4B34-A5A8-87797D8161C8}"/>
              </a:ext>
            </a:extLst>
          </p:cNvPr>
          <p:cNvSpPr/>
          <p:nvPr/>
        </p:nvSpPr>
        <p:spPr>
          <a:xfrm>
            <a:off x="4737114" y="5469827"/>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33522C44-29AB-4C3E-AC05-43986D5D9AFC}"/>
              </a:ext>
            </a:extLst>
          </p:cNvPr>
          <p:cNvSpPr/>
          <p:nvPr/>
        </p:nvSpPr>
        <p:spPr>
          <a:xfrm>
            <a:off x="3897675" y="5431277"/>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33C824-0E0A-4994-918D-84D7ED67850E}"/>
              </a:ext>
            </a:extLst>
          </p:cNvPr>
          <p:cNvSpPr/>
          <p:nvPr/>
        </p:nvSpPr>
        <p:spPr>
          <a:xfrm>
            <a:off x="4364838" y="566222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8AB6083B-2E6D-4543-B02F-582DAB14A168}"/>
              </a:ext>
            </a:extLst>
          </p:cNvPr>
          <p:cNvSpPr/>
          <p:nvPr/>
        </p:nvSpPr>
        <p:spPr>
          <a:xfrm>
            <a:off x="4690403" y="5751481"/>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6B89C8ED-EECE-46F0-B7AA-EEBCFCEE4D31}"/>
              </a:ext>
            </a:extLst>
          </p:cNvPr>
          <p:cNvSpPr/>
          <p:nvPr/>
        </p:nvSpPr>
        <p:spPr>
          <a:xfrm>
            <a:off x="4922200" y="4825246"/>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83165523-7337-4A97-86AD-A7CBC74AD8B5}"/>
              </a:ext>
            </a:extLst>
          </p:cNvPr>
          <p:cNvSpPr/>
          <p:nvPr/>
        </p:nvSpPr>
        <p:spPr>
          <a:xfrm>
            <a:off x="3853013" y="5717249"/>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26D56ECC-8BE4-448B-B643-C4F76EDDE4EB}"/>
              </a:ext>
            </a:extLst>
          </p:cNvPr>
          <p:cNvSpPr/>
          <p:nvPr/>
        </p:nvSpPr>
        <p:spPr>
          <a:xfrm>
            <a:off x="4094532" y="5897303"/>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1EEBE622-52FC-4A90-AB89-82C40811C194}"/>
              </a:ext>
            </a:extLst>
          </p:cNvPr>
          <p:cNvSpPr/>
          <p:nvPr/>
        </p:nvSpPr>
        <p:spPr>
          <a:xfrm>
            <a:off x="4420097" y="5925830"/>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FE215517-642B-421A-BBF7-6EAFEDDDBE3D}"/>
              </a:ext>
            </a:extLst>
          </p:cNvPr>
          <p:cNvSpPr/>
          <p:nvPr/>
        </p:nvSpPr>
        <p:spPr>
          <a:xfrm>
            <a:off x="4660544" y="474270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55FEDCDD-F47E-40B6-ACC0-EF9A841D16B9}"/>
              </a:ext>
            </a:extLst>
          </p:cNvPr>
          <p:cNvSpPr/>
          <p:nvPr/>
        </p:nvSpPr>
        <p:spPr>
          <a:xfrm>
            <a:off x="5091213" y="538886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AF39F0DF-E16D-41FD-839F-81FA22DB8571}"/>
              </a:ext>
            </a:extLst>
          </p:cNvPr>
          <p:cNvSpPr/>
          <p:nvPr/>
        </p:nvSpPr>
        <p:spPr>
          <a:xfrm>
            <a:off x="4846997" y="5159418"/>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6496A66D-A641-4CE8-AC2F-962EC3A7E5B5}"/>
              </a:ext>
            </a:extLst>
          </p:cNvPr>
          <p:cNvSpPr/>
          <p:nvPr/>
        </p:nvSpPr>
        <p:spPr>
          <a:xfrm>
            <a:off x="4990493" y="569483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EA00EED4-45F2-40C7-BC50-2A14E153729C}"/>
              </a:ext>
            </a:extLst>
          </p:cNvPr>
          <p:cNvSpPr/>
          <p:nvPr/>
        </p:nvSpPr>
        <p:spPr>
          <a:xfrm>
            <a:off x="4880609" y="5955732"/>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596EFF6A-128D-484A-B0A5-FE14DC8230C6}"/>
              </a:ext>
            </a:extLst>
          </p:cNvPr>
          <p:cNvSpPr/>
          <p:nvPr/>
        </p:nvSpPr>
        <p:spPr>
          <a:xfrm>
            <a:off x="5125965" y="5048215"/>
            <a:ext cx="219767" cy="222406"/>
          </a:xfrm>
          <a:prstGeom prst="ellipse">
            <a:avLst/>
          </a:prstGeom>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6F800042-8736-4C51-819B-B378C044137E}"/>
              </a:ext>
            </a:extLst>
          </p:cNvPr>
          <p:cNvSpPr txBox="1"/>
          <p:nvPr/>
        </p:nvSpPr>
        <p:spPr>
          <a:xfrm>
            <a:off x="3671662" y="4356951"/>
            <a:ext cx="2280810" cy="338554"/>
          </a:xfrm>
          <a:prstGeom prst="rect">
            <a:avLst/>
          </a:prstGeom>
          <a:noFill/>
        </p:spPr>
        <p:txBody>
          <a:bodyPr wrap="square" rtlCol="0">
            <a:spAutoFit/>
          </a:bodyPr>
          <a:lstStyle/>
          <a:p>
            <a:r>
              <a:rPr kumimoji="1" lang="ja-JP" altLang="en-US" sz="1600" dirty="0">
                <a:latin typeface="+mn-ea"/>
              </a:rPr>
              <a:t>半径</a:t>
            </a:r>
            <a:r>
              <a:rPr kumimoji="1" lang="en-US" altLang="ja-JP" sz="1600" dirty="0">
                <a:latin typeface="+mn-ea"/>
              </a:rPr>
              <a:t>r</a:t>
            </a:r>
            <a:r>
              <a:rPr kumimoji="1" lang="ja-JP" altLang="en-US" sz="1600" dirty="0">
                <a:latin typeface="+mn-ea"/>
              </a:rPr>
              <a:t>の</a:t>
            </a:r>
            <a:r>
              <a:rPr kumimoji="1" lang="en-US" altLang="ja-JP" sz="1600" dirty="0">
                <a:latin typeface="+mn-ea"/>
              </a:rPr>
              <a:t>CFRP n</a:t>
            </a:r>
            <a:r>
              <a:rPr kumimoji="1" lang="ja-JP" altLang="en-US" sz="1600" dirty="0">
                <a:latin typeface="+mn-ea"/>
              </a:rPr>
              <a:t>本</a:t>
            </a:r>
          </a:p>
        </p:txBody>
      </p:sp>
      <p:sp>
        <p:nvSpPr>
          <p:cNvPr id="73" name="テキスト ボックス 72">
            <a:extLst>
              <a:ext uri="{FF2B5EF4-FFF2-40B4-BE49-F238E27FC236}">
                <a16:creationId xmlns:a16="http://schemas.microsoft.com/office/drawing/2014/main" id="{F5C5A249-4808-4774-9278-5C99A271CAD0}"/>
              </a:ext>
            </a:extLst>
          </p:cNvPr>
          <p:cNvSpPr txBox="1"/>
          <p:nvPr/>
        </p:nvSpPr>
        <p:spPr>
          <a:xfrm>
            <a:off x="4823144" y="2769536"/>
            <a:ext cx="3823110" cy="276999"/>
          </a:xfrm>
          <a:prstGeom prst="rect">
            <a:avLst/>
          </a:prstGeom>
          <a:noFill/>
        </p:spPr>
        <p:txBody>
          <a:bodyPr wrap="square">
            <a:spAutoFit/>
          </a:bodyPr>
          <a:lstStyle/>
          <a:p>
            <a:r>
              <a:rPr lang="ja-JP" altLang="en-US" sz="1200" dirty="0">
                <a:hlinkClick r:id="rId7"/>
              </a:rPr>
              <a:t>http://www.nissan-arc.co.jp/service/006_F085.html</a:t>
            </a:r>
            <a:r>
              <a:rPr lang="ja-JP" altLang="en-US" sz="1200" dirty="0"/>
              <a:t>　</a:t>
            </a:r>
          </a:p>
        </p:txBody>
      </p:sp>
    </p:spTree>
    <p:extLst>
      <p:ext uri="{BB962C8B-B14F-4D97-AF65-F5344CB8AC3E}">
        <p14:creationId xmlns:p14="http://schemas.microsoft.com/office/powerpoint/2010/main" val="1726411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333E9D0-A390-744B-A1B5-23A118083288}"/>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1D22CCAA-3FD3-4940-8F69-53A5EC5E521B}"/>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現状の課題点に対する解決方法（予想）</a:t>
            </a:r>
          </a:p>
        </p:txBody>
      </p:sp>
      <p:sp>
        <p:nvSpPr>
          <p:cNvPr id="9" name="テキスト ボックス 8">
            <a:extLst>
              <a:ext uri="{FF2B5EF4-FFF2-40B4-BE49-F238E27FC236}">
                <a16:creationId xmlns:a16="http://schemas.microsoft.com/office/drawing/2014/main" id="{F7A11CB1-C7C7-4623-AA36-FDD441E62B0E}"/>
              </a:ext>
            </a:extLst>
          </p:cNvPr>
          <p:cNvSpPr txBox="1"/>
          <p:nvPr/>
        </p:nvSpPr>
        <p:spPr>
          <a:xfrm>
            <a:off x="587634" y="914037"/>
            <a:ext cx="8143661" cy="2308324"/>
          </a:xfrm>
          <a:prstGeom prst="rect">
            <a:avLst/>
          </a:prstGeom>
          <a:noFill/>
        </p:spPr>
        <p:txBody>
          <a:bodyPr wrap="square" rtlCol="0">
            <a:spAutoFit/>
          </a:bodyPr>
          <a:lstStyle/>
          <a:p>
            <a:r>
              <a:rPr kumimoji="1" lang="en-US" altLang="ja-JP" sz="1600" dirty="0">
                <a:latin typeface="+mn-ea"/>
              </a:rPr>
              <a:t>1.</a:t>
            </a:r>
            <a:r>
              <a:rPr kumimoji="1" lang="ja-JP" altLang="en-US" sz="1600" dirty="0">
                <a:latin typeface="+mn-ea"/>
              </a:rPr>
              <a:t>　埋め込まれた</a:t>
            </a:r>
            <a:r>
              <a:rPr kumimoji="1" lang="en-US" altLang="ja-JP" sz="1600" dirty="0">
                <a:latin typeface="+mn-ea"/>
              </a:rPr>
              <a:t>CFRP</a:t>
            </a:r>
            <a:r>
              <a:rPr kumimoji="1" lang="ja-JP" altLang="en-US" sz="1600" dirty="0">
                <a:latin typeface="+mn-ea"/>
              </a:rPr>
              <a:t>の配置の偏りにより強度が低くなる可能性がある</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ja-JP" altLang="en-US" sz="1600" dirty="0">
                <a:solidFill>
                  <a:srgbClr val="FF0000"/>
                </a:solidFill>
                <a:latin typeface="+mn-ea"/>
              </a:rPr>
              <a:t>穴内部の繊維の偏りをなくすように配置し，強度の低下を緩和させる．</a:t>
            </a:r>
            <a:endParaRPr kumimoji="1" lang="en-US" altLang="ja-JP" sz="1600" dirty="0">
              <a:solidFill>
                <a:srgbClr val="FF0000"/>
              </a:solidFill>
              <a:latin typeface="+mn-ea"/>
            </a:endParaRPr>
          </a:p>
          <a:p>
            <a:endParaRPr kumimoji="1" lang="en-US" altLang="ja-JP" sz="1600" dirty="0">
              <a:latin typeface="+mn-ea"/>
            </a:endParaRPr>
          </a:p>
          <a:p>
            <a:r>
              <a:rPr kumimoji="1" lang="en-US" altLang="ja-JP" sz="1600" dirty="0">
                <a:latin typeface="+mn-ea"/>
              </a:rPr>
              <a:t>2.</a:t>
            </a:r>
            <a:r>
              <a:rPr kumimoji="1" lang="ja-JP" altLang="en-US" sz="1600" dirty="0">
                <a:latin typeface="+mn-ea"/>
              </a:rPr>
              <a:t>　建設用</a:t>
            </a:r>
            <a:r>
              <a:rPr kumimoji="1" lang="en-US" altLang="ja-JP" sz="1600" dirty="0">
                <a:latin typeface="+mn-ea"/>
              </a:rPr>
              <a:t>3D</a:t>
            </a:r>
            <a:r>
              <a:rPr kumimoji="1" lang="ja-JP" altLang="en-US" sz="1600" dirty="0">
                <a:latin typeface="+mn-ea"/>
              </a:rPr>
              <a:t>プリンターでは引張強さだけでなく，剪断応力も考慮する必要がある</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ja-JP" altLang="en-US" sz="1600" dirty="0">
                <a:solidFill>
                  <a:srgbClr val="FF0000"/>
                </a:solidFill>
                <a:latin typeface="+mn-ea"/>
              </a:rPr>
              <a:t>斜め方向にも繊維が配置させるように繊維を埋め込む必要がある．</a:t>
            </a:r>
            <a:endParaRPr kumimoji="1" lang="en-US" altLang="ja-JP" sz="1600" dirty="0">
              <a:latin typeface="+mn-ea"/>
            </a:endParaRPr>
          </a:p>
          <a:p>
            <a:endParaRPr kumimoji="1" lang="en-US" altLang="ja-JP" sz="1600" dirty="0">
              <a:latin typeface="+mn-ea"/>
            </a:endParaRPr>
          </a:p>
          <a:p>
            <a:r>
              <a:rPr kumimoji="1" lang="en-US" altLang="ja-JP" sz="1600" dirty="0">
                <a:latin typeface="+mn-ea"/>
              </a:rPr>
              <a:t>3.</a:t>
            </a:r>
            <a:r>
              <a:rPr kumimoji="1" lang="ja-JP" altLang="en-US" sz="1600" dirty="0">
                <a:latin typeface="+mn-ea"/>
              </a:rPr>
              <a:t>　</a:t>
            </a:r>
            <a:r>
              <a:rPr kumimoji="1" lang="en-US" altLang="ja-JP" sz="1600" dirty="0">
                <a:latin typeface="+mn-ea"/>
              </a:rPr>
              <a:t>CFRP</a:t>
            </a:r>
            <a:r>
              <a:rPr kumimoji="1" lang="ja-JP" altLang="en-US" sz="1600" dirty="0">
                <a:latin typeface="+mn-ea"/>
              </a:rPr>
              <a:t>とモルタルの接着が弱く，</a:t>
            </a:r>
            <a:r>
              <a:rPr kumimoji="1" lang="en-US" altLang="ja-JP" sz="1600" dirty="0">
                <a:latin typeface="+mn-ea"/>
              </a:rPr>
              <a:t>CFRP</a:t>
            </a:r>
            <a:r>
              <a:rPr kumimoji="1" lang="ja-JP" altLang="en-US" sz="1600" dirty="0">
                <a:latin typeface="+mn-ea"/>
              </a:rPr>
              <a:t>の強度が十分に効いてこない．</a:t>
            </a:r>
            <a:endParaRPr kumimoji="1" lang="en-US" altLang="ja-JP" sz="1600" dirty="0">
              <a:latin typeface="+mn-ea"/>
            </a:endParaRPr>
          </a:p>
          <a:p>
            <a:r>
              <a:rPr kumimoji="1" lang="en-US" altLang="ja-JP" sz="1600" dirty="0">
                <a:latin typeface="+mn-ea"/>
              </a:rPr>
              <a:t>	</a:t>
            </a:r>
            <a:r>
              <a:rPr kumimoji="1" lang="ja-JP" altLang="en-US" sz="1600" dirty="0">
                <a:latin typeface="+mn-ea"/>
              </a:rPr>
              <a:t>→　</a:t>
            </a:r>
            <a:r>
              <a:rPr kumimoji="1" lang="en-US" altLang="ja-JP" sz="1600" dirty="0">
                <a:solidFill>
                  <a:srgbClr val="FF0000"/>
                </a:solidFill>
                <a:latin typeface="+mn-ea"/>
              </a:rPr>
              <a:t>CFRP</a:t>
            </a:r>
            <a:r>
              <a:rPr kumimoji="1" lang="ja-JP" altLang="en-US" sz="1600" dirty="0">
                <a:solidFill>
                  <a:srgbClr val="FF0000"/>
                </a:solidFill>
                <a:latin typeface="+mn-ea"/>
              </a:rPr>
              <a:t>の径を小さくし</a:t>
            </a:r>
            <a:r>
              <a:rPr kumimoji="1" lang="en-US" altLang="ja-JP" sz="1600" dirty="0">
                <a:solidFill>
                  <a:srgbClr val="FF0000"/>
                </a:solidFill>
                <a:latin typeface="+mn-ea"/>
              </a:rPr>
              <a:t>CFRP</a:t>
            </a:r>
            <a:r>
              <a:rPr kumimoji="1" lang="ja-JP" altLang="en-US" sz="1600" dirty="0">
                <a:solidFill>
                  <a:srgbClr val="FF0000"/>
                </a:solidFill>
                <a:latin typeface="+mn-ea"/>
              </a:rPr>
              <a:t>を複数本埋め込むことで，断面積をそのままに</a:t>
            </a:r>
            <a:endParaRPr kumimoji="1" lang="en-US" altLang="ja-JP" sz="1600" dirty="0">
              <a:solidFill>
                <a:srgbClr val="FF0000"/>
              </a:solidFill>
              <a:latin typeface="+mn-ea"/>
            </a:endParaRPr>
          </a:p>
          <a:p>
            <a:r>
              <a:rPr kumimoji="1" lang="ja-JP" altLang="en-US" sz="1600" dirty="0">
                <a:solidFill>
                  <a:srgbClr val="FF0000"/>
                </a:solidFill>
                <a:latin typeface="+mn-ea"/>
              </a:rPr>
              <a:t>　　　　 界面の表面積を増やす．</a:t>
            </a:r>
            <a:endParaRPr kumimoji="1" lang="en-US" altLang="ja-JP" sz="1600" dirty="0">
              <a:solidFill>
                <a:srgbClr val="FF0000"/>
              </a:solidFill>
              <a:latin typeface="+mn-ea"/>
            </a:endParaRPr>
          </a:p>
        </p:txBody>
      </p:sp>
      <p:grpSp>
        <p:nvGrpSpPr>
          <p:cNvPr id="40" name="グループ化 39">
            <a:extLst>
              <a:ext uri="{FF2B5EF4-FFF2-40B4-BE49-F238E27FC236}">
                <a16:creationId xmlns:a16="http://schemas.microsoft.com/office/drawing/2014/main" id="{ED36EE1C-97FF-496A-845B-AA3ACFD542A4}"/>
              </a:ext>
            </a:extLst>
          </p:cNvPr>
          <p:cNvGrpSpPr/>
          <p:nvPr/>
        </p:nvGrpSpPr>
        <p:grpSpPr>
          <a:xfrm>
            <a:off x="2665423" y="5168390"/>
            <a:ext cx="1593175" cy="1020555"/>
            <a:chOff x="906254" y="4296694"/>
            <a:chExt cx="2565825" cy="1643614"/>
          </a:xfrm>
        </p:grpSpPr>
        <p:grpSp>
          <p:nvGrpSpPr>
            <p:cNvPr id="3" name="グループ化 2">
              <a:extLst>
                <a:ext uri="{FF2B5EF4-FFF2-40B4-BE49-F238E27FC236}">
                  <a16:creationId xmlns:a16="http://schemas.microsoft.com/office/drawing/2014/main" id="{4F16D599-7A44-4DE2-BA95-B163F393999C}"/>
                </a:ext>
              </a:extLst>
            </p:cNvPr>
            <p:cNvGrpSpPr/>
            <p:nvPr/>
          </p:nvGrpSpPr>
          <p:grpSpPr>
            <a:xfrm>
              <a:off x="906254" y="4296694"/>
              <a:ext cx="2565825" cy="1643614"/>
              <a:chOff x="1022882" y="4296694"/>
              <a:chExt cx="2332568" cy="1643614"/>
            </a:xfrm>
          </p:grpSpPr>
          <p:grpSp>
            <p:nvGrpSpPr>
              <p:cNvPr id="11" name="グループ化 10">
                <a:extLst>
                  <a:ext uri="{FF2B5EF4-FFF2-40B4-BE49-F238E27FC236}">
                    <a16:creationId xmlns:a16="http://schemas.microsoft.com/office/drawing/2014/main" id="{D4DE489F-0672-463B-BFF5-DC8DE91DFF1C}"/>
                  </a:ext>
                </a:extLst>
              </p:cNvPr>
              <p:cNvGrpSpPr/>
              <p:nvPr/>
            </p:nvGrpSpPr>
            <p:grpSpPr>
              <a:xfrm>
                <a:off x="2667534" y="4296694"/>
                <a:ext cx="687916" cy="1316249"/>
                <a:chOff x="1300294" y="2415805"/>
                <a:chExt cx="3598877" cy="1054819"/>
              </a:xfrm>
            </p:grpSpPr>
            <p:sp>
              <p:nvSpPr>
                <p:cNvPr id="18" name="正方形/長方形 17">
                  <a:extLst>
                    <a:ext uri="{FF2B5EF4-FFF2-40B4-BE49-F238E27FC236}">
                      <a16:creationId xmlns:a16="http://schemas.microsoft.com/office/drawing/2014/main" id="{527D6718-1610-473A-9BE7-AF4B6B416AEA}"/>
                    </a:ext>
                  </a:extLst>
                </p:cNvPr>
                <p:cNvSpPr/>
                <p:nvPr/>
              </p:nvSpPr>
              <p:spPr>
                <a:xfrm>
                  <a:off x="1300294" y="241580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19" name="正方形/長方形 18">
                  <a:extLst>
                    <a:ext uri="{FF2B5EF4-FFF2-40B4-BE49-F238E27FC236}">
                      <a16:creationId xmlns:a16="http://schemas.microsoft.com/office/drawing/2014/main" id="{9F900524-1277-43BA-A9E8-A0CD4F035A1C}"/>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0" name="正方形/長方形 19">
                  <a:extLst>
                    <a:ext uri="{FF2B5EF4-FFF2-40B4-BE49-F238E27FC236}">
                      <a16:creationId xmlns:a16="http://schemas.microsoft.com/office/drawing/2014/main" id="{AD994F79-6202-46CA-A579-A52AAF274668}"/>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1" name="正方形/長方形 20">
                  <a:extLst>
                    <a:ext uri="{FF2B5EF4-FFF2-40B4-BE49-F238E27FC236}">
                      <a16:creationId xmlns:a16="http://schemas.microsoft.com/office/drawing/2014/main" id="{87D0B52B-4CF2-4994-AC18-5B7A5E7C607A}"/>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2" name="グループ化 1">
                <a:extLst>
                  <a:ext uri="{FF2B5EF4-FFF2-40B4-BE49-F238E27FC236}">
                    <a16:creationId xmlns:a16="http://schemas.microsoft.com/office/drawing/2014/main" id="{ECD0A7DB-ADAE-44D2-A5B6-870785A728D5}"/>
                  </a:ext>
                </a:extLst>
              </p:cNvPr>
              <p:cNvGrpSpPr/>
              <p:nvPr/>
            </p:nvGrpSpPr>
            <p:grpSpPr>
              <a:xfrm>
                <a:off x="1022882" y="4296972"/>
                <a:ext cx="687916" cy="1315969"/>
                <a:chOff x="1022882" y="4293704"/>
                <a:chExt cx="915617" cy="1315969"/>
              </a:xfrm>
            </p:grpSpPr>
            <p:sp>
              <p:nvSpPr>
                <p:cNvPr id="13" name="正方形/長方形 12">
                  <a:extLst>
                    <a:ext uri="{FF2B5EF4-FFF2-40B4-BE49-F238E27FC236}">
                      <a16:creationId xmlns:a16="http://schemas.microsoft.com/office/drawing/2014/main" id="{B656C05F-FF76-442F-8EF3-E1D46BAD84E6}"/>
                    </a:ext>
                  </a:extLst>
                </p:cNvPr>
                <p:cNvSpPr/>
                <p:nvPr/>
              </p:nvSpPr>
              <p:spPr>
                <a:xfrm>
                  <a:off x="1022882" y="4293704"/>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 name="正方形/長方形 13">
                  <a:extLst>
                    <a:ext uri="{FF2B5EF4-FFF2-40B4-BE49-F238E27FC236}">
                      <a16:creationId xmlns:a16="http://schemas.microsoft.com/office/drawing/2014/main" id="{6C95C4F8-6219-4938-97CE-8171E2BE4625}"/>
                    </a:ext>
                  </a:extLst>
                </p:cNvPr>
                <p:cNvSpPr/>
                <p:nvPr/>
              </p:nvSpPr>
              <p:spPr>
                <a:xfrm>
                  <a:off x="1022882" y="4629157"/>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5" name="正方形/長方形 14">
                  <a:extLst>
                    <a:ext uri="{FF2B5EF4-FFF2-40B4-BE49-F238E27FC236}">
                      <a16:creationId xmlns:a16="http://schemas.microsoft.com/office/drawing/2014/main" id="{C8103B19-0F76-4367-B89F-E7038D6BE362}"/>
                    </a:ext>
                  </a:extLst>
                </p:cNvPr>
                <p:cNvSpPr/>
                <p:nvPr/>
              </p:nvSpPr>
              <p:spPr>
                <a:xfrm>
                  <a:off x="1022882" y="4960648"/>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 name="正方形/長方形 15">
                  <a:extLst>
                    <a:ext uri="{FF2B5EF4-FFF2-40B4-BE49-F238E27FC236}">
                      <a16:creationId xmlns:a16="http://schemas.microsoft.com/office/drawing/2014/main" id="{1230AE01-DB77-4967-A481-8FCC33498799}"/>
                    </a:ext>
                  </a:extLst>
                </p:cNvPr>
                <p:cNvSpPr/>
                <p:nvPr/>
              </p:nvSpPr>
              <p:spPr>
                <a:xfrm>
                  <a:off x="1022882" y="5285160"/>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17" name="正方形/長方形 16">
                <a:extLst>
                  <a:ext uri="{FF2B5EF4-FFF2-40B4-BE49-F238E27FC236}">
                    <a16:creationId xmlns:a16="http://schemas.microsoft.com/office/drawing/2014/main" id="{E8971FF1-4DA6-4FA2-BBD6-3CCD8CEB400C}"/>
                  </a:ext>
                </a:extLst>
              </p:cNvPr>
              <p:cNvSpPr/>
              <p:nvPr/>
            </p:nvSpPr>
            <p:spPr>
              <a:xfrm>
                <a:off x="1022882" y="5615795"/>
                <a:ext cx="2332568"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22" name="正方形/長方形 21">
              <a:extLst>
                <a:ext uri="{FF2B5EF4-FFF2-40B4-BE49-F238E27FC236}">
                  <a16:creationId xmlns:a16="http://schemas.microsoft.com/office/drawing/2014/main" id="{67EC4AE1-786F-4E2D-882B-BF234620B1E4}"/>
                </a:ext>
              </a:extLst>
            </p:cNvPr>
            <p:cNvSpPr/>
            <p:nvPr/>
          </p:nvSpPr>
          <p:spPr>
            <a:xfrm>
              <a:off x="1662962" y="4296972"/>
              <a:ext cx="1052409" cy="13159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a:extLst>
                <a:ext uri="{FF2B5EF4-FFF2-40B4-BE49-F238E27FC236}">
                  <a16:creationId xmlns:a16="http://schemas.microsoft.com/office/drawing/2014/main" id="{96790131-F718-490C-82B5-0C77E648C743}"/>
                </a:ext>
              </a:extLst>
            </p:cNvPr>
            <p:cNvSpPr/>
            <p:nvPr/>
          </p:nvSpPr>
          <p:spPr>
            <a:xfrm>
              <a:off x="1971675" y="4308110"/>
              <a:ext cx="42610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grpSp>
      <p:grpSp>
        <p:nvGrpSpPr>
          <p:cNvPr id="41" name="グループ化 40">
            <a:extLst>
              <a:ext uri="{FF2B5EF4-FFF2-40B4-BE49-F238E27FC236}">
                <a16:creationId xmlns:a16="http://schemas.microsoft.com/office/drawing/2014/main" id="{43C5C498-5600-4DDD-8C49-311377832445}"/>
              </a:ext>
            </a:extLst>
          </p:cNvPr>
          <p:cNvGrpSpPr/>
          <p:nvPr/>
        </p:nvGrpSpPr>
        <p:grpSpPr>
          <a:xfrm>
            <a:off x="5759471" y="5165098"/>
            <a:ext cx="1593175" cy="1023847"/>
            <a:chOff x="4111955" y="4291392"/>
            <a:chExt cx="2565825" cy="1648916"/>
          </a:xfrm>
        </p:grpSpPr>
        <p:grpSp>
          <p:nvGrpSpPr>
            <p:cNvPr id="24" name="グループ化 23">
              <a:extLst>
                <a:ext uri="{FF2B5EF4-FFF2-40B4-BE49-F238E27FC236}">
                  <a16:creationId xmlns:a16="http://schemas.microsoft.com/office/drawing/2014/main" id="{625B9A52-4DB5-4254-9DEF-FB7B4D776CFC}"/>
                </a:ext>
              </a:extLst>
            </p:cNvPr>
            <p:cNvGrpSpPr/>
            <p:nvPr/>
          </p:nvGrpSpPr>
          <p:grpSpPr>
            <a:xfrm>
              <a:off x="4111955" y="4296972"/>
              <a:ext cx="2565825" cy="1643336"/>
              <a:chOff x="1022882" y="4296972"/>
              <a:chExt cx="2332568" cy="1643336"/>
            </a:xfrm>
          </p:grpSpPr>
          <p:grpSp>
            <p:nvGrpSpPr>
              <p:cNvPr id="25" name="グループ化 24">
                <a:extLst>
                  <a:ext uri="{FF2B5EF4-FFF2-40B4-BE49-F238E27FC236}">
                    <a16:creationId xmlns:a16="http://schemas.microsoft.com/office/drawing/2014/main" id="{76D147B6-9C98-4EE2-B187-88D2F26DA156}"/>
                  </a:ext>
                </a:extLst>
              </p:cNvPr>
              <p:cNvGrpSpPr/>
              <p:nvPr/>
            </p:nvGrpSpPr>
            <p:grpSpPr>
              <a:xfrm>
                <a:off x="2667534" y="4296972"/>
                <a:ext cx="687916" cy="1315969"/>
                <a:chOff x="1300294" y="2416029"/>
                <a:chExt cx="3598877" cy="1054595"/>
              </a:xfrm>
            </p:grpSpPr>
            <p:sp>
              <p:nvSpPr>
                <p:cNvPr id="32" name="正方形/長方形 31">
                  <a:extLst>
                    <a:ext uri="{FF2B5EF4-FFF2-40B4-BE49-F238E27FC236}">
                      <a16:creationId xmlns:a16="http://schemas.microsoft.com/office/drawing/2014/main" id="{AE6EE8E2-92BD-4F4D-9D7D-246A4557007C}"/>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3" name="正方形/長方形 32">
                  <a:extLst>
                    <a:ext uri="{FF2B5EF4-FFF2-40B4-BE49-F238E27FC236}">
                      <a16:creationId xmlns:a16="http://schemas.microsoft.com/office/drawing/2014/main" id="{42604F7E-C0AA-4A44-82FB-00908860B8C5}"/>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id="{D044A8A1-7B4A-4214-892A-CCAB06A5520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5" name="正方形/長方形 34">
                  <a:extLst>
                    <a:ext uri="{FF2B5EF4-FFF2-40B4-BE49-F238E27FC236}">
                      <a16:creationId xmlns:a16="http://schemas.microsoft.com/office/drawing/2014/main" id="{502D007E-FCB4-4A28-BDF9-1E57CA95EBCB}"/>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26" name="グループ化 25">
                <a:extLst>
                  <a:ext uri="{FF2B5EF4-FFF2-40B4-BE49-F238E27FC236}">
                    <a16:creationId xmlns:a16="http://schemas.microsoft.com/office/drawing/2014/main" id="{22B56193-77EB-4ECC-A4FF-91E474ABE855}"/>
                  </a:ext>
                </a:extLst>
              </p:cNvPr>
              <p:cNvGrpSpPr/>
              <p:nvPr/>
            </p:nvGrpSpPr>
            <p:grpSpPr>
              <a:xfrm>
                <a:off x="1022882" y="4296972"/>
                <a:ext cx="687916" cy="1315969"/>
                <a:chOff x="1022882" y="4293704"/>
                <a:chExt cx="915617" cy="1315969"/>
              </a:xfrm>
            </p:grpSpPr>
            <p:sp>
              <p:nvSpPr>
                <p:cNvPr id="28" name="正方形/長方形 27">
                  <a:extLst>
                    <a:ext uri="{FF2B5EF4-FFF2-40B4-BE49-F238E27FC236}">
                      <a16:creationId xmlns:a16="http://schemas.microsoft.com/office/drawing/2014/main" id="{EDF1224B-3D76-4AC9-8DE5-C90FC45AD79C}"/>
                    </a:ext>
                  </a:extLst>
                </p:cNvPr>
                <p:cNvSpPr/>
                <p:nvPr/>
              </p:nvSpPr>
              <p:spPr>
                <a:xfrm>
                  <a:off x="1022882" y="4293704"/>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 name="正方形/長方形 28">
                  <a:extLst>
                    <a:ext uri="{FF2B5EF4-FFF2-40B4-BE49-F238E27FC236}">
                      <a16:creationId xmlns:a16="http://schemas.microsoft.com/office/drawing/2014/main" id="{103503F5-458A-4E77-8A05-187DD7026360}"/>
                    </a:ext>
                  </a:extLst>
                </p:cNvPr>
                <p:cNvSpPr/>
                <p:nvPr/>
              </p:nvSpPr>
              <p:spPr>
                <a:xfrm>
                  <a:off x="1022882" y="4629157"/>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 name="正方形/長方形 29">
                  <a:extLst>
                    <a:ext uri="{FF2B5EF4-FFF2-40B4-BE49-F238E27FC236}">
                      <a16:creationId xmlns:a16="http://schemas.microsoft.com/office/drawing/2014/main" id="{15F02651-4FC3-4028-B101-9451D1315079}"/>
                    </a:ext>
                  </a:extLst>
                </p:cNvPr>
                <p:cNvSpPr/>
                <p:nvPr/>
              </p:nvSpPr>
              <p:spPr>
                <a:xfrm>
                  <a:off x="1022882" y="4960648"/>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1" name="正方形/長方形 30">
                  <a:extLst>
                    <a:ext uri="{FF2B5EF4-FFF2-40B4-BE49-F238E27FC236}">
                      <a16:creationId xmlns:a16="http://schemas.microsoft.com/office/drawing/2014/main" id="{ED6BDA6D-F379-4FC6-B1E9-B73CCFE919D3}"/>
                    </a:ext>
                  </a:extLst>
                </p:cNvPr>
                <p:cNvSpPr/>
                <p:nvPr/>
              </p:nvSpPr>
              <p:spPr>
                <a:xfrm>
                  <a:off x="1022882" y="5285160"/>
                  <a:ext cx="915617"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27" name="正方形/長方形 26">
                <a:extLst>
                  <a:ext uri="{FF2B5EF4-FFF2-40B4-BE49-F238E27FC236}">
                    <a16:creationId xmlns:a16="http://schemas.microsoft.com/office/drawing/2014/main" id="{6FDF961E-D309-419B-AB65-C1351F0A3BDE}"/>
                  </a:ext>
                </a:extLst>
              </p:cNvPr>
              <p:cNvSpPr/>
              <p:nvPr/>
            </p:nvSpPr>
            <p:spPr>
              <a:xfrm>
                <a:off x="1022882" y="5615795"/>
                <a:ext cx="2332568" cy="3245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36" name="正方形/長方形 35">
              <a:extLst>
                <a:ext uri="{FF2B5EF4-FFF2-40B4-BE49-F238E27FC236}">
                  <a16:creationId xmlns:a16="http://schemas.microsoft.com/office/drawing/2014/main" id="{3672B277-0FD4-4573-887D-638CA812181A}"/>
                </a:ext>
              </a:extLst>
            </p:cNvPr>
            <p:cNvSpPr/>
            <p:nvPr/>
          </p:nvSpPr>
          <p:spPr>
            <a:xfrm>
              <a:off x="4868663" y="4296972"/>
              <a:ext cx="1052409" cy="13159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DC13088-4AE6-4D5E-AAC6-6D20DD18C205}"/>
                </a:ext>
              </a:extLst>
            </p:cNvPr>
            <p:cNvSpPr/>
            <p:nvPr/>
          </p:nvSpPr>
          <p:spPr>
            <a:xfrm>
              <a:off x="5329697" y="4296972"/>
              <a:ext cx="164284"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8" name="正方形/長方形 37">
              <a:extLst>
                <a:ext uri="{FF2B5EF4-FFF2-40B4-BE49-F238E27FC236}">
                  <a16:creationId xmlns:a16="http://schemas.microsoft.com/office/drawing/2014/main" id="{CCED48DF-3FEA-4DC4-94BB-469C165A388B}"/>
                </a:ext>
              </a:extLst>
            </p:cNvPr>
            <p:cNvSpPr/>
            <p:nvPr/>
          </p:nvSpPr>
          <p:spPr>
            <a:xfrm rot="959028">
              <a:off x="5610035" y="4291392"/>
              <a:ext cx="6333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5F42ACDC-C240-4F62-829D-BD15B39EE03C}"/>
                </a:ext>
              </a:extLst>
            </p:cNvPr>
            <p:cNvSpPr/>
            <p:nvPr/>
          </p:nvSpPr>
          <p:spPr>
            <a:xfrm rot="20572431">
              <a:off x="5136462" y="4305584"/>
              <a:ext cx="63339" cy="13159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43" name="正方形/長方形 42">
            <a:extLst>
              <a:ext uri="{FF2B5EF4-FFF2-40B4-BE49-F238E27FC236}">
                <a16:creationId xmlns:a16="http://schemas.microsoft.com/office/drawing/2014/main" id="{A9B57F47-7841-4A2C-9657-8327B69E63BD}"/>
              </a:ext>
            </a:extLst>
          </p:cNvPr>
          <p:cNvSpPr/>
          <p:nvPr/>
        </p:nvSpPr>
        <p:spPr>
          <a:xfrm>
            <a:off x="2665423" y="3458786"/>
            <a:ext cx="1593175" cy="14278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44" name="正方形/長方形 43">
            <a:extLst>
              <a:ext uri="{FF2B5EF4-FFF2-40B4-BE49-F238E27FC236}">
                <a16:creationId xmlns:a16="http://schemas.microsoft.com/office/drawing/2014/main" id="{527CEF95-4527-4D20-9388-2B28AB77EBCD}"/>
              </a:ext>
            </a:extLst>
          </p:cNvPr>
          <p:cNvSpPr/>
          <p:nvPr/>
        </p:nvSpPr>
        <p:spPr>
          <a:xfrm>
            <a:off x="3135277" y="3850921"/>
            <a:ext cx="653464" cy="6753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楕円 46">
            <a:extLst>
              <a:ext uri="{FF2B5EF4-FFF2-40B4-BE49-F238E27FC236}">
                <a16:creationId xmlns:a16="http://schemas.microsoft.com/office/drawing/2014/main" id="{4923184D-7364-4F44-9921-A65B07597217}"/>
              </a:ext>
            </a:extLst>
          </p:cNvPr>
          <p:cNvSpPr/>
          <p:nvPr/>
        </p:nvSpPr>
        <p:spPr>
          <a:xfrm>
            <a:off x="3326690" y="4057758"/>
            <a:ext cx="264580" cy="26719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9B0F0CC9-A4D6-44CB-80AC-88A2261D9E70}"/>
              </a:ext>
            </a:extLst>
          </p:cNvPr>
          <p:cNvGrpSpPr/>
          <p:nvPr/>
        </p:nvGrpSpPr>
        <p:grpSpPr>
          <a:xfrm>
            <a:off x="5759471" y="3458786"/>
            <a:ext cx="1593175" cy="1427890"/>
            <a:chOff x="5679812" y="3387392"/>
            <a:chExt cx="1752493" cy="1570679"/>
          </a:xfrm>
        </p:grpSpPr>
        <p:sp>
          <p:nvSpPr>
            <p:cNvPr id="45" name="正方形/長方形 44">
              <a:extLst>
                <a:ext uri="{FF2B5EF4-FFF2-40B4-BE49-F238E27FC236}">
                  <a16:creationId xmlns:a16="http://schemas.microsoft.com/office/drawing/2014/main" id="{03298718-5FB4-436C-8743-5CBDD77F9109}"/>
                </a:ext>
              </a:extLst>
            </p:cNvPr>
            <p:cNvSpPr/>
            <p:nvPr/>
          </p:nvSpPr>
          <p:spPr>
            <a:xfrm>
              <a:off x="5679812" y="3387392"/>
              <a:ext cx="1752493" cy="157067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46" name="正方形/長方形 45">
              <a:extLst>
                <a:ext uri="{FF2B5EF4-FFF2-40B4-BE49-F238E27FC236}">
                  <a16:creationId xmlns:a16="http://schemas.microsoft.com/office/drawing/2014/main" id="{4625B94C-399C-4929-A79A-84C508BBE1AA}"/>
                </a:ext>
              </a:extLst>
            </p:cNvPr>
            <p:cNvSpPr/>
            <p:nvPr/>
          </p:nvSpPr>
          <p:spPr>
            <a:xfrm>
              <a:off x="6196652" y="3817156"/>
              <a:ext cx="718810" cy="74283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楕円 47">
              <a:extLst>
                <a:ext uri="{FF2B5EF4-FFF2-40B4-BE49-F238E27FC236}">
                  <a16:creationId xmlns:a16="http://schemas.microsoft.com/office/drawing/2014/main" id="{3C1D040C-A9F0-4AC7-90C2-F7A225455300}"/>
                </a:ext>
              </a:extLst>
            </p:cNvPr>
            <p:cNvSpPr/>
            <p:nvPr/>
          </p:nvSpPr>
          <p:spPr>
            <a:xfrm>
              <a:off x="6503988" y="4118715"/>
              <a:ext cx="127327" cy="1397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BDD5CA0A-FA5B-463C-B632-8F8662CA7552}"/>
                </a:ext>
              </a:extLst>
            </p:cNvPr>
            <p:cNvSpPr/>
            <p:nvPr/>
          </p:nvSpPr>
          <p:spPr>
            <a:xfrm>
              <a:off x="6519821" y="3868774"/>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949A3575-068B-495E-A4AB-D69F19FF471F}"/>
                </a:ext>
              </a:extLst>
            </p:cNvPr>
            <p:cNvSpPr/>
            <p:nvPr/>
          </p:nvSpPr>
          <p:spPr>
            <a:xfrm>
              <a:off x="6809675" y="4134153"/>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107C5AF-42FE-4ED9-A409-48449E48D068}"/>
                </a:ext>
              </a:extLst>
            </p:cNvPr>
            <p:cNvSpPr/>
            <p:nvPr/>
          </p:nvSpPr>
          <p:spPr>
            <a:xfrm>
              <a:off x="6251118" y="4136087"/>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2844321E-EAFC-4E3F-9846-434DE467FABE}"/>
                </a:ext>
              </a:extLst>
            </p:cNvPr>
            <p:cNvSpPr/>
            <p:nvPr/>
          </p:nvSpPr>
          <p:spPr>
            <a:xfrm>
              <a:off x="6519820" y="4401301"/>
              <a:ext cx="95663" cy="1049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53" name="テキスト ボックス 52">
            <a:extLst>
              <a:ext uri="{FF2B5EF4-FFF2-40B4-BE49-F238E27FC236}">
                <a16:creationId xmlns:a16="http://schemas.microsoft.com/office/drawing/2014/main" id="{0B08ABDC-E639-4EF0-AEB6-9D6B432C0F8F}"/>
              </a:ext>
            </a:extLst>
          </p:cNvPr>
          <p:cNvSpPr txBox="1"/>
          <p:nvPr/>
        </p:nvSpPr>
        <p:spPr>
          <a:xfrm>
            <a:off x="2679378" y="6267563"/>
            <a:ext cx="1884967" cy="338554"/>
          </a:xfrm>
          <a:prstGeom prst="rect">
            <a:avLst/>
          </a:prstGeom>
          <a:noFill/>
        </p:spPr>
        <p:txBody>
          <a:bodyPr wrap="square" rtlCol="0">
            <a:spAutoFit/>
          </a:bodyPr>
          <a:lstStyle/>
          <a:p>
            <a:r>
              <a:rPr kumimoji="1" lang="ja-JP" altLang="en-US" sz="1600" dirty="0">
                <a:latin typeface="+mn-ea"/>
              </a:rPr>
              <a:t>従来の埋め込み</a:t>
            </a:r>
          </a:p>
        </p:txBody>
      </p:sp>
      <p:sp>
        <p:nvSpPr>
          <p:cNvPr id="54" name="テキスト ボックス 53">
            <a:extLst>
              <a:ext uri="{FF2B5EF4-FFF2-40B4-BE49-F238E27FC236}">
                <a16:creationId xmlns:a16="http://schemas.microsoft.com/office/drawing/2014/main" id="{71562CE2-862F-443C-857E-4D078F0F4FAC}"/>
              </a:ext>
            </a:extLst>
          </p:cNvPr>
          <p:cNvSpPr txBox="1"/>
          <p:nvPr/>
        </p:nvSpPr>
        <p:spPr>
          <a:xfrm>
            <a:off x="5681990" y="6267563"/>
            <a:ext cx="1884967" cy="338554"/>
          </a:xfrm>
          <a:prstGeom prst="rect">
            <a:avLst/>
          </a:prstGeom>
          <a:noFill/>
        </p:spPr>
        <p:txBody>
          <a:bodyPr wrap="square" rtlCol="0">
            <a:spAutoFit/>
          </a:bodyPr>
          <a:lstStyle/>
          <a:p>
            <a:r>
              <a:rPr kumimoji="1" lang="ja-JP" altLang="en-US" sz="1600" dirty="0">
                <a:latin typeface="+mn-ea"/>
              </a:rPr>
              <a:t>提案する埋め込み</a:t>
            </a:r>
          </a:p>
        </p:txBody>
      </p:sp>
      <p:sp>
        <p:nvSpPr>
          <p:cNvPr id="55" name="テキスト ボックス 54">
            <a:extLst>
              <a:ext uri="{FF2B5EF4-FFF2-40B4-BE49-F238E27FC236}">
                <a16:creationId xmlns:a16="http://schemas.microsoft.com/office/drawing/2014/main" id="{19C13F08-3E87-4881-B009-2431735FB903}"/>
              </a:ext>
            </a:extLst>
          </p:cNvPr>
          <p:cNvSpPr txBox="1"/>
          <p:nvPr/>
        </p:nvSpPr>
        <p:spPr>
          <a:xfrm>
            <a:off x="768421" y="4081360"/>
            <a:ext cx="1884967" cy="338554"/>
          </a:xfrm>
          <a:prstGeom prst="rect">
            <a:avLst/>
          </a:prstGeom>
          <a:noFill/>
        </p:spPr>
        <p:txBody>
          <a:bodyPr wrap="square" rtlCol="0">
            <a:spAutoFit/>
          </a:bodyPr>
          <a:lstStyle/>
          <a:p>
            <a:r>
              <a:rPr kumimoji="1" lang="ja-JP" altLang="en-US" sz="1600" dirty="0">
                <a:latin typeface="+mn-ea"/>
              </a:rPr>
              <a:t>上から見た図</a:t>
            </a:r>
            <a:endParaRPr kumimoji="1" lang="en-US" altLang="ja-JP" sz="1600" dirty="0">
              <a:latin typeface="+mn-ea"/>
            </a:endParaRPr>
          </a:p>
        </p:txBody>
      </p:sp>
      <p:sp>
        <p:nvSpPr>
          <p:cNvPr id="56" name="テキスト ボックス 55">
            <a:extLst>
              <a:ext uri="{FF2B5EF4-FFF2-40B4-BE49-F238E27FC236}">
                <a16:creationId xmlns:a16="http://schemas.microsoft.com/office/drawing/2014/main" id="{7D953467-1D87-4D90-AA97-BACBB226A83F}"/>
              </a:ext>
            </a:extLst>
          </p:cNvPr>
          <p:cNvSpPr txBox="1"/>
          <p:nvPr/>
        </p:nvSpPr>
        <p:spPr>
          <a:xfrm>
            <a:off x="768421" y="5546373"/>
            <a:ext cx="1884967" cy="338554"/>
          </a:xfrm>
          <a:prstGeom prst="rect">
            <a:avLst/>
          </a:prstGeom>
          <a:noFill/>
        </p:spPr>
        <p:txBody>
          <a:bodyPr wrap="square" rtlCol="0">
            <a:spAutoFit/>
          </a:bodyPr>
          <a:lstStyle/>
          <a:p>
            <a:r>
              <a:rPr kumimoji="1" lang="ja-JP" altLang="en-US" sz="1600" dirty="0">
                <a:latin typeface="+mn-ea"/>
              </a:rPr>
              <a:t>横から見た図</a:t>
            </a:r>
            <a:endParaRPr kumimoji="1" lang="en-US" altLang="ja-JP" sz="1600" dirty="0">
              <a:latin typeface="+mn-ea"/>
            </a:endParaRPr>
          </a:p>
        </p:txBody>
      </p:sp>
      <p:sp>
        <p:nvSpPr>
          <p:cNvPr id="7" name="矢印: 右 6">
            <a:extLst>
              <a:ext uri="{FF2B5EF4-FFF2-40B4-BE49-F238E27FC236}">
                <a16:creationId xmlns:a16="http://schemas.microsoft.com/office/drawing/2014/main" id="{6FFE95DA-5157-41BB-BF9C-FDDD559041DF}"/>
              </a:ext>
            </a:extLst>
          </p:cNvPr>
          <p:cNvSpPr/>
          <p:nvPr/>
        </p:nvSpPr>
        <p:spPr>
          <a:xfrm>
            <a:off x="4904914" y="4705955"/>
            <a:ext cx="265222" cy="643154"/>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1132404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2C6FD3C0-295F-443F-8950-02750A9A07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4437" y="3770455"/>
            <a:ext cx="1694404" cy="2186963"/>
          </a:xfrm>
        </p:spPr>
      </p:pic>
      <p:sp>
        <p:nvSpPr>
          <p:cNvPr id="4" name="正方形/長方形 3">
            <a:extLst>
              <a:ext uri="{FF2B5EF4-FFF2-40B4-BE49-F238E27FC236}">
                <a16:creationId xmlns:a16="http://schemas.microsoft.com/office/drawing/2014/main" id="{05EF75DA-643D-455F-B946-6099B908AABA}"/>
              </a:ext>
            </a:extLst>
          </p:cNvPr>
          <p:cNvSpPr/>
          <p:nvPr/>
        </p:nvSpPr>
        <p:spPr>
          <a:xfrm>
            <a:off x="0" y="0"/>
            <a:ext cx="9144000" cy="6893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5" name="タイトル 1">
            <a:extLst>
              <a:ext uri="{FF2B5EF4-FFF2-40B4-BE49-F238E27FC236}">
                <a16:creationId xmlns:a16="http://schemas.microsoft.com/office/drawing/2014/main" id="{1D049588-BE83-45DA-9EF6-694987602254}"/>
              </a:ext>
            </a:extLst>
          </p:cNvPr>
          <p:cNvSpPr txBox="1">
            <a:spLocks/>
          </p:cNvSpPr>
          <p:nvPr/>
        </p:nvSpPr>
        <p:spPr>
          <a:xfrm>
            <a:off x="289398" y="80382"/>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b="1" dirty="0">
                <a:solidFill>
                  <a:schemeClr val="bg1"/>
                </a:solidFill>
                <a:latin typeface="+mn-ea"/>
                <a:ea typeface="+mn-ea"/>
              </a:rPr>
              <a:t>CFRP</a:t>
            </a:r>
            <a:r>
              <a:rPr lang="ja-JP" altLang="en-US" sz="2800" b="1" dirty="0">
                <a:solidFill>
                  <a:schemeClr val="bg1"/>
                </a:solidFill>
                <a:latin typeface="+mn-ea"/>
                <a:ea typeface="+mn-ea"/>
              </a:rPr>
              <a:t>埋め込み方法の提案</a:t>
            </a:r>
          </a:p>
        </p:txBody>
      </p:sp>
      <p:sp>
        <p:nvSpPr>
          <p:cNvPr id="2" name="正方形/長方形 1">
            <a:extLst>
              <a:ext uri="{FF2B5EF4-FFF2-40B4-BE49-F238E27FC236}">
                <a16:creationId xmlns:a16="http://schemas.microsoft.com/office/drawing/2014/main" id="{3A8386BD-9499-4CAB-988A-99FF1BCBBA14}"/>
              </a:ext>
            </a:extLst>
          </p:cNvPr>
          <p:cNvSpPr/>
          <p:nvPr/>
        </p:nvSpPr>
        <p:spPr>
          <a:xfrm>
            <a:off x="6620257" y="6086213"/>
            <a:ext cx="2141905" cy="369332"/>
          </a:xfrm>
          <a:prstGeom prst="rect">
            <a:avLst/>
          </a:prstGeom>
        </p:spPr>
        <p:txBody>
          <a:bodyPr wrap="square">
            <a:spAutoFit/>
          </a:bodyPr>
          <a:lstStyle/>
          <a:p>
            <a:r>
              <a:rPr lang="ja-JP" altLang="en-US" sz="600" dirty="0">
                <a:latin typeface="+mn-ea"/>
              </a:rPr>
              <a:t>*</a:t>
            </a:r>
            <a:r>
              <a:rPr lang="en-US" altLang="ja-JP" sz="600" dirty="0">
                <a:latin typeface="+mn-ea"/>
              </a:rPr>
              <a:t>Wu et .al, Automation in Construction A critical review of the use of 3-D printing in the construction industry material Finished, </a:t>
            </a:r>
            <a:r>
              <a:rPr lang="en-US" altLang="ja-JP" sz="600" dirty="0" err="1">
                <a:latin typeface="+mn-ea"/>
              </a:rPr>
              <a:t>Autom</a:t>
            </a:r>
            <a:r>
              <a:rPr lang="en-US" altLang="ja-JP" sz="600" dirty="0">
                <a:latin typeface="+mn-ea"/>
              </a:rPr>
              <a:t>. Constr. 68 (2016) 21–31. </a:t>
            </a:r>
            <a:endParaRPr lang="ja-JP" altLang="en-US" sz="600" dirty="0">
              <a:latin typeface="+mn-ea"/>
            </a:endParaRPr>
          </a:p>
        </p:txBody>
      </p:sp>
      <p:pic>
        <p:nvPicPr>
          <p:cNvPr id="1030" name="Picture 6" descr="傘 骨組みイラスト - No: 1408482／無料イラストなら「イラストAC」">
            <a:extLst>
              <a:ext uri="{FF2B5EF4-FFF2-40B4-BE49-F238E27FC236}">
                <a16:creationId xmlns:a16="http://schemas.microsoft.com/office/drawing/2014/main" id="{C289E126-0997-4124-84BF-58AECA7FC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49" y="4128540"/>
            <a:ext cx="2985040" cy="224742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0F6F5CB-A721-4B07-865E-6A073F6D729D}"/>
              </a:ext>
            </a:extLst>
          </p:cNvPr>
          <p:cNvSpPr txBox="1"/>
          <p:nvPr/>
        </p:nvSpPr>
        <p:spPr>
          <a:xfrm>
            <a:off x="376609" y="760377"/>
            <a:ext cx="7849490" cy="2554545"/>
          </a:xfrm>
          <a:prstGeom prst="rect">
            <a:avLst/>
          </a:prstGeom>
          <a:noFill/>
        </p:spPr>
        <p:txBody>
          <a:bodyPr wrap="square" rtlCol="0">
            <a:spAutoFit/>
          </a:bodyPr>
          <a:lstStyle/>
          <a:p>
            <a:r>
              <a:rPr kumimoji="1" lang="en-US" altLang="ja-JP" sz="1600" dirty="0">
                <a:latin typeface="+mn-ea"/>
              </a:rPr>
              <a:t>4. CFRP</a:t>
            </a:r>
            <a:r>
              <a:rPr kumimoji="1" lang="ja-JP" altLang="en-US" sz="1600" dirty="0">
                <a:latin typeface="+mn-ea"/>
              </a:rPr>
              <a:t>を一つの穴に複数本落とし入れることで様々な方向に繊維配置されるため，</a:t>
            </a:r>
            <a:endParaRPr kumimoji="1" lang="en-US" altLang="ja-JP" sz="1600" dirty="0">
              <a:latin typeface="+mn-ea"/>
            </a:endParaRPr>
          </a:p>
          <a:p>
            <a:r>
              <a:rPr kumimoji="1" lang="ja-JP" altLang="en-US" sz="1600" dirty="0">
                <a:latin typeface="+mn-ea"/>
              </a:rPr>
              <a:t>　力学的特性が向上することが期待できる．</a:t>
            </a:r>
            <a:endParaRPr kumimoji="1" lang="en-US" altLang="ja-JP" sz="1600" dirty="0">
              <a:latin typeface="+mn-ea"/>
            </a:endParaRPr>
          </a:p>
          <a:p>
            <a:pPr marL="914400" lvl="1" indent="-457200">
              <a:buFont typeface="Wingdings" panose="05000000000000000000" pitchFamily="2" charset="2"/>
              <a:buChar char="Ø"/>
            </a:pPr>
            <a:r>
              <a:rPr kumimoji="1" lang="ja-JP" altLang="en-US" sz="1600" dirty="0">
                <a:latin typeface="+mn-ea"/>
              </a:rPr>
              <a:t>継手が難しくなる可能性</a:t>
            </a:r>
            <a:endParaRPr kumimoji="1" lang="en-US" altLang="ja-JP" sz="1600" dirty="0">
              <a:latin typeface="+mn-ea"/>
            </a:endParaRPr>
          </a:p>
          <a:p>
            <a:endParaRPr kumimoji="1" lang="en-US" altLang="ja-JP" sz="1600" dirty="0">
              <a:latin typeface="+mn-ea"/>
            </a:endParaRPr>
          </a:p>
          <a:p>
            <a:endParaRPr kumimoji="1" lang="en-US" altLang="ja-JP" sz="1600" dirty="0">
              <a:latin typeface="+mn-ea"/>
            </a:endParaRPr>
          </a:p>
          <a:p>
            <a:r>
              <a:rPr kumimoji="1" lang="ja-JP" altLang="en-US" sz="1600" dirty="0">
                <a:latin typeface="+mn-ea"/>
              </a:rPr>
              <a:t>傘のようなものを埋め込む．</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多方向に繊維が配置されることで様々な力学的特性が向上する可能性がある．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継手の問題は解消される．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あらゆる大きさの穴にも対応できる．</a:t>
            </a:r>
            <a:endParaRPr kumimoji="1" lang="en-US" altLang="ja-JP" sz="1600" dirty="0">
              <a:latin typeface="+mn-ea"/>
            </a:endParaRPr>
          </a:p>
          <a:p>
            <a:pPr marL="742950" lvl="1" indent="-285750">
              <a:buFont typeface="Wingdings" panose="05000000000000000000" pitchFamily="2" charset="2"/>
              <a:buChar char="Ø"/>
            </a:pPr>
            <a:r>
              <a:rPr kumimoji="1" lang="ja-JP" altLang="en-US" sz="1600" dirty="0">
                <a:latin typeface="+mn-ea"/>
              </a:rPr>
              <a:t>デメリットは</a:t>
            </a:r>
            <a:r>
              <a:rPr kumimoji="1" lang="en-US" altLang="ja-JP" sz="1600" dirty="0">
                <a:latin typeface="+mn-ea"/>
              </a:rPr>
              <a:t>FDM</a:t>
            </a:r>
            <a:r>
              <a:rPr kumimoji="1" lang="ja-JP" altLang="en-US" sz="1600" dirty="0">
                <a:latin typeface="+mn-ea"/>
              </a:rPr>
              <a:t>法</a:t>
            </a:r>
            <a:r>
              <a:rPr kumimoji="1" lang="en-US" altLang="ja-JP" sz="1600" dirty="0">
                <a:latin typeface="+mn-ea"/>
              </a:rPr>
              <a:t>3D</a:t>
            </a:r>
            <a:r>
              <a:rPr kumimoji="1" lang="ja-JP" altLang="en-US" sz="1600" dirty="0">
                <a:latin typeface="+mn-ea"/>
              </a:rPr>
              <a:t>プリンターへの適用は難しい</a:t>
            </a:r>
            <a:endParaRPr kumimoji="1" lang="en-US" altLang="ja-JP" sz="1600" dirty="0">
              <a:latin typeface="+mn-ea"/>
            </a:endParaRPr>
          </a:p>
        </p:txBody>
      </p:sp>
      <p:cxnSp>
        <p:nvCxnSpPr>
          <p:cNvPr id="7" name="直線コネクタ 6">
            <a:extLst>
              <a:ext uri="{FF2B5EF4-FFF2-40B4-BE49-F238E27FC236}">
                <a16:creationId xmlns:a16="http://schemas.microsoft.com/office/drawing/2014/main" id="{18FC2114-27FD-464F-B05A-9395FDFF4E19}"/>
              </a:ext>
            </a:extLst>
          </p:cNvPr>
          <p:cNvCxnSpPr/>
          <p:nvPr/>
        </p:nvCxnSpPr>
        <p:spPr>
          <a:xfrm flipV="1">
            <a:off x="2664740" y="4432278"/>
            <a:ext cx="545285" cy="511728"/>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E7592EB4-EB7A-49F0-AF15-E72F55CE779B}"/>
              </a:ext>
            </a:extLst>
          </p:cNvPr>
          <p:cNvSpPr txBox="1"/>
          <p:nvPr/>
        </p:nvSpPr>
        <p:spPr>
          <a:xfrm>
            <a:off x="3207089" y="4221529"/>
            <a:ext cx="2023823" cy="954107"/>
          </a:xfrm>
          <a:prstGeom prst="rect">
            <a:avLst/>
          </a:prstGeom>
          <a:noFill/>
        </p:spPr>
        <p:txBody>
          <a:bodyPr wrap="square" rtlCol="0">
            <a:spAutoFit/>
          </a:bodyPr>
          <a:lstStyle/>
          <a:p>
            <a:r>
              <a:rPr kumimoji="1" lang="ja-JP" altLang="en-US" sz="1400" dirty="0">
                <a:latin typeface="+mn-ea"/>
              </a:rPr>
              <a:t>等間隔で</a:t>
            </a:r>
            <a:r>
              <a:rPr kumimoji="1" lang="en-US" altLang="ja-JP" sz="1400" dirty="0">
                <a:latin typeface="+mn-ea"/>
              </a:rPr>
              <a:t>360</a:t>
            </a:r>
            <a:r>
              <a:rPr kumimoji="1" lang="ja-JP" altLang="en-US" sz="1400" dirty="0">
                <a:latin typeface="+mn-ea"/>
              </a:rPr>
              <a:t>度に広がるため，各穴において埋め込まれる方向の</a:t>
            </a:r>
            <a:endParaRPr kumimoji="1" lang="en-US" altLang="ja-JP" sz="1400" dirty="0">
              <a:latin typeface="+mn-ea"/>
            </a:endParaRPr>
          </a:p>
          <a:p>
            <a:r>
              <a:rPr kumimoji="1" lang="ja-JP" altLang="en-US" sz="1400" dirty="0">
                <a:latin typeface="+mn-ea"/>
              </a:rPr>
              <a:t>不確実性が解消される．</a:t>
            </a:r>
          </a:p>
        </p:txBody>
      </p:sp>
      <p:cxnSp>
        <p:nvCxnSpPr>
          <p:cNvPr id="13" name="直線コネクタ 12">
            <a:extLst>
              <a:ext uri="{FF2B5EF4-FFF2-40B4-BE49-F238E27FC236}">
                <a16:creationId xmlns:a16="http://schemas.microsoft.com/office/drawing/2014/main" id="{DDBC8BC2-2E1E-4D00-965C-4E04FAD088DD}"/>
              </a:ext>
            </a:extLst>
          </p:cNvPr>
          <p:cNvCxnSpPr>
            <a:cxnSpLocks/>
          </p:cNvCxnSpPr>
          <p:nvPr/>
        </p:nvCxnSpPr>
        <p:spPr>
          <a:xfrm flipV="1">
            <a:off x="1855926" y="3914168"/>
            <a:ext cx="278026" cy="300539"/>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990F0513-0CB0-4CB8-979E-1A5A9AC071C8}"/>
              </a:ext>
            </a:extLst>
          </p:cNvPr>
          <p:cNvSpPr txBox="1"/>
          <p:nvPr/>
        </p:nvSpPr>
        <p:spPr>
          <a:xfrm>
            <a:off x="1976501" y="3616566"/>
            <a:ext cx="2023823" cy="307777"/>
          </a:xfrm>
          <a:prstGeom prst="rect">
            <a:avLst/>
          </a:prstGeom>
          <a:noFill/>
        </p:spPr>
        <p:txBody>
          <a:bodyPr wrap="square" rtlCol="0">
            <a:spAutoFit/>
          </a:bodyPr>
          <a:lstStyle/>
          <a:p>
            <a:r>
              <a:rPr kumimoji="1" lang="ja-JP" altLang="en-US" sz="1400" dirty="0">
                <a:latin typeface="+mn-ea"/>
              </a:rPr>
              <a:t>フックがある．</a:t>
            </a:r>
          </a:p>
        </p:txBody>
      </p:sp>
      <p:cxnSp>
        <p:nvCxnSpPr>
          <p:cNvPr id="16" name="直線コネクタ 15">
            <a:extLst>
              <a:ext uri="{FF2B5EF4-FFF2-40B4-BE49-F238E27FC236}">
                <a16:creationId xmlns:a16="http://schemas.microsoft.com/office/drawing/2014/main" id="{8F8241C3-E4DF-4AA8-9BBB-88BDAC71AEFD}"/>
              </a:ext>
            </a:extLst>
          </p:cNvPr>
          <p:cNvCxnSpPr>
            <a:cxnSpLocks/>
          </p:cNvCxnSpPr>
          <p:nvPr/>
        </p:nvCxnSpPr>
        <p:spPr>
          <a:xfrm flipV="1">
            <a:off x="2271856" y="5734187"/>
            <a:ext cx="1108466" cy="224940"/>
          </a:xfrm>
          <a:prstGeom prst="line">
            <a:avLst/>
          </a:prstGeom>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3BFDC274-DCA9-47C6-AFDB-559C800E96F1}"/>
              </a:ext>
            </a:extLst>
          </p:cNvPr>
          <p:cNvSpPr txBox="1"/>
          <p:nvPr/>
        </p:nvSpPr>
        <p:spPr>
          <a:xfrm>
            <a:off x="3404308" y="5553845"/>
            <a:ext cx="2207485" cy="307777"/>
          </a:xfrm>
          <a:prstGeom prst="rect">
            <a:avLst/>
          </a:prstGeom>
          <a:noFill/>
        </p:spPr>
        <p:txBody>
          <a:bodyPr wrap="square" rtlCol="0">
            <a:spAutoFit/>
          </a:bodyPr>
          <a:lstStyle/>
          <a:p>
            <a:r>
              <a:rPr kumimoji="1" lang="ja-JP" altLang="en-US" sz="1400" dirty="0">
                <a:latin typeface="+mn-ea"/>
              </a:rPr>
              <a:t>水平方向にも強化できる</a:t>
            </a:r>
          </a:p>
        </p:txBody>
      </p:sp>
      <p:sp>
        <p:nvSpPr>
          <p:cNvPr id="12" name="二等辺三角形 11">
            <a:extLst>
              <a:ext uri="{FF2B5EF4-FFF2-40B4-BE49-F238E27FC236}">
                <a16:creationId xmlns:a16="http://schemas.microsoft.com/office/drawing/2014/main" id="{56A54C0C-FFA2-4B0C-83D2-C6C8E665BC02}"/>
              </a:ext>
            </a:extLst>
          </p:cNvPr>
          <p:cNvSpPr/>
          <p:nvPr/>
        </p:nvSpPr>
        <p:spPr>
          <a:xfrm rot="10800000">
            <a:off x="467716" y="1760496"/>
            <a:ext cx="506684" cy="111135"/>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mn-ea"/>
            </a:endParaRPr>
          </a:p>
        </p:txBody>
      </p:sp>
      <p:sp>
        <p:nvSpPr>
          <p:cNvPr id="6" name="矢印: 右 5">
            <a:extLst>
              <a:ext uri="{FF2B5EF4-FFF2-40B4-BE49-F238E27FC236}">
                <a16:creationId xmlns:a16="http://schemas.microsoft.com/office/drawing/2014/main" id="{E38DD2CD-7D18-4D34-82B0-524BE543C952}"/>
              </a:ext>
            </a:extLst>
          </p:cNvPr>
          <p:cNvSpPr/>
          <p:nvPr/>
        </p:nvSpPr>
        <p:spPr>
          <a:xfrm>
            <a:off x="5492296" y="4585065"/>
            <a:ext cx="889233" cy="717882"/>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800" dirty="0">
                <a:latin typeface="+mn-ea"/>
              </a:rPr>
              <a:t>厚さ方向に埋め込む</a:t>
            </a:r>
          </a:p>
        </p:txBody>
      </p:sp>
    </p:spTree>
    <p:extLst>
      <p:ext uri="{BB962C8B-B14F-4D97-AF65-F5344CB8AC3E}">
        <p14:creationId xmlns:p14="http://schemas.microsoft.com/office/powerpoint/2010/main" val="1179851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98988" y="99146"/>
            <a:ext cx="4902268" cy="461665"/>
          </a:xfrm>
          <a:prstGeom prst="rect">
            <a:avLst/>
          </a:prstGeom>
          <a:noFill/>
        </p:spPr>
        <p:txBody>
          <a:bodyPr wrap="square" rtlCol="0">
            <a:spAutoFit/>
          </a:bodyPr>
          <a:lstStyle/>
          <a:p>
            <a:r>
              <a:rPr kumimoji="1" lang="ja-JP" altLang="en-US" sz="2400" b="1" dirty="0">
                <a:solidFill>
                  <a:schemeClr val="bg1"/>
                </a:solidFill>
                <a:latin typeface="+mn-ea"/>
              </a:rPr>
              <a:t>設計・開発</a:t>
            </a:r>
            <a:endParaRPr kumimoji="1" lang="en-US" altLang="ja-JP" sz="2400" b="1" dirty="0">
              <a:solidFill>
                <a:schemeClr val="bg1"/>
              </a:solidFill>
              <a:latin typeface="+mn-ea"/>
            </a:endParaRPr>
          </a:p>
        </p:txBody>
      </p:sp>
      <p:sp>
        <p:nvSpPr>
          <p:cNvPr id="13" name="四角形: 角を丸くする 12">
            <a:extLst>
              <a:ext uri="{FF2B5EF4-FFF2-40B4-BE49-F238E27FC236}">
                <a16:creationId xmlns:a16="http://schemas.microsoft.com/office/drawing/2014/main" id="{884C7AF0-99A1-462A-A2ED-F98416CC0A2D}"/>
              </a:ext>
            </a:extLst>
          </p:cNvPr>
          <p:cNvSpPr/>
          <p:nvPr/>
        </p:nvSpPr>
        <p:spPr>
          <a:xfrm>
            <a:off x="528637" y="1400383"/>
            <a:ext cx="8082625" cy="2601818"/>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4" name="四角形: 角を丸くする 43">
            <a:extLst>
              <a:ext uri="{FF2B5EF4-FFF2-40B4-BE49-F238E27FC236}">
                <a16:creationId xmlns:a16="http://schemas.microsoft.com/office/drawing/2014/main" id="{9F194E33-7988-454A-8631-FADAE76C241D}"/>
              </a:ext>
            </a:extLst>
          </p:cNvPr>
          <p:cNvSpPr/>
          <p:nvPr/>
        </p:nvSpPr>
        <p:spPr>
          <a:xfrm>
            <a:off x="763875" y="1257272"/>
            <a:ext cx="1769964" cy="37343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5" name="テキスト ボックス 44">
            <a:extLst>
              <a:ext uri="{FF2B5EF4-FFF2-40B4-BE49-F238E27FC236}">
                <a16:creationId xmlns:a16="http://schemas.microsoft.com/office/drawing/2014/main" id="{2F93C172-E0CC-4335-8FE3-3A27127EE47E}"/>
              </a:ext>
            </a:extLst>
          </p:cNvPr>
          <p:cNvSpPr txBox="1"/>
          <p:nvPr/>
        </p:nvSpPr>
        <p:spPr>
          <a:xfrm>
            <a:off x="864188" y="1241751"/>
            <a:ext cx="1881583" cy="338554"/>
          </a:xfrm>
          <a:prstGeom prst="rect">
            <a:avLst/>
          </a:prstGeom>
          <a:noFill/>
        </p:spPr>
        <p:txBody>
          <a:bodyPr wrap="square" rtlCol="0">
            <a:spAutoFit/>
          </a:bodyPr>
          <a:lstStyle/>
          <a:p>
            <a:r>
              <a:rPr kumimoji="1" lang="ja-JP" altLang="en-US" sz="1600" b="1" dirty="0">
                <a:solidFill>
                  <a:schemeClr val="accent1">
                    <a:lumMod val="50000"/>
                  </a:schemeClr>
                </a:solidFill>
              </a:rPr>
              <a:t>設計と組み込み</a:t>
            </a:r>
            <a:endParaRPr kumimoji="1" lang="ja-JP" altLang="en-US" sz="1600" dirty="0"/>
          </a:p>
        </p:txBody>
      </p:sp>
      <p:sp>
        <p:nvSpPr>
          <p:cNvPr id="50" name="四角形: 角を丸くする 49">
            <a:extLst>
              <a:ext uri="{FF2B5EF4-FFF2-40B4-BE49-F238E27FC236}">
                <a16:creationId xmlns:a16="http://schemas.microsoft.com/office/drawing/2014/main" id="{A25A50FB-36B2-4D51-8C63-5EBBC675D685}"/>
              </a:ext>
            </a:extLst>
          </p:cNvPr>
          <p:cNvSpPr/>
          <p:nvPr/>
        </p:nvSpPr>
        <p:spPr>
          <a:xfrm>
            <a:off x="528637" y="4572023"/>
            <a:ext cx="8086725" cy="1995753"/>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1" name="四角形: 角を丸くする 50">
            <a:extLst>
              <a:ext uri="{FF2B5EF4-FFF2-40B4-BE49-F238E27FC236}">
                <a16:creationId xmlns:a16="http://schemas.microsoft.com/office/drawing/2014/main" id="{D91D74BE-35CB-469E-826A-10C8BC557DB7}"/>
              </a:ext>
            </a:extLst>
          </p:cNvPr>
          <p:cNvSpPr/>
          <p:nvPr/>
        </p:nvSpPr>
        <p:spPr>
          <a:xfrm>
            <a:off x="746405" y="4413944"/>
            <a:ext cx="3071729" cy="37343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52" name="テキスト ボックス 51">
            <a:extLst>
              <a:ext uri="{FF2B5EF4-FFF2-40B4-BE49-F238E27FC236}">
                <a16:creationId xmlns:a16="http://schemas.microsoft.com/office/drawing/2014/main" id="{29EBED92-D919-42A5-BEEE-4947576E8372}"/>
              </a:ext>
            </a:extLst>
          </p:cNvPr>
          <p:cNvSpPr txBox="1"/>
          <p:nvPr/>
        </p:nvSpPr>
        <p:spPr>
          <a:xfrm>
            <a:off x="746718" y="4414038"/>
            <a:ext cx="3169181"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プリント時の自動強化が実現</a:t>
            </a:r>
            <a:endParaRPr kumimoji="1" lang="ja-JP" altLang="en-US" sz="1600" dirty="0">
              <a:latin typeface="+mn-ea"/>
            </a:endParaRPr>
          </a:p>
        </p:txBody>
      </p:sp>
      <p:sp>
        <p:nvSpPr>
          <p:cNvPr id="54" name="二等辺三角形 53">
            <a:extLst>
              <a:ext uri="{FF2B5EF4-FFF2-40B4-BE49-F238E27FC236}">
                <a16:creationId xmlns:a16="http://schemas.microsoft.com/office/drawing/2014/main" id="{716311DC-658F-4538-A118-B0BD77B424C7}"/>
              </a:ext>
            </a:extLst>
          </p:cNvPr>
          <p:cNvSpPr/>
          <p:nvPr/>
        </p:nvSpPr>
        <p:spPr>
          <a:xfrm rot="10800000">
            <a:off x="4064546" y="4241649"/>
            <a:ext cx="1014908" cy="17229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7" name="テキスト ボックス 36">
            <a:extLst>
              <a:ext uri="{FF2B5EF4-FFF2-40B4-BE49-F238E27FC236}">
                <a16:creationId xmlns:a16="http://schemas.microsoft.com/office/drawing/2014/main" id="{0B4E2A51-2D50-4538-BD11-0FA5A124FC48}"/>
              </a:ext>
            </a:extLst>
          </p:cNvPr>
          <p:cNvSpPr txBox="1"/>
          <p:nvPr/>
        </p:nvSpPr>
        <p:spPr>
          <a:xfrm>
            <a:off x="6217920" y="5344741"/>
            <a:ext cx="2302660" cy="584775"/>
          </a:xfrm>
          <a:prstGeom prst="rect">
            <a:avLst/>
          </a:prstGeom>
          <a:noFill/>
        </p:spPr>
        <p:txBody>
          <a:bodyPr wrap="square" rtlCol="0">
            <a:spAutoFit/>
          </a:bodyPr>
          <a:lstStyle/>
          <a:p>
            <a:r>
              <a:rPr kumimoji="1" lang="ja-JP" altLang="en-US" sz="1600" b="1" dirty="0">
                <a:solidFill>
                  <a:srgbClr val="FF0000"/>
                </a:solidFill>
                <a:latin typeface="+mn-ea"/>
              </a:rPr>
              <a:t>提案する強化手法の</a:t>
            </a:r>
            <a:endParaRPr kumimoji="1" lang="en-US" altLang="ja-JP" sz="1600" b="1" dirty="0">
              <a:solidFill>
                <a:srgbClr val="FF0000"/>
              </a:solidFill>
              <a:latin typeface="+mn-ea"/>
            </a:endParaRPr>
          </a:p>
          <a:p>
            <a:r>
              <a:rPr kumimoji="1" lang="ja-JP" altLang="en-US" sz="1600" b="1" dirty="0">
                <a:solidFill>
                  <a:srgbClr val="FF0000"/>
                </a:solidFill>
                <a:latin typeface="+mn-ea"/>
              </a:rPr>
              <a:t>実現性を示した．</a:t>
            </a:r>
            <a:endParaRPr kumimoji="1" lang="ja-JP" altLang="en-US" sz="1600" b="1" dirty="0">
              <a:latin typeface="+mn-ea"/>
            </a:endParaRPr>
          </a:p>
        </p:txBody>
      </p:sp>
      <p:pic>
        <p:nvPicPr>
          <p:cNvPr id="38" name="図 37">
            <a:extLst>
              <a:ext uri="{FF2B5EF4-FFF2-40B4-BE49-F238E27FC236}">
                <a16:creationId xmlns:a16="http://schemas.microsoft.com/office/drawing/2014/main" id="{E64D0BAC-A264-4070-AB87-BCFD3E3FE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65" y="4905716"/>
            <a:ext cx="4212077" cy="1498828"/>
          </a:xfrm>
          <a:prstGeom prst="rect">
            <a:avLst/>
          </a:prstGeom>
        </p:spPr>
      </p:pic>
      <p:pic>
        <p:nvPicPr>
          <p:cNvPr id="39" name="図 38">
            <a:extLst>
              <a:ext uri="{FF2B5EF4-FFF2-40B4-BE49-F238E27FC236}">
                <a16:creationId xmlns:a16="http://schemas.microsoft.com/office/drawing/2014/main" id="{557E977A-B81B-48A3-9620-EB70F0653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758" y="1730854"/>
            <a:ext cx="2774055" cy="2057060"/>
          </a:xfrm>
          <a:prstGeom prst="rect">
            <a:avLst/>
          </a:prstGeom>
        </p:spPr>
      </p:pic>
      <p:grpSp>
        <p:nvGrpSpPr>
          <p:cNvPr id="47" name="グループ化 46">
            <a:extLst>
              <a:ext uri="{FF2B5EF4-FFF2-40B4-BE49-F238E27FC236}">
                <a16:creationId xmlns:a16="http://schemas.microsoft.com/office/drawing/2014/main" id="{DF4F310E-C92B-4B41-B281-69EB3C5EBBD7}"/>
              </a:ext>
            </a:extLst>
          </p:cNvPr>
          <p:cNvGrpSpPr/>
          <p:nvPr/>
        </p:nvGrpSpPr>
        <p:grpSpPr>
          <a:xfrm>
            <a:off x="950026" y="1732605"/>
            <a:ext cx="3321287" cy="2022501"/>
            <a:chOff x="194224" y="838001"/>
            <a:chExt cx="4862696" cy="2961143"/>
          </a:xfrm>
        </p:grpSpPr>
        <p:sp>
          <p:nvSpPr>
            <p:cNvPr id="48" name="正方形/長方形 47">
              <a:extLst>
                <a:ext uri="{FF2B5EF4-FFF2-40B4-BE49-F238E27FC236}">
                  <a16:creationId xmlns:a16="http://schemas.microsoft.com/office/drawing/2014/main" id="{E2B4E710-5A3A-494A-AAE2-FC8770C540D1}"/>
                </a:ext>
              </a:extLst>
            </p:cNvPr>
            <p:cNvSpPr/>
            <p:nvPr/>
          </p:nvSpPr>
          <p:spPr>
            <a:xfrm>
              <a:off x="2826453" y="854712"/>
              <a:ext cx="1937413" cy="3550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a:extLst>
                <a:ext uri="{FF2B5EF4-FFF2-40B4-BE49-F238E27FC236}">
                  <a16:creationId xmlns:a16="http://schemas.microsoft.com/office/drawing/2014/main" id="{9915501E-1A51-4414-9109-362DEFF9BDBA}"/>
                </a:ext>
              </a:extLst>
            </p:cNvPr>
            <p:cNvSpPr/>
            <p:nvPr/>
          </p:nvSpPr>
          <p:spPr>
            <a:xfrm>
              <a:off x="194224" y="855066"/>
              <a:ext cx="2270527" cy="353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53" name="図 52">
              <a:extLst>
                <a:ext uri="{FF2B5EF4-FFF2-40B4-BE49-F238E27FC236}">
                  <a16:creationId xmlns:a16="http://schemas.microsoft.com/office/drawing/2014/main" id="{A491B2A6-2445-4BDA-85E2-9C79BBF28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1219" y="1209379"/>
              <a:ext cx="2040575" cy="2589765"/>
            </a:xfrm>
            <a:prstGeom prst="rect">
              <a:avLst/>
            </a:prstGeom>
          </p:spPr>
        </p:pic>
        <p:pic>
          <p:nvPicPr>
            <p:cNvPr id="56" name="図 55">
              <a:extLst>
                <a:ext uri="{FF2B5EF4-FFF2-40B4-BE49-F238E27FC236}">
                  <a16:creationId xmlns:a16="http://schemas.microsoft.com/office/drawing/2014/main" id="{C49E9217-C9E6-45C7-A298-6DCDAF3D83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224" y="1209378"/>
              <a:ext cx="2292495" cy="2589765"/>
            </a:xfrm>
            <a:prstGeom prst="rect">
              <a:avLst/>
            </a:prstGeom>
          </p:spPr>
        </p:pic>
        <p:sp>
          <p:nvSpPr>
            <p:cNvPr id="57" name="テキスト ボックス 56">
              <a:extLst>
                <a:ext uri="{FF2B5EF4-FFF2-40B4-BE49-F238E27FC236}">
                  <a16:creationId xmlns:a16="http://schemas.microsoft.com/office/drawing/2014/main" id="{E4DC8C65-62EA-49F2-89F1-FA01EF902A18}"/>
                </a:ext>
              </a:extLst>
            </p:cNvPr>
            <p:cNvSpPr txBox="1"/>
            <p:nvPr/>
          </p:nvSpPr>
          <p:spPr>
            <a:xfrm flipH="1">
              <a:off x="413199" y="838001"/>
              <a:ext cx="1809673" cy="405554"/>
            </a:xfrm>
            <a:prstGeom prst="rect">
              <a:avLst/>
            </a:prstGeom>
            <a:noFill/>
          </p:spPr>
          <p:txBody>
            <a:bodyPr wrap="square" rtlCol="0">
              <a:spAutoFit/>
            </a:bodyPr>
            <a:lstStyle/>
            <a:p>
              <a:r>
                <a:rPr kumimoji="1" lang="en-US" altLang="ja-JP" sz="1200" dirty="0">
                  <a:solidFill>
                    <a:schemeClr val="bg1"/>
                  </a:solidFill>
                  <a:latin typeface="+mn-ea"/>
                </a:rPr>
                <a:t>CFRP</a:t>
              </a:r>
              <a:r>
                <a:rPr kumimoji="1" lang="ja-JP" altLang="en-US" sz="1200" dirty="0">
                  <a:solidFill>
                    <a:schemeClr val="bg1"/>
                  </a:solidFill>
                  <a:latin typeface="+mn-ea"/>
                </a:rPr>
                <a:t>落下装置</a:t>
              </a:r>
            </a:p>
          </p:txBody>
        </p:sp>
        <p:sp>
          <p:nvSpPr>
            <p:cNvPr id="58" name="テキスト ボックス 57">
              <a:extLst>
                <a:ext uri="{FF2B5EF4-FFF2-40B4-BE49-F238E27FC236}">
                  <a16:creationId xmlns:a16="http://schemas.microsoft.com/office/drawing/2014/main" id="{79B4E207-56D8-4962-9B9A-FDE81D7A1005}"/>
                </a:ext>
              </a:extLst>
            </p:cNvPr>
            <p:cNvSpPr txBox="1"/>
            <p:nvPr/>
          </p:nvSpPr>
          <p:spPr>
            <a:xfrm flipH="1">
              <a:off x="2873448" y="846916"/>
              <a:ext cx="2183472" cy="405554"/>
            </a:xfrm>
            <a:prstGeom prst="rect">
              <a:avLst/>
            </a:prstGeom>
            <a:noFill/>
          </p:spPr>
          <p:txBody>
            <a:bodyPr wrap="square" rtlCol="0">
              <a:spAutoFit/>
            </a:bodyPr>
            <a:lstStyle/>
            <a:p>
              <a:r>
                <a:rPr kumimoji="1" lang="ja-JP" altLang="en-US" sz="1200" dirty="0">
                  <a:solidFill>
                    <a:schemeClr val="bg1"/>
                  </a:solidFill>
                  <a:latin typeface="+mn-ea"/>
                </a:rPr>
                <a:t>チューブポンプ</a:t>
              </a:r>
            </a:p>
          </p:txBody>
        </p:sp>
      </p:grpSp>
      <p:sp>
        <p:nvSpPr>
          <p:cNvPr id="61" name="テキスト ボックス 60">
            <a:extLst>
              <a:ext uri="{FF2B5EF4-FFF2-40B4-BE49-F238E27FC236}">
                <a16:creationId xmlns:a16="http://schemas.microsoft.com/office/drawing/2014/main" id="{0BBDFCFC-8F37-4B26-954A-7216FC2A7117}"/>
              </a:ext>
            </a:extLst>
          </p:cNvPr>
          <p:cNvSpPr txBox="1"/>
          <p:nvPr/>
        </p:nvSpPr>
        <p:spPr>
          <a:xfrm>
            <a:off x="528637" y="836285"/>
            <a:ext cx="7851488" cy="338554"/>
          </a:xfrm>
          <a:prstGeom prst="rect">
            <a:avLst/>
          </a:prstGeom>
          <a:noFill/>
        </p:spPr>
        <p:txBody>
          <a:bodyPr wrap="square" rtlCol="0">
            <a:spAutoFit/>
          </a:bodyPr>
          <a:lstStyle/>
          <a:p>
            <a:r>
              <a:rPr kumimoji="1" lang="ja-JP" altLang="en-US" sz="1600" dirty="0">
                <a:latin typeface="+mn-ea"/>
              </a:rPr>
              <a:t>熱溶解積層法</a:t>
            </a:r>
            <a:r>
              <a:rPr kumimoji="1" lang="en-US" altLang="ja-JP" sz="1600" dirty="0">
                <a:latin typeface="+mn-ea"/>
              </a:rPr>
              <a:t>3D</a:t>
            </a:r>
            <a:r>
              <a:rPr kumimoji="1" lang="ja-JP" altLang="en-US" sz="1600" dirty="0">
                <a:latin typeface="+mn-ea"/>
              </a:rPr>
              <a:t>プリンターを改造し，提案する強化手法の自動化を実現させる．</a:t>
            </a:r>
            <a:endParaRPr kumimoji="1" lang="en-US" altLang="ja-JP" sz="1600" dirty="0">
              <a:latin typeface="+mn-ea"/>
            </a:endParaRPr>
          </a:p>
        </p:txBody>
      </p:sp>
      <p:cxnSp>
        <p:nvCxnSpPr>
          <p:cNvPr id="3" name="直線矢印コネクタ 2">
            <a:extLst>
              <a:ext uri="{FF2B5EF4-FFF2-40B4-BE49-F238E27FC236}">
                <a16:creationId xmlns:a16="http://schemas.microsoft.com/office/drawing/2014/main" id="{7BAEC443-0327-4461-AE9B-6D68BCFF4A58}"/>
              </a:ext>
            </a:extLst>
          </p:cNvPr>
          <p:cNvCxnSpPr/>
          <p:nvPr/>
        </p:nvCxnSpPr>
        <p:spPr>
          <a:xfrm>
            <a:off x="4271313" y="2814761"/>
            <a:ext cx="11638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73F716CB-80AB-48F5-9D3A-3AD2A2527E1D}"/>
              </a:ext>
            </a:extLst>
          </p:cNvPr>
          <p:cNvSpPr txBox="1"/>
          <p:nvPr/>
        </p:nvSpPr>
        <p:spPr>
          <a:xfrm>
            <a:off x="4157751" y="2353096"/>
            <a:ext cx="1320702" cy="461665"/>
          </a:xfrm>
          <a:prstGeom prst="rect">
            <a:avLst/>
          </a:prstGeom>
          <a:noFill/>
        </p:spPr>
        <p:txBody>
          <a:bodyPr wrap="square">
            <a:spAutoFit/>
          </a:bodyPr>
          <a:lstStyle/>
          <a:p>
            <a:r>
              <a:rPr kumimoji="1" lang="en-US" altLang="ja-JP" sz="1200" dirty="0">
                <a:latin typeface="+mn-ea"/>
              </a:rPr>
              <a:t>3D</a:t>
            </a:r>
            <a:r>
              <a:rPr kumimoji="1" lang="ja-JP" altLang="en-US" sz="1200" dirty="0">
                <a:latin typeface="+mn-ea"/>
              </a:rPr>
              <a:t>プリンターへ組み込む</a:t>
            </a:r>
            <a:endParaRPr lang="ja-JP" altLang="en-US" sz="1200" dirty="0"/>
          </a:p>
        </p:txBody>
      </p:sp>
      <p:cxnSp>
        <p:nvCxnSpPr>
          <p:cNvPr id="27" name="直線矢印コネクタ 26">
            <a:extLst>
              <a:ext uri="{FF2B5EF4-FFF2-40B4-BE49-F238E27FC236}">
                <a16:creationId xmlns:a16="http://schemas.microsoft.com/office/drawing/2014/main" id="{BE298675-A3ED-4259-BB6D-E5CB3590F015}"/>
              </a:ext>
            </a:extLst>
          </p:cNvPr>
          <p:cNvCxnSpPr/>
          <p:nvPr/>
        </p:nvCxnSpPr>
        <p:spPr>
          <a:xfrm>
            <a:off x="5521758" y="5644053"/>
            <a:ext cx="59723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1822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278A7583-4989-4F42-8DF6-5B193BBD059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 name="タイトル 1">
            <a:extLst>
              <a:ext uri="{FF2B5EF4-FFF2-40B4-BE49-F238E27FC236}">
                <a16:creationId xmlns:a16="http://schemas.microsoft.com/office/drawing/2014/main" id="{BABAAAD3-54E1-4170-88CC-FA44E4907956}"/>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mn-ea"/>
                <a:ea typeface="+mn-ea"/>
              </a:rPr>
              <a:t>CFRP</a:t>
            </a:r>
            <a:r>
              <a:rPr lang="ja-JP" altLang="en-US" sz="2400" b="1" dirty="0">
                <a:solidFill>
                  <a:schemeClr val="bg1"/>
                </a:solidFill>
                <a:latin typeface="+mn-ea"/>
                <a:ea typeface="+mn-ea"/>
              </a:rPr>
              <a:t>落下装置</a:t>
            </a:r>
          </a:p>
        </p:txBody>
      </p:sp>
      <p:sp>
        <p:nvSpPr>
          <p:cNvPr id="64" name="テキスト ボックス 63">
            <a:extLst>
              <a:ext uri="{FF2B5EF4-FFF2-40B4-BE49-F238E27FC236}">
                <a16:creationId xmlns:a16="http://schemas.microsoft.com/office/drawing/2014/main" id="{68C2A2E5-3438-4A0E-84BE-31BE6B268C2A}"/>
              </a:ext>
            </a:extLst>
          </p:cNvPr>
          <p:cNvSpPr txBox="1"/>
          <p:nvPr/>
        </p:nvSpPr>
        <p:spPr>
          <a:xfrm>
            <a:off x="4380885" y="5615583"/>
            <a:ext cx="3695242" cy="861774"/>
          </a:xfrm>
          <a:prstGeom prst="rect">
            <a:avLst/>
          </a:prstGeom>
          <a:noFill/>
        </p:spPr>
        <p:txBody>
          <a:bodyPr wrap="none" rtlCol="0">
            <a:spAutoFit/>
          </a:bodyPr>
          <a:lstStyle/>
          <a:p>
            <a:r>
              <a:rPr kumimoji="1" lang="ja-JP" altLang="en-US" sz="1600" dirty="0">
                <a:latin typeface="+mn-ea"/>
              </a:rPr>
              <a:t>サーボモータを</a:t>
            </a:r>
            <a:r>
              <a:rPr kumimoji="1" lang="en-US" altLang="ja-JP" sz="1600" dirty="0">
                <a:latin typeface="+mn-ea"/>
              </a:rPr>
              <a:t>90°</a:t>
            </a:r>
            <a:r>
              <a:rPr kumimoji="1" lang="ja-JP" altLang="en-US" sz="1600" dirty="0">
                <a:latin typeface="+mn-ea"/>
              </a:rPr>
              <a:t>回転させることで</a:t>
            </a:r>
            <a:endParaRPr kumimoji="1" lang="en-US" altLang="ja-JP" sz="1600" dirty="0">
              <a:latin typeface="+mn-ea"/>
            </a:endParaRPr>
          </a:p>
          <a:p>
            <a:r>
              <a:rPr kumimoji="1" lang="ja-JP" altLang="en-US" sz="1600" dirty="0">
                <a:latin typeface="+mn-ea"/>
              </a:rPr>
              <a:t>充填してある</a:t>
            </a:r>
            <a:r>
              <a:rPr kumimoji="1" lang="en-US" altLang="ja-JP" sz="1600" dirty="0">
                <a:latin typeface="+mn-ea"/>
              </a:rPr>
              <a:t>CFRP</a:t>
            </a:r>
            <a:r>
              <a:rPr kumimoji="1" lang="ja-JP" altLang="en-US" sz="1600" dirty="0">
                <a:latin typeface="+mn-ea"/>
              </a:rPr>
              <a:t>ロッドを１本づつ</a:t>
            </a:r>
            <a:endParaRPr kumimoji="1" lang="en-US" altLang="ja-JP" sz="1600" dirty="0">
              <a:latin typeface="+mn-ea"/>
            </a:endParaRPr>
          </a:p>
          <a:p>
            <a:r>
              <a:rPr kumimoji="1" lang="ja-JP" altLang="en-US" sz="1600" dirty="0">
                <a:latin typeface="+mn-ea"/>
              </a:rPr>
              <a:t>落とすという機構．</a:t>
            </a:r>
            <a:endParaRPr kumimoji="1" lang="en-US" altLang="ja-JP" sz="1600" dirty="0">
              <a:latin typeface="+mn-ea"/>
            </a:endParaRPr>
          </a:p>
        </p:txBody>
      </p:sp>
      <p:pic>
        <p:nvPicPr>
          <p:cNvPr id="4" name="図 3">
            <a:extLst>
              <a:ext uri="{FF2B5EF4-FFF2-40B4-BE49-F238E27FC236}">
                <a16:creationId xmlns:a16="http://schemas.microsoft.com/office/drawing/2014/main" id="{C7EC97F0-C3DC-42BF-9C50-C3F8B776E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94" y="962881"/>
            <a:ext cx="5392269" cy="2865295"/>
          </a:xfrm>
          <a:prstGeom prst="rect">
            <a:avLst/>
          </a:prstGeom>
        </p:spPr>
      </p:pic>
      <p:pic>
        <p:nvPicPr>
          <p:cNvPr id="32" name="コンテンツ プレースホルダー 6">
            <a:extLst>
              <a:ext uri="{FF2B5EF4-FFF2-40B4-BE49-F238E27FC236}">
                <a16:creationId xmlns:a16="http://schemas.microsoft.com/office/drawing/2014/main" id="{0A8EE428-7B0C-43E6-A34B-B478233C5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94" y="4860656"/>
            <a:ext cx="3554098" cy="1787985"/>
          </a:xfrm>
          <a:prstGeom prst="rect">
            <a:avLst/>
          </a:prstGeom>
        </p:spPr>
      </p:pic>
      <p:sp>
        <p:nvSpPr>
          <p:cNvPr id="33" name="テキスト ボックス 32">
            <a:extLst>
              <a:ext uri="{FF2B5EF4-FFF2-40B4-BE49-F238E27FC236}">
                <a16:creationId xmlns:a16="http://schemas.microsoft.com/office/drawing/2014/main" id="{32CC93E5-FEE7-4C98-93B4-35612DE462B5}"/>
              </a:ext>
            </a:extLst>
          </p:cNvPr>
          <p:cNvSpPr txBox="1"/>
          <p:nvPr/>
        </p:nvSpPr>
        <p:spPr>
          <a:xfrm>
            <a:off x="1108851" y="4495864"/>
            <a:ext cx="2364750" cy="338554"/>
          </a:xfrm>
          <a:prstGeom prst="rect">
            <a:avLst/>
          </a:prstGeom>
          <a:noFill/>
        </p:spPr>
        <p:txBody>
          <a:bodyPr wrap="none" rtlCol="0">
            <a:spAutoFit/>
          </a:bodyPr>
          <a:lstStyle/>
          <a:p>
            <a:r>
              <a:rPr kumimoji="1" lang="en-US" altLang="ja-JP" sz="1600" dirty="0">
                <a:latin typeface="+mn-ea"/>
              </a:rPr>
              <a:t>CFRP</a:t>
            </a:r>
            <a:r>
              <a:rPr kumimoji="1" lang="ja-JP" altLang="en-US" sz="1600" dirty="0">
                <a:latin typeface="+mn-ea"/>
              </a:rPr>
              <a:t>を複数本充填する</a:t>
            </a:r>
          </a:p>
        </p:txBody>
      </p:sp>
      <p:cxnSp>
        <p:nvCxnSpPr>
          <p:cNvPr id="35" name="直線コネクタ 34">
            <a:extLst>
              <a:ext uri="{FF2B5EF4-FFF2-40B4-BE49-F238E27FC236}">
                <a16:creationId xmlns:a16="http://schemas.microsoft.com/office/drawing/2014/main" id="{0899B4FF-BED7-480A-A9C4-5F17E101FC0F}"/>
              </a:ext>
            </a:extLst>
          </p:cNvPr>
          <p:cNvCxnSpPr>
            <a:cxnSpLocks/>
          </p:cNvCxnSpPr>
          <p:nvPr/>
        </p:nvCxnSpPr>
        <p:spPr>
          <a:xfrm flipV="1">
            <a:off x="1500578" y="4758421"/>
            <a:ext cx="97599" cy="317453"/>
          </a:xfrm>
          <a:prstGeom prst="line">
            <a:avLst/>
          </a:prstGeom>
          <a:ln w="12700"/>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A3878B42-3C97-4139-887E-E65FE6231D8D}"/>
              </a:ext>
            </a:extLst>
          </p:cNvPr>
          <p:cNvSpPr txBox="1"/>
          <p:nvPr/>
        </p:nvSpPr>
        <p:spPr>
          <a:xfrm>
            <a:off x="925193" y="4175139"/>
            <a:ext cx="3702465"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dirty="0">
                <a:solidFill>
                  <a:schemeClr val="accent1">
                    <a:lumMod val="50000"/>
                  </a:schemeClr>
                </a:solidFill>
                <a:latin typeface="+mn-ea"/>
              </a:rPr>
              <a:t>を落とす仕組み</a:t>
            </a:r>
            <a:endParaRPr kumimoji="1" lang="ja-JP" altLang="en-US" sz="1600" dirty="0">
              <a:latin typeface="+mn-ea"/>
            </a:endParaRPr>
          </a:p>
        </p:txBody>
      </p:sp>
    </p:spTree>
    <p:extLst>
      <p:ext uri="{BB962C8B-B14F-4D97-AF65-F5344CB8AC3E}">
        <p14:creationId xmlns:p14="http://schemas.microsoft.com/office/powerpoint/2010/main" val="2166362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98FF3FB6-02F9-425F-9D0E-D34211337AD4}"/>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7" name="正方形/長方形 16">
            <a:extLst>
              <a:ext uri="{FF2B5EF4-FFF2-40B4-BE49-F238E27FC236}">
                <a16:creationId xmlns:a16="http://schemas.microsoft.com/office/drawing/2014/main" id="{34B1241D-6D5C-4CA0-BAB6-BF79C4FB93F9}"/>
              </a:ext>
            </a:extLst>
          </p:cNvPr>
          <p:cNvSpPr/>
          <p:nvPr/>
        </p:nvSpPr>
        <p:spPr>
          <a:xfrm>
            <a:off x="2567912" y="855066"/>
            <a:ext cx="1937413" cy="3550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正方形/長方形 15">
            <a:extLst>
              <a:ext uri="{FF2B5EF4-FFF2-40B4-BE49-F238E27FC236}">
                <a16:creationId xmlns:a16="http://schemas.microsoft.com/office/drawing/2014/main" id="{CD1F0078-B284-4151-B12A-AE4FA675969D}"/>
              </a:ext>
            </a:extLst>
          </p:cNvPr>
          <p:cNvSpPr/>
          <p:nvPr/>
        </p:nvSpPr>
        <p:spPr>
          <a:xfrm>
            <a:off x="194224" y="855066"/>
            <a:ext cx="2270527" cy="353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タイトル 1">
            <a:extLst>
              <a:ext uri="{FF2B5EF4-FFF2-40B4-BE49-F238E27FC236}">
                <a16:creationId xmlns:a16="http://schemas.microsoft.com/office/drawing/2014/main" id="{BABAAAD3-54E1-4170-88CC-FA44E4907956}"/>
              </a:ext>
            </a:extLst>
          </p:cNvPr>
          <p:cNvSpPr txBox="1">
            <a:spLocks/>
          </p:cNvSpPr>
          <p:nvPr/>
        </p:nvSpPr>
        <p:spPr>
          <a:xfrm>
            <a:off x="289398" y="29609"/>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mn-ea"/>
                <a:ea typeface="+mn-ea"/>
              </a:rPr>
              <a:t>3D</a:t>
            </a:r>
            <a:r>
              <a:rPr lang="ja-JP" altLang="en-US" sz="2400" b="1" dirty="0">
                <a:solidFill>
                  <a:schemeClr val="bg1"/>
                </a:solidFill>
                <a:latin typeface="+mn-ea"/>
                <a:ea typeface="+mn-ea"/>
              </a:rPr>
              <a:t>プリンターの改造</a:t>
            </a:r>
            <a:endParaRPr lang="ja-JP" altLang="en-US" sz="2000" b="1" dirty="0">
              <a:solidFill>
                <a:schemeClr val="bg1"/>
              </a:solidFill>
              <a:latin typeface="+mn-ea"/>
              <a:ea typeface="+mn-ea"/>
            </a:endParaRPr>
          </a:p>
        </p:txBody>
      </p:sp>
      <p:pic>
        <p:nvPicPr>
          <p:cNvPr id="6" name="図 5">
            <a:extLst>
              <a:ext uri="{FF2B5EF4-FFF2-40B4-BE49-F238E27FC236}">
                <a16:creationId xmlns:a16="http://schemas.microsoft.com/office/drawing/2014/main" id="{44706627-1B82-4491-AA78-47CB037B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912" y="1209379"/>
            <a:ext cx="2040574" cy="2589765"/>
          </a:xfrm>
          <a:prstGeom prst="rect">
            <a:avLst/>
          </a:prstGeom>
        </p:spPr>
      </p:pic>
      <p:pic>
        <p:nvPicPr>
          <p:cNvPr id="9" name="図 8">
            <a:extLst>
              <a:ext uri="{FF2B5EF4-FFF2-40B4-BE49-F238E27FC236}">
                <a16:creationId xmlns:a16="http://schemas.microsoft.com/office/drawing/2014/main" id="{B811FD80-BF4F-43A0-A890-0EE14CF6C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48" y="1209379"/>
            <a:ext cx="2292495" cy="2589765"/>
          </a:xfrm>
          <a:prstGeom prst="rect">
            <a:avLst/>
          </a:prstGeom>
        </p:spPr>
      </p:pic>
      <p:pic>
        <p:nvPicPr>
          <p:cNvPr id="11" name="図 10">
            <a:extLst>
              <a:ext uri="{FF2B5EF4-FFF2-40B4-BE49-F238E27FC236}">
                <a16:creationId xmlns:a16="http://schemas.microsoft.com/office/drawing/2014/main" id="{1FC73E44-87EC-4167-AFEA-0DA825828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624" y="3328746"/>
            <a:ext cx="4464070" cy="3310264"/>
          </a:xfrm>
          <a:prstGeom prst="rect">
            <a:avLst/>
          </a:prstGeom>
        </p:spPr>
      </p:pic>
      <p:sp>
        <p:nvSpPr>
          <p:cNvPr id="12" name="矢印: 上向き折線 11">
            <a:extLst>
              <a:ext uri="{FF2B5EF4-FFF2-40B4-BE49-F238E27FC236}">
                <a16:creationId xmlns:a16="http://schemas.microsoft.com/office/drawing/2014/main" id="{185C588C-08B6-40E6-9C2A-16FCD9B62FA4}"/>
              </a:ext>
            </a:extLst>
          </p:cNvPr>
          <p:cNvSpPr/>
          <p:nvPr/>
        </p:nvSpPr>
        <p:spPr>
          <a:xfrm rot="5400000">
            <a:off x="2051822" y="2966522"/>
            <a:ext cx="1849477" cy="3514726"/>
          </a:xfrm>
          <a:prstGeom prst="bentUpArrow">
            <a:avLst>
              <a:gd name="adj1" fmla="val 2547"/>
              <a:gd name="adj2" fmla="val 4182"/>
              <a:gd name="adj3" fmla="val 1253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矢印: 上向き折線 12">
            <a:extLst>
              <a:ext uri="{FF2B5EF4-FFF2-40B4-BE49-F238E27FC236}">
                <a16:creationId xmlns:a16="http://schemas.microsoft.com/office/drawing/2014/main" id="{D044DEC2-7522-4781-9A9E-E7A9A735B067}"/>
              </a:ext>
            </a:extLst>
          </p:cNvPr>
          <p:cNvSpPr/>
          <p:nvPr/>
        </p:nvSpPr>
        <p:spPr>
          <a:xfrm rot="5400000">
            <a:off x="3523584" y="3723609"/>
            <a:ext cx="1134806" cy="1285875"/>
          </a:xfrm>
          <a:prstGeom prst="bentUpArrow">
            <a:avLst>
              <a:gd name="adj1" fmla="val 4312"/>
              <a:gd name="adj2" fmla="val 7160"/>
              <a:gd name="adj3" fmla="val 2114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テキスト ボックス 13">
            <a:extLst>
              <a:ext uri="{FF2B5EF4-FFF2-40B4-BE49-F238E27FC236}">
                <a16:creationId xmlns:a16="http://schemas.microsoft.com/office/drawing/2014/main" id="{39D35C1E-7D3A-4D8D-984B-AA291DD188AA}"/>
              </a:ext>
            </a:extLst>
          </p:cNvPr>
          <p:cNvSpPr txBox="1"/>
          <p:nvPr/>
        </p:nvSpPr>
        <p:spPr>
          <a:xfrm flipH="1">
            <a:off x="454348" y="869420"/>
            <a:ext cx="2033922" cy="338554"/>
          </a:xfrm>
          <a:prstGeom prst="rect">
            <a:avLst/>
          </a:prstGeom>
          <a:noFill/>
        </p:spPr>
        <p:txBody>
          <a:bodyPr wrap="square" rtlCol="0">
            <a:spAutoFit/>
          </a:bodyPr>
          <a:lstStyle/>
          <a:p>
            <a:r>
              <a:rPr kumimoji="1" lang="en-US" altLang="ja-JP" sz="1600" dirty="0">
                <a:solidFill>
                  <a:schemeClr val="bg1"/>
                </a:solidFill>
                <a:latin typeface="+mn-ea"/>
              </a:rPr>
              <a:t>CFRP</a:t>
            </a:r>
            <a:r>
              <a:rPr kumimoji="1" lang="ja-JP" altLang="en-US" sz="1600" dirty="0">
                <a:solidFill>
                  <a:schemeClr val="bg1"/>
                </a:solidFill>
                <a:latin typeface="+mn-ea"/>
              </a:rPr>
              <a:t>落下装置</a:t>
            </a:r>
          </a:p>
        </p:txBody>
      </p:sp>
      <p:sp>
        <p:nvSpPr>
          <p:cNvPr id="15" name="テキスト ボックス 14">
            <a:extLst>
              <a:ext uri="{FF2B5EF4-FFF2-40B4-BE49-F238E27FC236}">
                <a16:creationId xmlns:a16="http://schemas.microsoft.com/office/drawing/2014/main" id="{8233D580-1B2A-458A-98B2-0027FFCBD931}"/>
              </a:ext>
            </a:extLst>
          </p:cNvPr>
          <p:cNvSpPr txBox="1"/>
          <p:nvPr/>
        </p:nvSpPr>
        <p:spPr>
          <a:xfrm flipH="1">
            <a:off x="2677912" y="869420"/>
            <a:ext cx="2033922" cy="338554"/>
          </a:xfrm>
          <a:prstGeom prst="rect">
            <a:avLst/>
          </a:prstGeom>
          <a:noFill/>
        </p:spPr>
        <p:txBody>
          <a:bodyPr wrap="square" rtlCol="0">
            <a:spAutoFit/>
          </a:bodyPr>
          <a:lstStyle/>
          <a:p>
            <a:r>
              <a:rPr kumimoji="1" lang="ja-JP" altLang="en-US" sz="1600" dirty="0">
                <a:solidFill>
                  <a:schemeClr val="bg1"/>
                </a:solidFill>
                <a:latin typeface="+mn-ea"/>
              </a:rPr>
              <a:t>チューブポンプ</a:t>
            </a:r>
          </a:p>
        </p:txBody>
      </p:sp>
      <p:sp>
        <p:nvSpPr>
          <p:cNvPr id="23" name="テキスト ボックス 22">
            <a:extLst>
              <a:ext uri="{FF2B5EF4-FFF2-40B4-BE49-F238E27FC236}">
                <a16:creationId xmlns:a16="http://schemas.microsoft.com/office/drawing/2014/main" id="{4B4D260E-2235-472C-AEE0-BDD40946B6F5}"/>
              </a:ext>
            </a:extLst>
          </p:cNvPr>
          <p:cNvSpPr txBox="1"/>
          <p:nvPr/>
        </p:nvSpPr>
        <p:spPr>
          <a:xfrm>
            <a:off x="4733924" y="1031926"/>
            <a:ext cx="4303191" cy="2123658"/>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dirty="0">
                <a:solidFill>
                  <a:schemeClr val="accent1">
                    <a:lumMod val="50000"/>
                  </a:schemeClr>
                </a:solidFill>
                <a:latin typeface="+mn-ea"/>
              </a:rPr>
              <a:t>落下装置</a:t>
            </a:r>
            <a:endParaRPr kumimoji="1" lang="en-US" altLang="ja-JP" sz="1600" b="1" dirty="0">
              <a:solidFill>
                <a:schemeClr val="accent1">
                  <a:lumMod val="50000"/>
                </a:schemeClr>
              </a:solidFill>
              <a:latin typeface="+mn-ea"/>
            </a:endParaRPr>
          </a:p>
          <a:p>
            <a:r>
              <a:rPr kumimoji="1" lang="ja-JP" altLang="en-US" sz="1600" dirty="0">
                <a:latin typeface="+mn-ea"/>
              </a:rPr>
              <a:t>サーボモータを</a:t>
            </a:r>
            <a:r>
              <a:rPr kumimoji="1" lang="en-US" altLang="ja-JP" sz="1600" dirty="0">
                <a:latin typeface="+mn-ea"/>
              </a:rPr>
              <a:t>90°</a:t>
            </a:r>
            <a:r>
              <a:rPr kumimoji="1" lang="ja-JP" altLang="en-US" sz="1600" dirty="0">
                <a:latin typeface="+mn-ea"/>
              </a:rPr>
              <a:t>回転させることで，</a:t>
            </a:r>
            <a:endParaRPr kumimoji="1" lang="en-US" altLang="ja-JP" sz="1600" dirty="0">
              <a:latin typeface="+mn-ea"/>
            </a:endParaRPr>
          </a:p>
          <a:p>
            <a:r>
              <a:rPr kumimoji="1" lang="ja-JP" altLang="en-US" sz="1600" dirty="0">
                <a:latin typeface="+mn-ea"/>
              </a:rPr>
              <a:t>充填してある</a:t>
            </a:r>
            <a:r>
              <a:rPr kumimoji="1" lang="en-US" altLang="ja-JP" sz="1600" dirty="0">
                <a:latin typeface="+mn-ea"/>
              </a:rPr>
              <a:t>CFRP</a:t>
            </a:r>
            <a:r>
              <a:rPr kumimoji="1" lang="ja-JP" altLang="en-US" sz="1600" dirty="0">
                <a:latin typeface="+mn-ea"/>
              </a:rPr>
              <a:t>を穴に落とす</a:t>
            </a:r>
          </a:p>
          <a:p>
            <a:endParaRPr kumimoji="1" lang="ja-JP" altLang="en-US" sz="1600" dirty="0">
              <a:latin typeface="+mn-ea"/>
            </a:endParaRPr>
          </a:p>
          <a:p>
            <a:r>
              <a:rPr kumimoji="1" lang="ja-JP" altLang="en-US" sz="1600" b="1" dirty="0">
                <a:solidFill>
                  <a:schemeClr val="accent1">
                    <a:lumMod val="50000"/>
                  </a:schemeClr>
                </a:solidFill>
                <a:latin typeface="+mn-ea"/>
              </a:rPr>
              <a:t>チューブポンプ</a:t>
            </a:r>
          </a:p>
          <a:p>
            <a:r>
              <a:rPr kumimoji="1" lang="ja-JP" altLang="en-US" sz="1600" dirty="0">
                <a:latin typeface="+mn-ea"/>
              </a:rPr>
              <a:t>ステッピングモータを回転させ，</a:t>
            </a:r>
            <a:endParaRPr kumimoji="1" lang="en-US" altLang="ja-JP" sz="1600" dirty="0">
              <a:latin typeface="+mn-ea"/>
            </a:endParaRPr>
          </a:p>
          <a:p>
            <a:r>
              <a:rPr kumimoji="1" lang="ja-JP" altLang="en-US" sz="1600" dirty="0">
                <a:latin typeface="+mn-ea"/>
              </a:rPr>
              <a:t>チューブをしごくことでエポキシ樹脂を</a:t>
            </a:r>
            <a:endParaRPr kumimoji="1" lang="en-US" altLang="ja-JP" sz="1600" dirty="0">
              <a:latin typeface="+mn-ea"/>
            </a:endParaRPr>
          </a:p>
          <a:p>
            <a:r>
              <a:rPr kumimoji="1" lang="ja-JP" altLang="en-US" sz="1600" dirty="0">
                <a:latin typeface="+mn-ea"/>
              </a:rPr>
              <a:t>注入する．</a:t>
            </a:r>
          </a:p>
        </p:txBody>
      </p:sp>
      <p:sp>
        <p:nvSpPr>
          <p:cNvPr id="26" name="テキスト ボックス 25">
            <a:extLst>
              <a:ext uri="{FF2B5EF4-FFF2-40B4-BE49-F238E27FC236}">
                <a16:creationId xmlns:a16="http://schemas.microsoft.com/office/drawing/2014/main" id="{E304C611-E7CC-444D-A00C-ABFED3253BEC}"/>
              </a:ext>
            </a:extLst>
          </p:cNvPr>
          <p:cNvSpPr txBox="1"/>
          <p:nvPr/>
        </p:nvSpPr>
        <p:spPr>
          <a:xfrm>
            <a:off x="1550960" y="5044666"/>
            <a:ext cx="3182965" cy="338554"/>
          </a:xfrm>
          <a:prstGeom prst="rect">
            <a:avLst/>
          </a:prstGeom>
          <a:noFill/>
        </p:spPr>
        <p:txBody>
          <a:bodyPr wrap="square" rtlCol="0">
            <a:spAutoFit/>
          </a:bodyPr>
          <a:lstStyle/>
          <a:p>
            <a:r>
              <a:rPr kumimoji="1" lang="en-US" altLang="ja-JP" sz="1600" dirty="0">
                <a:latin typeface="+mn-ea"/>
              </a:rPr>
              <a:t>3D</a:t>
            </a:r>
            <a:r>
              <a:rPr kumimoji="1" lang="ja-JP" altLang="en-US" sz="1600" dirty="0">
                <a:latin typeface="+mn-ea"/>
              </a:rPr>
              <a:t>プリンターに取り付ける</a:t>
            </a:r>
          </a:p>
        </p:txBody>
      </p:sp>
    </p:spTree>
    <p:extLst>
      <p:ext uri="{BB962C8B-B14F-4D97-AF65-F5344CB8AC3E}">
        <p14:creationId xmlns:p14="http://schemas.microsoft.com/office/powerpoint/2010/main" val="418675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19749" y="111477"/>
            <a:ext cx="4902268" cy="461665"/>
          </a:xfrm>
          <a:prstGeom prst="rect">
            <a:avLst/>
          </a:prstGeom>
          <a:noFill/>
        </p:spPr>
        <p:txBody>
          <a:bodyPr wrap="square" rtlCol="0">
            <a:spAutoFit/>
          </a:bodyPr>
          <a:lstStyle/>
          <a:p>
            <a:r>
              <a:rPr kumimoji="1" lang="ja-JP" altLang="en-US" sz="2400" b="1">
                <a:solidFill>
                  <a:schemeClr val="bg1"/>
                </a:solidFill>
                <a:latin typeface="+mn-ea"/>
              </a:rPr>
              <a:t>強化手法と研究目的</a:t>
            </a:r>
            <a:endParaRPr kumimoji="1" lang="en-US" altLang="ja-JP" sz="2400" dirty="0">
              <a:solidFill>
                <a:schemeClr val="bg1"/>
              </a:solidFill>
              <a:latin typeface="+mn-ea"/>
            </a:endParaRPr>
          </a:p>
        </p:txBody>
      </p:sp>
      <p:sp>
        <p:nvSpPr>
          <p:cNvPr id="146" name="テキスト ボックス 145">
            <a:extLst>
              <a:ext uri="{FF2B5EF4-FFF2-40B4-BE49-F238E27FC236}">
                <a16:creationId xmlns:a16="http://schemas.microsoft.com/office/drawing/2014/main" id="{7A659B84-B3AD-4F22-95F5-082FBE40D05C}"/>
              </a:ext>
            </a:extLst>
          </p:cNvPr>
          <p:cNvSpPr txBox="1"/>
          <p:nvPr/>
        </p:nvSpPr>
        <p:spPr>
          <a:xfrm>
            <a:off x="305633" y="3523260"/>
            <a:ext cx="8426385" cy="3085460"/>
          </a:xfrm>
          <a:prstGeom prst="rect">
            <a:avLst/>
          </a:prstGeom>
          <a:noFill/>
        </p:spPr>
        <p:txBody>
          <a:bodyPr wrap="square" rtlCol="0">
            <a:spAutoFit/>
          </a:bodyPr>
          <a:lstStyle/>
          <a:p>
            <a:r>
              <a:rPr kumimoji="1" lang="ja-JP" altLang="en-US" sz="1600" b="1" dirty="0">
                <a:solidFill>
                  <a:schemeClr val="accent1">
                    <a:lumMod val="50000"/>
                  </a:schemeClr>
                </a:solidFill>
                <a:latin typeface="+mn-ea"/>
              </a:rPr>
              <a:t>研究目的</a:t>
            </a:r>
            <a:endParaRPr kumimoji="1" lang="en-US" altLang="ja-JP" sz="1600" b="1" dirty="0">
              <a:solidFill>
                <a:schemeClr val="accent1">
                  <a:lumMod val="50000"/>
                </a:schemeClr>
              </a:solidFill>
              <a:latin typeface="+mn-ea"/>
            </a:endParaRPr>
          </a:p>
          <a:p>
            <a:endParaRPr kumimoji="1" lang="en-US" altLang="ja-JP" sz="700" b="1" dirty="0">
              <a:solidFill>
                <a:schemeClr val="accent1">
                  <a:lumMod val="50000"/>
                </a:schemeClr>
              </a:solidFill>
              <a:latin typeface="+mn-ea"/>
            </a:endParaRPr>
          </a:p>
          <a:p>
            <a:r>
              <a:rPr kumimoji="1" lang="en-US" altLang="ja-JP" sz="1600" dirty="0">
                <a:latin typeface="+mn-ea"/>
              </a:rPr>
              <a:t>	</a:t>
            </a:r>
            <a:r>
              <a:rPr kumimoji="1" lang="ja-JP" altLang="en-US" sz="1600">
                <a:solidFill>
                  <a:srgbClr val="FF0000"/>
                </a:solidFill>
                <a:latin typeface="+mn-ea"/>
              </a:rPr>
              <a:t>熱</a:t>
            </a:r>
            <a:r>
              <a:rPr kumimoji="1" lang="ja-JP" altLang="en-US" sz="1600" dirty="0">
                <a:solidFill>
                  <a:srgbClr val="FF0000"/>
                </a:solidFill>
                <a:latin typeface="+mn-ea"/>
              </a:rPr>
              <a:t>溶解積層法</a:t>
            </a:r>
            <a:r>
              <a:rPr kumimoji="1" lang="en-US" altLang="ja-JP" sz="1600" dirty="0">
                <a:solidFill>
                  <a:srgbClr val="FF0000"/>
                </a:solidFill>
                <a:latin typeface="+mn-ea"/>
              </a:rPr>
              <a:t>3D</a:t>
            </a:r>
            <a:r>
              <a:rPr kumimoji="1" lang="ja-JP" altLang="en-US" sz="1600">
                <a:solidFill>
                  <a:srgbClr val="FF0000"/>
                </a:solidFill>
                <a:latin typeface="+mn-ea"/>
              </a:rPr>
              <a:t>プリンター及び建設用</a:t>
            </a:r>
            <a:r>
              <a:rPr kumimoji="1" lang="en-US" altLang="ja-JP" sz="1600" dirty="0">
                <a:solidFill>
                  <a:srgbClr val="FF0000"/>
                </a:solidFill>
                <a:latin typeface="+mn-ea"/>
              </a:rPr>
              <a:t>3D</a:t>
            </a:r>
            <a:r>
              <a:rPr kumimoji="1" lang="ja-JP" altLang="en-US" sz="1600">
                <a:solidFill>
                  <a:srgbClr val="FF0000"/>
                </a:solidFill>
                <a:latin typeface="+mn-ea"/>
              </a:rPr>
              <a:t>プリンターで</a:t>
            </a:r>
            <a:r>
              <a:rPr kumimoji="1" lang="ja-JP" altLang="en-US" sz="1600" dirty="0">
                <a:solidFill>
                  <a:srgbClr val="FF0000"/>
                </a:solidFill>
                <a:latin typeface="+mn-ea"/>
              </a:rPr>
              <a:t>成形される造形物</a:t>
            </a:r>
            <a:r>
              <a:rPr kumimoji="1" lang="ja-JP" altLang="en-US" sz="1600">
                <a:solidFill>
                  <a:srgbClr val="FF0000"/>
                </a:solidFill>
                <a:latin typeface="+mn-ea"/>
              </a:rPr>
              <a:t>の，</a:t>
            </a:r>
            <a:endParaRPr kumimoji="1" lang="en-US" altLang="ja-JP" sz="1600" dirty="0">
              <a:solidFill>
                <a:srgbClr val="FF0000"/>
              </a:solidFill>
              <a:latin typeface="+mn-ea"/>
            </a:endParaRPr>
          </a:p>
          <a:p>
            <a:r>
              <a:rPr kumimoji="1" lang="en-US" altLang="ja-JP" sz="1600" dirty="0">
                <a:solidFill>
                  <a:srgbClr val="FF0000"/>
                </a:solidFill>
                <a:latin typeface="+mn-ea"/>
              </a:rPr>
              <a:t>	</a:t>
            </a:r>
            <a:r>
              <a:rPr kumimoji="1" lang="ja-JP" altLang="en-US" sz="1600">
                <a:solidFill>
                  <a:srgbClr val="FF0000"/>
                </a:solidFill>
                <a:latin typeface="+mn-ea"/>
              </a:rPr>
              <a:t>厚さ方向引張強度を自動的に向上させる有効的な強化手法を提案する．</a:t>
            </a:r>
            <a:endParaRPr kumimoji="1" lang="en-US" altLang="ja-JP" sz="1600" dirty="0">
              <a:solidFill>
                <a:srgbClr val="FF0000"/>
              </a:solidFill>
              <a:latin typeface="+mn-ea"/>
            </a:endParaRPr>
          </a:p>
          <a:p>
            <a:endParaRPr kumimoji="1" lang="en-US" altLang="ja-JP" sz="1100" dirty="0">
              <a:latin typeface="+mn-ea"/>
            </a:endParaRPr>
          </a:p>
          <a:p>
            <a:pPr marL="800100" lvl="1" indent="-342900">
              <a:buFont typeface="+mj-lt"/>
              <a:buAutoNum type="arabicPeriod"/>
            </a:pPr>
            <a:r>
              <a:rPr kumimoji="1" lang="ja-JP" altLang="en-US" sz="1600">
                <a:latin typeface="+mn-ea"/>
              </a:rPr>
              <a:t>厚さ方向に繊維を埋め込む具体的な自動強化手法を提案し，引張試験で強度評価をすることで提案手法の有効性を示す．</a:t>
            </a:r>
            <a:endParaRPr kumimoji="1" lang="en-US" altLang="ja-JP" sz="1600" dirty="0">
              <a:latin typeface="+mn-ea"/>
            </a:endParaRPr>
          </a:p>
          <a:p>
            <a:pPr marL="800100" lvl="1" indent="-342900">
              <a:buFont typeface="+mj-lt"/>
              <a:buAutoNum type="arabicPeriod"/>
            </a:pPr>
            <a:endParaRPr kumimoji="1" lang="en-US" altLang="ja-JP" sz="1050" dirty="0">
              <a:latin typeface="+mn-ea"/>
            </a:endParaRPr>
          </a:p>
          <a:p>
            <a:pPr marL="800100" lvl="1" indent="-342900">
              <a:buFont typeface="+mj-lt"/>
              <a:buAutoNum type="arabicPeriod"/>
            </a:pPr>
            <a:r>
              <a:rPr kumimoji="1" lang="ja-JP" altLang="en-US" sz="1600">
                <a:latin typeface="+mn-ea"/>
              </a:rPr>
              <a:t>熱溶解積層法</a:t>
            </a:r>
            <a:r>
              <a:rPr kumimoji="1" lang="en-US" altLang="ja-JP" sz="1600" dirty="0">
                <a:latin typeface="+mn-ea"/>
              </a:rPr>
              <a:t>3D</a:t>
            </a:r>
            <a:r>
              <a:rPr kumimoji="1" lang="ja-JP" altLang="en-US" sz="1600">
                <a:latin typeface="+mn-ea"/>
              </a:rPr>
              <a:t>プリンターを改造し，提案手法を実現させることによって，提案手法の実現性を示す．</a:t>
            </a:r>
            <a:endParaRPr kumimoji="1" lang="en-US" altLang="ja-JP" sz="1600" dirty="0">
              <a:latin typeface="+mn-ea"/>
            </a:endParaRPr>
          </a:p>
          <a:p>
            <a:pPr marL="800100" lvl="1" indent="-342900">
              <a:buFont typeface="+mj-lt"/>
              <a:buAutoNum type="arabicPeriod"/>
            </a:pPr>
            <a:endParaRPr kumimoji="1" lang="en-US" altLang="ja-JP" sz="1050" dirty="0">
              <a:latin typeface="+mn-ea"/>
            </a:endParaRPr>
          </a:p>
          <a:p>
            <a:pPr marL="800100" lvl="1" indent="-342900">
              <a:buFont typeface="+mj-lt"/>
              <a:buAutoNum type="arabicPeriod"/>
            </a:pPr>
            <a:r>
              <a:rPr kumimoji="1" lang="en-US" altLang="ja-JP" sz="1600" dirty="0">
                <a:latin typeface="+mn-ea"/>
              </a:rPr>
              <a:t>Ansys</a:t>
            </a:r>
            <a:r>
              <a:rPr kumimoji="1" lang="ja-JP" altLang="en-US" sz="1600">
                <a:latin typeface="+mn-ea"/>
              </a:rPr>
              <a:t>による</a:t>
            </a:r>
            <a:r>
              <a:rPr kumimoji="1" lang="en-US" altLang="ja-JP" sz="1600" dirty="0">
                <a:latin typeface="+mn-ea"/>
              </a:rPr>
              <a:t>FEM</a:t>
            </a:r>
            <a:r>
              <a:rPr kumimoji="1" lang="ja-JP" altLang="en-US" sz="1600">
                <a:latin typeface="+mn-ea"/>
              </a:rPr>
              <a:t>シミュレーションにより，より良い埋め込み手法を提案する．</a:t>
            </a:r>
            <a:endParaRPr kumimoji="1" lang="en-US" altLang="ja-JP" sz="1600" dirty="0">
              <a:latin typeface="+mn-ea"/>
            </a:endParaRPr>
          </a:p>
          <a:p>
            <a:pPr marL="800100" lvl="1" indent="-342900">
              <a:buFont typeface="+mj-lt"/>
              <a:buAutoNum type="arabicPeriod"/>
            </a:pPr>
            <a:endParaRPr kumimoji="1" lang="en-US" altLang="ja-JP" sz="1050" dirty="0">
              <a:latin typeface="+mn-ea"/>
            </a:endParaRPr>
          </a:p>
          <a:p>
            <a:pPr marL="800100" lvl="1" indent="-342900">
              <a:buFont typeface="+mj-lt"/>
              <a:buAutoNum type="arabicPeriod"/>
            </a:pPr>
            <a:r>
              <a:rPr kumimoji="1" lang="ja-JP" altLang="en-US" sz="1600">
                <a:latin typeface="+mn-ea"/>
              </a:rPr>
              <a:t>提案手法を建設用</a:t>
            </a:r>
            <a:r>
              <a:rPr kumimoji="1" lang="en-US" altLang="ja-JP" sz="1600" dirty="0">
                <a:latin typeface="+mn-ea"/>
              </a:rPr>
              <a:t>3D</a:t>
            </a:r>
            <a:r>
              <a:rPr kumimoji="1" lang="ja-JP" altLang="en-US" sz="1600">
                <a:latin typeface="+mn-ea"/>
              </a:rPr>
              <a:t>プリンターへ応用させる提案をする．</a:t>
            </a:r>
            <a:endParaRPr kumimoji="1" lang="en-US" altLang="ja-JP" sz="1600" dirty="0">
              <a:latin typeface="+mn-ea"/>
            </a:endParaRPr>
          </a:p>
        </p:txBody>
      </p:sp>
      <p:sp>
        <p:nvSpPr>
          <p:cNvPr id="13" name="テキスト ボックス 12">
            <a:extLst>
              <a:ext uri="{FF2B5EF4-FFF2-40B4-BE49-F238E27FC236}">
                <a16:creationId xmlns:a16="http://schemas.microsoft.com/office/drawing/2014/main" id="{6A63FF3B-CBD5-9F4A-A31A-06EA65942367}"/>
              </a:ext>
            </a:extLst>
          </p:cNvPr>
          <p:cNvSpPr txBox="1"/>
          <p:nvPr/>
        </p:nvSpPr>
        <p:spPr>
          <a:xfrm>
            <a:off x="325733" y="1335870"/>
            <a:ext cx="3035258" cy="338554"/>
          </a:xfrm>
          <a:prstGeom prst="rect">
            <a:avLst/>
          </a:prstGeom>
          <a:noFill/>
        </p:spPr>
        <p:txBody>
          <a:bodyPr wrap="square" rtlCol="0">
            <a:spAutoFit/>
          </a:bodyPr>
          <a:lstStyle/>
          <a:p>
            <a:r>
              <a:rPr kumimoji="1" lang="ja-JP" altLang="en-US" sz="1600">
                <a:latin typeface="+mn-ea"/>
              </a:rPr>
              <a:t>・熱溶解積層法</a:t>
            </a:r>
            <a:r>
              <a:rPr kumimoji="1" lang="en-US" altLang="ja-JP" sz="1600" dirty="0">
                <a:latin typeface="+mn-ea"/>
              </a:rPr>
              <a:t>3D</a:t>
            </a:r>
            <a:r>
              <a:rPr kumimoji="1" lang="ja-JP" altLang="en-US" sz="1600">
                <a:latin typeface="+mn-ea"/>
              </a:rPr>
              <a:t>プリンター</a:t>
            </a:r>
            <a:endParaRPr kumimoji="1" lang="en-US" altLang="ja-JP" sz="1600" dirty="0">
              <a:latin typeface="+mn-ea"/>
            </a:endParaRPr>
          </a:p>
        </p:txBody>
      </p:sp>
      <p:sp>
        <p:nvSpPr>
          <p:cNvPr id="14" name="テキスト ボックス 13">
            <a:extLst>
              <a:ext uri="{FF2B5EF4-FFF2-40B4-BE49-F238E27FC236}">
                <a16:creationId xmlns:a16="http://schemas.microsoft.com/office/drawing/2014/main" id="{282B3A4C-F299-9943-B4EA-5F162A518ADE}"/>
              </a:ext>
            </a:extLst>
          </p:cNvPr>
          <p:cNvSpPr txBox="1"/>
          <p:nvPr/>
        </p:nvSpPr>
        <p:spPr>
          <a:xfrm>
            <a:off x="4659511" y="1331031"/>
            <a:ext cx="2799307" cy="338554"/>
          </a:xfrm>
          <a:prstGeom prst="rect">
            <a:avLst/>
          </a:prstGeom>
          <a:noFill/>
        </p:spPr>
        <p:txBody>
          <a:bodyPr wrap="square" rtlCol="0">
            <a:spAutoFit/>
          </a:bodyPr>
          <a:lstStyle/>
          <a:p>
            <a:r>
              <a:rPr kumimoji="1" lang="ja-JP" altLang="en-US" sz="1600">
                <a:latin typeface="+mn-ea"/>
              </a:rPr>
              <a:t>・建設用</a:t>
            </a:r>
            <a:r>
              <a:rPr kumimoji="1" lang="en-US" altLang="ja-JP" sz="1600" dirty="0">
                <a:latin typeface="+mn-ea"/>
              </a:rPr>
              <a:t>3D</a:t>
            </a:r>
            <a:r>
              <a:rPr kumimoji="1" lang="ja-JP" altLang="en-US" sz="1600">
                <a:latin typeface="+mn-ea"/>
              </a:rPr>
              <a:t>プリンター</a:t>
            </a:r>
            <a:endParaRPr kumimoji="1" lang="en-US" altLang="ja-JP" sz="1600" dirty="0">
              <a:latin typeface="+mn-ea"/>
            </a:endParaRPr>
          </a:p>
        </p:txBody>
      </p:sp>
      <p:grpSp>
        <p:nvGrpSpPr>
          <p:cNvPr id="7" name="グループ化 6">
            <a:extLst>
              <a:ext uri="{FF2B5EF4-FFF2-40B4-BE49-F238E27FC236}">
                <a16:creationId xmlns:a16="http://schemas.microsoft.com/office/drawing/2014/main" id="{8B81DA98-A021-2D46-A790-B04EF747E49D}"/>
              </a:ext>
            </a:extLst>
          </p:cNvPr>
          <p:cNvGrpSpPr/>
          <p:nvPr/>
        </p:nvGrpSpPr>
        <p:grpSpPr>
          <a:xfrm>
            <a:off x="2709567" y="1457624"/>
            <a:ext cx="1932669" cy="1655814"/>
            <a:chOff x="882659" y="1235405"/>
            <a:chExt cx="1932669" cy="1655814"/>
          </a:xfrm>
        </p:grpSpPr>
        <p:grpSp>
          <p:nvGrpSpPr>
            <p:cNvPr id="15" name="グループ化 14">
              <a:extLst>
                <a:ext uri="{FF2B5EF4-FFF2-40B4-BE49-F238E27FC236}">
                  <a16:creationId xmlns:a16="http://schemas.microsoft.com/office/drawing/2014/main" id="{2E2AC817-35F6-D14E-BA17-9334E4056F8C}"/>
                </a:ext>
              </a:extLst>
            </p:cNvPr>
            <p:cNvGrpSpPr/>
            <p:nvPr/>
          </p:nvGrpSpPr>
          <p:grpSpPr>
            <a:xfrm>
              <a:off x="882659" y="1677914"/>
              <a:ext cx="846195" cy="1213305"/>
              <a:chOff x="1755966" y="2001775"/>
              <a:chExt cx="1126286" cy="1468099"/>
            </a:xfrm>
          </p:grpSpPr>
          <p:grpSp>
            <p:nvGrpSpPr>
              <p:cNvPr id="16" name="グループ化 15">
                <a:extLst>
                  <a:ext uri="{FF2B5EF4-FFF2-40B4-BE49-F238E27FC236}">
                    <a16:creationId xmlns:a16="http://schemas.microsoft.com/office/drawing/2014/main" id="{97A86F9A-AD18-9741-AFCF-24A36059585A}"/>
                  </a:ext>
                </a:extLst>
              </p:cNvPr>
              <p:cNvGrpSpPr/>
              <p:nvPr/>
            </p:nvGrpSpPr>
            <p:grpSpPr>
              <a:xfrm>
                <a:off x="1755966" y="2650531"/>
                <a:ext cx="1126286" cy="819343"/>
                <a:chOff x="6113765" y="1357124"/>
                <a:chExt cx="2194813" cy="1319560"/>
              </a:xfrm>
            </p:grpSpPr>
            <p:grpSp>
              <p:nvGrpSpPr>
                <p:cNvPr id="32" name="グループ化 31">
                  <a:extLst>
                    <a:ext uri="{FF2B5EF4-FFF2-40B4-BE49-F238E27FC236}">
                      <a16:creationId xmlns:a16="http://schemas.microsoft.com/office/drawing/2014/main" id="{D3FBD7AA-9C11-C94D-81F0-FD2C05B00CC1}"/>
                    </a:ext>
                  </a:extLst>
                </p:cNvPr>
                <p:cNvGrpSpPr/>
                <p:nvPr/>
              </p:nvGrpSpPr>
              <p:grpSpPr>
                <a:xfrm>
                  <a:off x="7447035" y="1359743"/>
                  <a:ext cx="861543" cy="1054595"/>
                  <a:chOff x="1300294" y="2416029"/>
                  <a:chExt cx="3598877" cy="1054595"/>
                </a:xfrm>
              </p:grpSpPr>
              <p:sp>
                <p:nvSpPr>
                  <p:cNvPr id="39" name="正方形/長方形 38">
                    <a:extLst>
                      <a:ext uri="{FF2B5EF4-FFF2-40B4-BE49-F238E27FC236}">
                        <a16:creationId xmlns:a16="http://schemas.microsoft.com/office/drawing/2014/main" id="{74FF73DF-DC6C-1942-A068-DDA9B18826B2}"/>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40" name="正方形/長方形 39">
                    <a:extLst>
                      <a:ext uri="{FF2B5EF4-FFF2-40B4-BE49-F238E27FC236}">
                        <a16:creationId xmlns:a16="http://schemas.microsoft.com/office/drawing/2014/main" id="{FB17BEAB-FD36-3C43-B2FF-328BB1A61B5A}"/>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41" name="正方形/長方形 40">
                    <a:extLst>
                      <a:ext uri="{FF2B5EF4-FFF2-40B4-BE49-F238E27FC236}">
                        <a16:creationId xmlns:a16="http://schemas.microsoft.com/office/drawing/2014/main" id="{4D7EF3ED-A650-A74C-8428-B9B9FE1A9DE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42" name="正方形/長方形 41">
                    <a:extLst>
                      <a:ext uri="{FF2B5EF4-FFF2-40B4-BE49-F238E27FC236}">
                        <a16:creationId xmlns:a16="http://schemas.microsoft.com/office/drawing/2014/main" id="{454A1500-A1FB-844B-A065-47B9267A337C}"/>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33" name="グループ化 32">
                  <a:extLst>
                    <a:ext uri="{FF2B5EF4-FFF2-40B4-BE49-F238E27FC236}">
                      <a16:creationId xmlns:a16="http://schemas.microsoft.com/office/drawing/2014/main" id="{B20432C1-DB46-4748-B119-FE867029F2DD}"/>
                    </a:ext>
                  </a:extLst>
                </p:cNvPr>
                <p:cNvGrpSpPr/>
                <p:nvPr/>
              </p:nvGrpSpPr>
              <p:grpSpPr>
                <a:xfrm>
                  <a:off x="6113765" y="1357124"/>
                  <a:ext cx="2194813" cy="1319560"/>
                  <a:chOff x="1300294" y="2416029"/>
                  <a:chExt cx="9168272" cy="1319560"/>
                </a:xfrm>
              </p:grpSpPr>
              <p:sp>
                <p:nvSpPr>
                  <p:cNvPr id="34" name="正方形/長方形 33">
                    <a:extLst>
                      <a:ext uri="{FF2B5EF4-FFF2-40B4-BE49-F238E27FC236}">
                        <a16:creationId xmlns:a16="http://schemas.microsoft.com/office/drawing/2014/main" id="{F133BF11-B1DA-DC47-86A1-1EB4B673A984}"/>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35" name="正方形/長方形 34">
                    <a:extLst>
                      <a:ext uri="{FF2B5EF4-FFF2-40B4-BE49-F238E27FC236}">
                        <a16:creationId xmlns:a16="http://schemas.microsoft.com/office/drawing/2014/main" id="{CC33F851-BAF3-3A4A-A17E-2D09C7349620}"/>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36" name="正方形/長方形 35">
                    <a:extLst>
                      <a:ext uri="{FF2B5EF4-FFF2-40B4-BE49-F238E27FC236}">
                        <a16:creationId xmlns:a16="http://schemas.microsoft.com/office/drawing/2014/main" id="{1D53E40B-0BA2-824A-A278-86E2DA0320B8}"/>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37" name="正方形/長方形 36">
                    <a:extLst>
                      <a:ext uri="{FF2B5EF4-FFF2-40B4-BE49-F238E27FC236}">
                        <a16:creationId xmlns:a16="http://schemas.microsoft.com/office/drawing/2014/main" id="{AF7076AA-EC34-274C-AE3A-3EE114DC5579}"/>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38" name="正方形/長方形 37">
                    <a:extLst>
                      <a:ext uri="{FF2B5EF4-FFF2-40B4-BE49-F238E27FC236}">
                        <a16:creationId xmlns:a16="http://schemas.microsoft.com/office/drawing/2014/main" id="{6FFD7CE0-A88D-6042-A8E3-AE487F15A6A3}"/>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grpSp>
          <p:grpSp>
            <p:nvGrpSpPr>
              <p:cNvPr id="17" name="グループ化 16">
                <a:extLst>
                  <a:ext uri="{FF2B5EF4-FFF2-40B4-BE49-F238E27FC236}">
                    <a16:creationId xmlns:a16="http://schemas.microsoft.com/office/drawing/2014/main" id="{96335DE4-9F3E-2544-9204-DBC3A1705370}"/>
                  </a:ext>
                </a:extLst>
              </p:cNvPr>
              <p:cNvGrpSpPr/>
              <p:nvPr/>
            </p:nvGrpSpPr>
            <p:grpSpPr>
              <a:xfrm>
                <a:off x="2198074" y="2166299"/>
                <a:ext cx="242071" cy="1142307"/>
                <a:chOff x="6975308" y="577263"/>
                <a:chExt cx="471727" cy="1839696"/>
              </a:xfrm>
            </p:grpSpPr>
            <p:sp>
              <p:nvSpPr>
                <p:cNvPr id="30" name="正方形/長方形 29">
                  <a:extLst>
                    <a:ext uri="{FF2B5EF4-FFF2-40B4-BE49-F238E27FC236}">
                      <a16:creationId xmlns:a16="http://schemas.microsoft.com/office/drawing/2014/main" id="{8C82F458-1EB0-7C46-9201-687F9149DA1A}"/>
                    </a:ext>
                  </a:extLst>
                </p:cNvPr>
                <p:cNvSpPr/>
                <p:nvPr/>
              </p:nvSpPr>
              <p:spPr>
                <a:xfrm>
                  <a:off x="6975308" y="577263"/>
                  <a:ext cx="471727" cy="1839696"/>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31" name="正方形/長方形 30">
                  <a:extLst>
                    <a:ext uri="{FF2B5EF4-FFF2-40B4-BE49-F238E27FC236}">
                      <a16:creationId xmlns:a16="http://schemas.microsoft.com/office/drawing/2014/main" id="{6037AFCB-16CA-D24E-82A6-577615ED21EC}"/>
                    </a:ext>
                  </a:extLst>
                </p:cNvPr>
                <p:cNvSpPr/>
                <p:nvPr/>
              </p:nvSpPr>
              <p:spPr>
                <a:xfrm>
                  <a:off x="7158187" y="578294"/>
                  <a:ext cx="105971" cy="183211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18" name="グループ化 17">
                <a:extLst>
                  <a:ext uri="{FF2B5EF4-FFF2-40B4-BE49-F238E27FC236}">
                    <a16:creationId xmlns:a16="http://schemas.microsoft.com/office/drawing/2014/main" id="{34E5B88C-8757-8448-90E3-4865C1F5C92C}"/>
                  </a:ext>
                </a:extLst>
              </p:cNvPr>
              <p:cNvGrpSpPr/>
              <p:nvPr/>
            </p:nvGrpSpPr>
            <p:grpSpPr>
              <a:xfrm>
                <a:off x="2440144" y="2321896"/>
                <a:ext cx="442108" cy="325569"/>
                <a:chOff x="7447035" y="827854"/>
                <a:chExt cx="861543" cy="524332"/>
              </a:xfrm>
            </p:grpSpPr>
            <p:sp>
              <p:nvSpPr>
                <p:cNvPr id="28" name="正方形/長方形 27">
                  <a:extLst>
                    <a:ext uri="{FF2B5EF4-FFF2-40B4-BE49-F238E27FC236}">
                      <a16:creationId xmlns:a16="http://schemas.microsoft.com/office/drawing/2014/main" id="{B1E72ADC-D76F-0F49-8FFE-5412E0D582A3}"/>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29" name="正方形/長方形 28">
                  <a:extLst>
                    <a:ext uri="{FF2B5EF4-FFF2-40B4-BE49-F238E27FC236}">
                      <a16:creationId xmlns:a16="http://schemas.microsoft.com/office/drawing/2014/main" id="{6D4AA17C-D917-B045-B6C5-E6F8C5D05D71}"/>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20" name="グループ化 19">
                <a:extLst>
                  <a:ext uri="{FF2B5EF4-FFF2-40B4-BE49-F238E27FC236}">
                    <a16:creationId xmlns:a16="http://schemas.microsoft.com/office/drawing/2014/main" id="{2C72057E-AA10-AF40-AB3A-4908F943B968}"/>
                  </a:ext>
                </a:extLst>
              </p:cNvPr>
              <p:cNvGrpSpPr/>
              <p:nvPr/>
            </p:nvGrpSpPr>
            <p:grpSpPr>
              <a:xfrm>
                <a:off x="1756259" y="2001775"/>
                <a:ext cx="1125702" cy="648521"/>
                <a:chOff x="6114335" y="312296"/>
                <a:chExt cx="2193674" cy="1044450"/>
              </a:xfrm>
            </p:grpSpPr>
            <p:sp>
              <p:nvSpPr>
                <p:cNvPr id="25" name="正方形/長方形 24">
                  <a:extLst>
                    <a:ext uri="{FF2B5EF4-FFF2-40B4-BE49-F238E27FC236}">
                      <a16:creationId xmlns:a16="http://schemas.microsoft.com/office/drawing/2014/main" id="{18FF7770-527E-334C-84F1-1E47BA5E2D4A}"/>
                    </a:ext>
                  </a:extLst>
                </p:cNvPr>
                <p:cNvSpPr/>
                <p:nvPr/>
              </p:nvSpPr>
              <p:spPr>
                <a:xfrm>
                  <a:off x="6114335" y="312296"/>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26" name="正方形/長方形 25">
                  <a:extLst>
                    <a:ext uri="{FF2B5EF4-FFF2-40B4-BE49-F238E27FC236}">
                      <a16:creationId xmlns:a16="http://schemas.microsoft.com/office/drawing/2014/main" id="{61CFEA82-D171-F24B-BD19-4DB9F706C971}"/>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27" name="正方形/長方形 26">
                  <a:extLst>
                    <a:ext uri="{FF2B5EF4-FFF2-40B4-BE49-F238E27FC236}">
                      <a16:creationId xmlns:a16="http://schemas.microsoft.com/office/drawing/2014/main" id="{B5F0DB31-D01F-F245-9FDF-E858524F94A6}"/>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sp>
            <p:nvSpPr>
              <p:cNvPr id="23" name="正方形/長方形 22">
                <a:extLst>
                  <a:ext uri="{FF2B5EF4-FFF2-40B4-BE49-F238E27FC236}">
                    <a16:creationId xmlns:a16="http://schemas.microsoft.com/office/drawing/2014/main" id="{411DE532-4E75-F945-AF9A-21425651D749}"/>
                  </a:ext>
                </a:extLst>
              </p:cNvPr>
              <p:cNvSpPr/>
              <p:nvPr/>
            </p:nvSpPr>
            <p:spPr>
              <a:xfrm>
                <a:off x="2439560" y="2159996"/>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24" name="正方形/長方形 23">
                <a:extLst>
                  <a:ext uri="{FF2B5EF4-FFF2-40B4-BE49-F238E27FC236}">
                    <a16:creationId xmlns:a16="http://schemas.microsoft.com/office/drawing/2014/main" id="{E5F7E11B-BD33-104F-8EA1-8456EC450F55}"/>
                  </a:ext>
                </a:extLst>
              </p:cNvPr>
              <p:cNvSpPr/>
              <p:nvPr/>
            </p:nvSpPr>
            <p:spPr>
              <a:xfrm>
                <a:off x="1755966" y="2162827"/>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cxnSp>
          <p:nvCxnSpPr>
            <p:cNvPr id="69" name="直線コネクタ 68">
              <a:extLst>
                <a:ext uri="{FF2B5EF4-FFF2-40B4-BE49-F238E27FC236}">
                  <a16:creationId xmlns:a16="http://schemas.microsoft.com/office/drawing/2014/main" id="{11400989-7EDF-0F4A-84B5-D477B8A8FC2A}"/>
                </a:ext>
              </a:extLst>
            </p:cNvPr>
            <p:cNvCxnSpPr>
              <a:cxnSpLocks/>
              <a:endCxn id="77" idx="1"/>
            </p:cNvCxnSpPr>
            <p:nvPr/>
          </p:nvCxnSpPr>
          <p:spPr>
            <a:xfrm flipV="1">
              <a:off x="1306794" y="1915407"/>
              <a:ext cx="599668" cy="23941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3381CBC8-370D-2C4E-AFFB-EBF1B31A8FE1}"/>
                </a:ext>
              </a:extLst>
            </p:cNvPr>
            <p:cNvCxnSpPr>
              <a:cxnSpLocks/>
            </p:cNvCxnSpPr>
            <p:nvPr/>
          </p:nvCxnSpPr>
          <p:spPr>
            <a:xfrm flipV="1">
              <a:off x="1307788" y="1478548"/>
              <a:ext cx="250682" cy="26750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6DCFCC51-F227-5940-8AEC-6D55C441DC61}"/>
                </a:ext>
              </a:extLst>
            </p:cNvPr>
            <p:cNvCxnSpPr>
              <a:cxnSpLocks/>
            </p:cNvCxnSpPr>
            <p:nvPr/>
          </p:nvCxnSpPr>
          <p:spPr>
            <a:xfrm flipH="1" flipV="1">
              <a:off x="1363263" y="2356850"/>
              <a:ext cx="481245" cy="196967"/>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75" name="テキスト ボックス 74">
              <a:extLst>
                <a:ext uri="{FF2B5EF4-FFF2-40B4-BE49-F238E27FC236}">
                  <a16:creationId xmlns:a16="http://schemas.microsoft.com/office/drawing/2014/main" id="{3380C862-0ABA-8D4A-9D1D-FADA5D41DDEC}"/>
                </a:ext>
              </a:extLst>
            </p:cNvPr>
            <p:cNvSpPr txBox="1"/>
            <p:nvPr/>
          </p:nvSpPr>
          <p:spPr>
            <a:xfrm>
              <a:off x="1729344" y="2521436"/>
              <a:ext cx="1085984" cy="261610"/>
            </a:xfrm>
            <a:prstGeom prst="rect">
              <a:avLst/>
            </a:prstGeom>
            <a:noFill/>
          </p:spPr>
          <p:txBody>
            <a:bodyPr wrap="square" rtlCol="0">
              <a:spAutoFit/>
            </a:bodyPr>
            <a:lstStyle/>
            <a:p>
              <a:r>
                <a:rPr kumimoji="1" lang="ja-JP" altLang="en-US" sz="1100">
                  <a:latin typeface="+mn-ea"/>
                </a:rPr>
                <a:t>エポキシ樹脂</a:t>
              </a:r>
              <a:endParaRPr kumimoji="1" lang="en-US" altLang="ja-JP" sz="1050" dirty="0">
                <a:latin typeface="+mn-ea"/>
              </a:endParaRPr>
            </a:p>
          </p:txBody>
        </p:sp>
        <p:sp>
          <p:nvSpPr>
            <p:cNvPr id="76" name="テキスト ボックス 75">
              <a:extLst>
                <a:ext uri="{FF2B5EF4-FFF2-40B4-BE49-F238E27FC236}">
                  <a16:creationId xmlns:a16="http://schemas.microsoft.com/office/drawing/2014/main" id="{4654C6CD-9CF3-7C4D-A750-15BE13A8F270}"/>
                </a:ext>
              </a:extLst>
            </p:cNvPr>
            <p:cNvSpPr txBox="1"/>
            <p:nvPr/>
          </p:nvSpPr>
          <p:spPr>
            <a:xfrm>
              <a:off x="1532294" y="1235405"/>
              <a:ext cx="931450" cy="430887"/>
            </a:xfrm>
            <a:prstGeom prst="rect">
              <a:avLst/>
            </a:prstGeom>
            <a:noFill/>
          </p:spPr>
          <p:txBody>
            <a:bodyPr wrap="square" rtlCol="0">
              <a:spAutoFit/>
            </a:bodyPr>
            <a:lstStyle/>
            <a:p>
              <a:r>
                <a:rPr kumimoji="1" lang="en-US" altLang="ja-JP" sz="1100" dirty="0">
                  <a:latin typeface="+mn-ea"/>
                </a:rPr>
                <a:t>3D</a:t>
              </a:r>
              <a:r>
                <a:rPr kumimoji="1" lang="ja-JP" altLang="en-US" sz="1100">
                  <a:latin typeface="+mn-ea"/>
                </a:rPr>
                <a:t>プリント</a:t>
              </a:r>
              <a:endParaRPr kumimoji="1" lang="en-US" altLang="ja-JP" sz="1100" dirty="0">
                <a:latin typeface="+mn-ea"/>
              </a:endParaRPr>
            </a:p>
            <a:p>
              <a:r>
                <a:rPr kumimoji="1" lang="ja-JP" altLang="en-US" sz="1100">
                  <a:latin typeface="+mn-ea"/>
                </a:rPr>
                <a:t>された樹脂</a:t>
              </a:r>
              <a:endParaRPr kumimoji="1" lang="en-US" altLang="ja-JP" sz="1050" dirty="0">
                <a:latin typeface="+mn-ea"/>
              </a:endParaRPr>
            </a:p>
          </p:txBody>
        </p:sp>
        <p:sp>
          <p:nvSpPr>
            <p:cNvPr id="77" name="テキスト ボックス 76">
              <a:extLst>
                <a:ext uri="{FF2B5EF4-FFF2-40B4-BE49-F238E27FC236}">
                  <a16:creationId xmlns:a16="http://schemas.microsoft.com/office/drawing/2014/main" id="{A82ED2B0-5BF7-3440-A56C-DED6FA953E48}"/>
                </a:ext>
              </a:extLst>
            </p:cNvPr>
            <p:cNvSpPr txBox="1"/>
            <p:nvPr/>
          </p:nvSpPr>
          <p:spPr>
            <a:xfrm>
              <a:off x="1906462" y="1784602"/>
              <a:ext cx="557281" cy="261610"/>
            </a:xfrm>
            <a:prstGeom prst="rect">
              <a:avLst/>
            </a:prstGeom>
            <a:noFill/>
          </p:spPr>
          <p:txBody>
            <a:bodyPr wrap="square" rtlCol="0">
              <a:spAutoFit/>
            </a:bodyPr>
            <a:lstStyle/>
            <a:p>
              <a:r>
                <a:rPr kumimoji="1" lang="en-US" altLang="ja-JP" sz="1100" dirty="0">
                  <a:latin typeface="+mn-ea"/>
                </a:rPr>
                <a:t>CFRP</a:t>
              </a:r>
              <a:endParaRPr kumimoji="1" lang="en-US" altLang="ja-JP" sz="1050" dirty="0">
                <a:latin typeface="+mn-ea"/>
              </a:endParaRPr>
            </a:p>
          </p:txBody>
        </p:sp>
      </p:grpSp>
      <p:grpSp>
        <p:nvGrpSpPr>
          <p:cNvPr id="111" name="グループ化 110">
            <a:extLst>
              <a:ext uri="{FF2B5EF4-FFF2-40B4-BE49-F238E27FC236}">
                <a16:creationId xmlns:a16="http://schemas.microsoft.com/office/drawing/2014/main" id="{2E9745F2-B319-AC49-A912-F3A5B06A52F9}"/>
              </a:ext>
            </a:extLst>
          </p:cNvPr>
          <p:cNvGrpSpPr/>
          <p:nvPr/>
        </p:nvGrpSpPr>
        <p:grpSpPr>
          <a:xfrm>
            <a:off x="7181231" y="1456369"/>
            <a:ext cx="1862284" cy="1655814"/>
            <a:chOff x="882659" y="1235405"/>
            <a:chExt cx="1862284" cy="1655814"/>
          </a:xfrm>
        </p:grpSpPr>
        <p:grpSp>
          <p:nvGrpSpPr>
            <p:cNvPr id="112" name="グループ化 111">
              <a:extLst>
                <a:ext uri="{FF2B5EF4-FFF2-40B4-BE49-F238E27FC236}">
                  <a16:creationId xmlns:a16="http://schemas.microsoft.com/office/drawing/2014/main" id="{36529964-224A-2841-BAA7-4FCC3F165625}"/>
                </a:ext>
              </a:extLst>
            </p:cNvPr>
            <p:cNvGrpSpPr/>
            <p:nvPr/>
          </p:nvGrpSpPr>
          <p:grpSpPr>
            <a:xfrm>
              <a:off x="882659" y="1677914"/>
              <a:ext cx="846195" cy="1213305"/>
              <a:chOff x="1755966" y="2001775"/>
              <a:chExt cx="1126286" cy="1468099"/>
            </a:xfrm>
          </p:grpSpPr>
          <p:grpSp>
            <p:nvGrpSpPr>
              <p:cNvPr id="119" name="グループ化 118">
                <a:extLst>
                  <a:ext uri="{FF2B5EF4-FFF2-40B4-BE49-F238E27FC236}">
                    <a16:creationId xmlns:a16="http://schemas.microsoft.com/office/drawing/2014/main" id="{777E6A51-48E1-0141-8D5E-AFD3C3AFB02A}"/>
                  </a:ext>
                </a:extLst>
              </p:cNvPr>
              <p:cNvGrpSpPr/>
              <p:nvPr/>
            </p:nvGrpSpPr>
            <p:grpSpPr>
              <a:xfrm>
                <a:off x="1755966" y="2650531"/>
                <a:ext cx="1126286" cy="819343"/>
                <a:chOff x="6113765" y="1357124"/>
                <a:chExt cx="2194813" cy="1319560"/>
              </a:xfrm>
            </p:grpSpPr>
            <p:grpSp>
              <p:nvGrpSpPr>
                <p:cNvPr id="132" name="グループ化 131">
                  <a:extLst>
                    <a:ext uri="{FF2B5EF4-FFF2-40B4-BE49-F238E27FC236}">
                      <a16:creationId xmlns:a16="http://schemas.microsoft.com/office/drawing/2014/main" id="{1D8A85C9-51B1-8E4E-8F44-AC82AFE89FCC}"/>
                    </a:ext>
                  </a:extLst>
                </p:cNvPr>
                <p:cNvGrpSpPr/>
                <p:nvPr/>
              </p:nvGrpSpPr>
              <p:grpSpPr>
                <a:xfrm>
                  <a:off x="7447035" y="1359743"/>
                  <a:ext cx="861543" cy="1054595"/>
                  <a:chOff x="1300294" y="2416029"/>
                  <a:chExt cx="3598877" cy="1054595"/>
                </a:xfrm>
              </p:grpSpPr>
              <p:sp>
                <p:nvSpPr>
                  <p:cNvPr id="139" name="正方形/長方形 138">
                    <a:extLst>
                      <a:ext uri="{FF2B5EF4-FFF2-40B4-BE49-F238E27FC236}">
                        <a16:creationId xmlns:a16="http://schemas.microsoft.com/office/drawing/2014/main" id="{B6419EE2-93C4-A84A-A2F1-F329D83EBB59}"/>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40" name="正方形/長方形 139">
                    <a:extLst>
                      <a:ext uri="{FF2B5EF4-FFF2-40B4-BE49-F238E27FC236}">
                        <a16:creationId xmlns:a16="http://schemas.microsoft.com/office/drawing/2014/main" id="{70EEAE1C-6DF0-7B4A-B77E-C50B33CCA071}"/>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41" name="正方形/長方形 140">
                    <a:extLst>
                      <a:ext uri="{FF2B5EF4-FFF2-40B4-BE49-F238E27FC236}">
                        <a16:creationId xmlns:a16="http://schemas.microsoft.com/office/drawing/2014/main" id="{3823A958-A7CA-3444-812B-A4B80D32F9B6}"/>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42" name="正方形/長方形 141">
                    <a:extLst>
                      <a:ext uri="{FF2B5EF4-FFF2-40B4-BE49-F238E27FC236}">
                        <a16:creationId xmlns:a16="http://schemas.microsoft.com/office/drawing/2014/main" id="{1B28F7BB-65F1-E147-A2DC-B5FE3FFA3F88}"/>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133" name="グループ化 132">
                  <a:extLst>
                    <a:ext uri="{FF2B5EF4-FFF2-40B4-BE49-F238E27FC236}">
                      <a16:creationId xmlns:a16="http://schemas.microsoft.com/office/drawing/2014/main" id="{366FF9C1-3A49-0A40-B873-D826B0B71D14}"/>
                    </a:ext>
                  </a:extLst>
                </p:cNvPr>
                <p:cNvGrpSpPr/>
                <p:nvPr/>
              </p:nvGrpSpPr>
              <p:grpSpPr>
                <a:xfrm>
                  <a:off x="6113765" y="1357124"/>
                  <a:ext cx="2194813" cy="1319560"/>
                  <a:chOff x="1300294" y="2416029"/>
                  <a:chExt cx="9168272" cy="1319560"/>
                </a:xfrm>
              </p:grpSpPr>
              <p:sp>
                <p:nvSpPr>
                  <p:cNvPr id="134" name="正方形/長方形 133">
                    <a:extLst>
                      <a:ext uri="{FF2B5EF4-FFF2-40B4-BE49-F238E27FC236}">
                        <a16:creationId xmlns:a16="http://schemas.microsoft.com/office/drawing/2014/main" id="{4A506DA1-5714-3441-844B-1B2A59068732}"/>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35" name="正方形/長方形 134">
                    <a:extLst>
                      <a:ext uri="{FF2B5EF4-FFF2-40B4-BE49-F238E27FC236}">
                        <a16:creationId xmlns:a16="http://schemas.microsoft.com/office/drawing/2014/main" id="{0E9F1EAB-BE75-764C-86AD-205F8FF7B9AA}"/>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36" name="正方形/長方形 135">
                    <a:extLst>
                      <a:ext uri="{FF2B5EF4-FFF2-40B4-BE49-F238E27FC236}">
                        <a16:creationId xmlns:a16="http://schemas.microsoft.com/office/drawing/2014/main" id="{17AF5A1B-85AA-6E49-9E60-E80DE47EEFB8}"/>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37" name="正方形/長方形 136">
                    <a:extLst>
                      <a:ext uri="{FF2B5EF4-FFF2-40B4-BE49-F238E27FC236}">
                        <a16:creationId xmlns:a16="http://schemas.microsoft.com/office/drawing/2014/main" id="{7141E691-A652-8348-9E1C-5F05D109BE65}"/>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38" name="正方形/長方形 137">
                    <a:extLst>
                      <a:ext uri="{FF2B5EF4-FFF2-40B4-BE49-F238E27FC236}">
                        <a16:creationId xmlns:a16="http://schemas.microsoft.com/office/drawing/2014/main" id="{5213C1AF-4995-9E48-A290-E3D55E513707}"/>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grpSp>
          <p:grpSp>
            <p:nvGrpSpPr>
              <p:cNvPr id="120" name="グループ化 119">
                <a:extLst>
                  <a:ext uri="{FF2B5EF4-FFF2-40B4-BE49-F238E27FC236}">
                    <a16:creationId xmlns:a16="http://schemas.microsoft.com/office/drawing/2014/main" id="{0A954851-BD21-4D4C-94E9-E8364830E133}"/>
                  </a:ext>
                </a:extLst>
              </p:cNvPr>
              <p:cNvGrpSpPr/>
              <p:nvPr/>
            </p:nvGrpSpPr>
            <p:grpSpPr>
              <a:xfrm>
                <a:off x="2198074" y="2166299"/>
                <a:ext cx="242071" cy="1142307"/>
                <a:chOff x="6975308" y="577263"/>
                <a:chExt cx="471727" cy="1839696"/>
              </a:xfrm>
            </p:grpSpPr>
            <p:sp>
              <p:nvSpPr>
                <p:cNvPr id="130" name="正方形/長方形 129">
                  <a:extLst>
                    <a:ext uri="{FF2B5EF4-FFF2-40B4-BE49-F238E27FC236}">
                      <a16:creationId xmlns:a16="http://schemas.microsoft.com/office/drawing/2014/main" id="{14B72685-A3BD-A54A-986F-78E02C7E202F}"/>
                    </a:ext>
                  </a:extLst>
                </p:cNvPr>
                <p:cNvSpPr/>
                <p:nvPr/>
              </p:nvSpPr>
              <p:spPr>
                <a:xfrm>
                  <a:off x="6975308" y="577263"/>
                  <a:ext cx="471727" cy="1839696"/>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31" name="正方形/長方形 130">
                  <a:extLst>
                    <a:ext uri="{FF2B5EF4-FFF2-40B4-BE49-F238E27FC236}">
                      <a16:creationId xmlns:a16="http://schemas.microsoft.com/office/drawing/2014/main" id="{1C5D76AD-AF9D-2443-B7B8-7FEC12709DC0}"/>
                    </a:ext>
                  </a:extLst>
                </p:cNvPr>
                <p:cNvSpPr/>
                <p:nvPr/>
              </p:nvSpPr>
              <p:spPr>
                <a:xfrm>
                  <a:off x="7158187" y="578294"/>
                  <a:ext cx="105971" cy="183211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121" name="グループ化 120">
                <a:extLst>
                  <a:ext uri="{FF2B5EF4-FFF2-40B4-BE49-F238E27FC236}">
                    <a16:creationId xmlns:a16="http://schemas.microsoft.com/office/drawing/2014/main" id="{C9631A4C-1B20-634E-A9D6-7CFBF70C20FF}"/>
                  </a:ext>
                </a:extLst>
              </p:cNvPr>
              <p:cNvGrpSpPr/>
              <p:nvPr/>
            </p:nvGrpSpPr>
            <p:grpSpPr>
              <a:xfrm>
                <a:off x="2440144" y="2321896"/>
                <a:ext cx="442108" cy="325569"/>
                <a:chOff x="7447035" y="827854"/>
                <a:chExt cx="861543" cy="524332"/>
              </a:xfrm>
            </p:grpSpPr>
            <p:sp>
              <p:nvSpPr>
                <p:cNvPr id="128" name="正方形/長方形 127">
                  <a:extLst>
                    <a:ext uri="{FF2B5EF4-FFF2-40B4-BE49-F238E27FC236}">
                      <a16:creationId xmlns:a16="http://schemas.microsoft.com/office/drawing/2014/main" id="{828D0AF6-DFA3-C345-B53E-3E0B2D7AFB70}"/>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29" name="正方形/長方形 128">
                  <a:extLst>
                    <a:ext uri="{FF2B5EF4-FFF2-40B4-BE49-F238E27FC236}">
                      <a16:creationId xmlns:a16="http://schemas.microsoft.com/office/drawing/2014/main" id="{27A5D1BF-7C1D-6344-B637-7C2E0CCA05A6}"/>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grpSp>
            <p:nvGrpSpPr>
              <p:cNvPr id="122" name="グループ化 121">
                <a:extLst>
                  <a:ext uri="{FF2B5EF4-FFF2-40B4-BE49-F238E27FC236}">
                    <a16:creationId xmlns:a16="http://schemas.microsoft.com/office/drawing/2014/main" id="{5DA67128-CF2F-CB49-A34E-CAC7CDEA0EDB}"/>
                  </a:ext>
                </a:extLst>
              </p:cNvPr>
              <p:cNvGrpSpPr/>
              <p:nvPr/>
            </p:nvGrpSpPr>
            <p:grpSpPr>
              <a:xfrm>
                <a:off x="1756259" y="2001775"/>
                <a:ext cx="1125702" cy="648521"/>
                <a:chOff x="6114335" y="312296"/>
                <a:chExt cx="2193674" cy="1044450"/>
              </a:xfrm>
            </p:grpSpPr>
            <p:sp>
              <p:nvSpPr>
                <p:cNvPr id="125" name="正方形/長方形 124">
                  <a:extLst>
                    <a:ext uri="{FF2B5EF4-FFF2-40B4-BE49-F238E27FC236}">
                      <a16:creationId xmlns:a16="http://schemas.microsoft.com/office/drawing/2014/main" id="{01B92B14-1008-2848-9687-EB01A3EE7C6F}"/>
                    </a:ext>
                  </a:extLst>
                </p:cNvPr>
                <p:cNvSpPr/>
                <p:nvPr/>
              </p:nvSpPr>
              <p:spPr>
                <a:xfrm>
                  <a:off x="6114335" y="312296"/>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26" name="正方形/長方形 125">
                  <a:extLst>
                    <a:ext uri="{FF2B5EF4-FFF2-40B4-BE49-F238E27FC236}">
                      <a16:creationId xmlns:a16="http://schemas.microsoft.com/office/drawing/2014/main" id="{340CF8FD-9E32-8646-8C49-7DE0B841689B}"/>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27" name="正方形/長方形 126">
                  <a:extLst>
                    <a:ext uri="{FF2B5EF4-FFF2-40B4-BE49-F238E27FC236}">
                      <a16:creationId xmlns:a16="http://schemas.microsoft.com/office/drawing/2014/main" id="{4D36E3AF-5459-6E47-A9EF-FA5D4A4C8E5E}"/>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tx1"/>
                    </a:solidFill>
                    <a:latin typeface="Arial" panose="020B0604020202020204" pitchFamily="34" charset="0"/>
                    <a:cs typeface="Arial" panose="020B0604020202020204" pitchFamily="34" charset="0"/>
                  </a:endParaRPr>
                </a:p>
              </p:txBody>
            </p:sp>
          </p:grpSp>
          <p:sp>
            <p:nvSpPr>
              <p:cNvPr id="123" name="正方形/長方形 122">
                <a:extLst>
                  <a:ext uri="{FF2B5EF4-FFF2-40B4-BE49-F238E27FC236}">
                    <a16:creationId xmlns:a16="http://schemas.microsoft.com/office/drawing/2014/main" id="{2AB7BF6E-3C93-4847-ACAD-7C7F3C923182}"/>
                  </a:ext>
                </a:extLst>
              </p:cNvPr>
              <p:cNvSpPr/>
              <p:nvPr/>
            </p:nvSpPr>
            <p:spPr>
              <a:xfrm>
                <a:off x="2439560" y="2159996"/>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124" name="正方形/長方形 123">
                <a:extLst>
                  <a:ext uri="{FF2B5EF4-FFF2-40B4-BE49-F238E27FC236}">
                    <a16:creationId xmlns:a16="http://schemas.microsoft.com/office/drawing/2014/main" id="{98C820AB-5279-F74B-A0DD-F03194F9DC43}"/>
                  </a:ext>
                </a:extLst>
              </p:cNvPr>
              <p:cNvSpPr/>
              <p:nvPr/>
            </p:nvSpPr>
            <p:spPr>
              <a:xfrm>
                <a:off x="1755966" y="2162827"/>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grpSp>
        <p:cxnSp>
          <p:nvCxnSpPr>
            <p:cNvPr id="113" name="直線コネクタ 112">
              <a:extLst>
                <a:ext uri="{FF2B5EF4-FFF2-40B4-BE49-F238E27FC236}">
                  <a16:creationId xmlns:a16="http://schemas.microsoft.com/office/drawing/2014/main" id="{ECF42C9F-B441-594C-8D14-629386FA2039}"/>
                </a:ext>
              </a:extLst>
            </p:cNvPr>
            <p:cNvCxnSpPr>
              <a:cxnSpLocks/>
              <a:endCxn id="118" idx="1"/>
            </p:cNvCxnSpPr>
            <p:nvPr/>
          </p:nvCxnSpPr>
          <p:spPr>
            <a:xfrm flipV="1">
              <a:off x="1306794" y="1915407"/>
              <a:ext cx="599668" cy="23941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14" name="直線コネクタ 113">
              <a:extLst>
                <a:ext uri="{FF2B5EF4-FFF2-40B4-BE49-F238E27FC236}">
                  <a16:creationId xmlns:a16="http://schemas.microsoft.com/office/drawing/2014/main" id="{DA49BD88-D5FD-B945-87E7-E80D50A382A4}"/>
                </a:ext>
              </a:extLst>
            </p:cNvPr>
            <p:cNvCxnSpPr>
              <a:cxnSpLocks/>
            </p:cNvCxnSpPr>
            <p:nvPr/>
          </p:nvCxnSpPr>
          <p:spPr>
            <a:xfrm flipV="1">
              <a:off x="1307788" y="1478548"/>
              <a:ext cx="250682" cy="26750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15" name="直線コネクタ 114">
              <a:extLst>
                <a:ext uri="{FF2B5EF4-FFF2-40B4-BE49-F238E27FC236}">
                  <a16:creationId xmlns:a16="http://schemas.microsoft.com/office/drawing/2014/main" id="{ED1C2185-8513-A043-8404-F92345E1B9AE}"/>
                </a:ext>
              </a:extLst>
            </p:cNvPr>
            <p:cNvCxnSpPr>
              <a:cxnSpLocks/>
              <a:stCxn id="116" idx="1"/>
            </p:cNvCxnSpPr>
            <p:nvPr/>
          </p:nvCxnSpPr>
          <p:spPr>
            <a:xfrm flipH="1" flipV="1">
              <a:off x="1341011" y="2448897"/>
              <a:ext cx="440942" cy="12205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116" name="テキスト ボックス 115">
              <a:extLst>
                <a:ext uri="{FF2B5EF4-FFF2-40B4-BE49-F238E27FC236}">
                  <a16:creationId xmlns:a16="http://schemas.microsoft.com/office/drawing/2014/main" id="{C5B60B10-F3C6-9B43-A67A-FBD2F68793E1}"/>
                </a:ext>
              </a:extLst>
            </p:cNvPr>
            <p:cNvSpPr txBox="1"/>
            <p:nvPr/>
          </p:nvSpPr>
          <p:spPr>
            <a:xfrm>
              <a:off x="1781953" y="2440150"/>
              <a:ext cx="741741" cy="261610"/>
            </a:xfrm>
            <a:prstGeom prst="rect">
              <a:avLst/>
            </a:prstGeom>
            <a:noFill/>
          </p:spPr>
          <p:txBody>
            <a:bodyPr wrap="square" rtlCol="0">
              <a:spAutoFit/>
            </a:bodyPr>
            <a:lstStyle/>
            <a:p>
              <a:r>
                <a:rPr kumimoji="1" lang="ja-JP" altLang="en-US" sz="1100">
                  <a:latin typeface="+mn-ea"/>
                </a:rPr>
                <a:t>モルタル</a:t>
              </a:r>
              <a:endParaRPr kumimoji="1" lang="en-US" altLang="ja-JP" sz="1050" dirty="0">
                <a:latin typeface="+mn-ea"/>
              </a:endParaRPr>
            </a:p>
          </p:txBody>
        </p:sp>
        <p:sp>
          <p:nvSpPr>
            <p:cNvPr id="117" name="テキスト ボックス 116">
              <a:extLst>
                <a:ext uri="{FF2B5EF4-FFF2-40B4-BE49-F238E27FC236}">
                  <a16:creationId xmlns:a16="http://schemas.microsoft.com/office/drawing/2014/main" id="{A6878AF0-7574-614C-933C-4165E8DF6064}"/>
                </a:ext>
              </a:extLst>
            </p:cNvPr>
            <p:cNvSpPr txBox="1"/>
            <p:nvPr/>
          </p:nvSpPr>
          <p:spPr>
            <a:xfrm>
              <a:off x="1532294" y="1235405"/>
              <a:ext cx="1212649" cy="430887"/>
            </a:xfrm>
            <a:prstGeom prst="rect">
              <a:avLst/>
            </a:prstGeom>
            <a:noFill/>
          </p:spPr>
          <p:txBody>
            <a:bodyPr wrap="square" rtlCol="0">
              <a:spAutoFit/>
            </a:bodyPr>
            <a:lstStyle/>
            <a:p>
              <a:r>
                <a:rPr kumimoji="1" lang="en-US" altLang="ja-JP" sz="1100" dirty="0">
                  <a:latin typeface="+mn-ea"/>
                </a:rPr>
                <a:t>3D</a:t>
              </a:r>
              <a:r>
                <a:rPr kumimoji="1" lang="ja-JP" altLang="en-US" sz="1100">
                  <a:latin typeface="+mn-ea"/>
                </a:rPr>
                <a:t>プリント</a:t>
              </a:r>
              <a:endParaRPr kumimoji="1" lang="en-US" altLang="ja-JP" sz="1100" dirty="0">
                <a:latin typeface="+mn-ea"/>
              </a:endParaRPr>
            </a:p>
            <a:p>
              <a:r>
                <a:rPr kumimoji="1" lang="ja-JP" altLang="en-US" sz="1100">
                  <a:latin typeface="+mn-ea"/>
                </a:rPr>
                <a:t>されたモルタル</a:t>
              </a:r>
              <a:endParaRPr kumimoji="1" lang="en-US" altLang="ja-JP" sz="1050" dirty="0">
                <a:latin typeface="+mn-ea"/>
              </a:endParaRPr>
            </a:p>
          </p:txBody>
        </p:sp>
        <p:sp>
          <p:nvSpPr>
            <p:cNvPr id="118" name="テキスト ボックス 117">
              <a:extLst>
                <a:ext uri="{FF2B5EF4-FFF2-40B4-BE49-F238E27FC236}">
                  <a16:creationId xmlns:a16="http://schemas.microsoft.com/office/drawing/2014/main" id="{C1AEF173-3AF1-BB46-8049-025262793CDC}"/>
                </a:ext>
              </a:extLst>
            </p:cNvPr>
            <p:cNvSpPr txBox="1"/>
            <p:nvPr/>
          </p:nvSpPr>
          <p:spPr>
            <a:xfrm>
              <a:off x="1906462" y="1784602"/>
              <a:ext cx="557281" cy="261610"/>
            </a:xfrm>
            <a:prstGeom prst="rect">
              <a:avLst/>
            </a:prstGeom>
            <a:noFill/>
          </p:spPr>
          <p:txBody>
            <a:bodyPr wrap="square" rtlCol="0">
              <a:spAutoFit/>
            </a:bodyPr>
            <a:lstStyle/>
            <a:p>
              <a:r>
                <a:rPr kumimoji="1" lang="en-US" altLang="ja-JP" sz="1100" dirty="0">
                  <a:latin typeface="+mn-ea"/>
                </a:rPr>
                <a:t>CFRP</a:t>
              </a:r>
              <a:endParaRPr kumimoji="1" lang="en-US" altLang="ja-JP" sz="1050" dirty="0">
                <a:latin typeface="+mn-ea"/>
              </a:endParaRPr>
            </a:p>
          </p:txBody>
        </p:sp>
      </p:grpSp>
      <p:sp>
        <p:nvSpPr>
          <p:cNvPr id="145" name="テキスト ボックス 144">
            <a:extLst>
              <a:ext uri="{FF2B5EF4-FFF2-40B4-BE49-F238E27FC236}">
                <a16:creationId xmlns:a16="http://schemas.microsoft.com/office/drawing/2014/main" id="{A19E0797-6299-9549-B4E8-04774A3D0465}"/>
              </a:ext>
            </a:extLst>
          </p:cNvPr>
          <p:cNvSpPr txBox="1"/>
          <p:nvPr/>
        </p:nvSpPr>
        <p:spPr>
          <a:xfrm>
            <a:off x="513087" y="1761141"/>
            <a:ext cx="2184124" cy="461665"/>
          </a:xfrm>
          <a:prstGeom prst="rect">
            <a:avLst/>
          </a:prstGeom>
          <a:noFill/>
        </p:spPr>
        <p:txBody>
          <a:bodyPr wrap="square" rtlCol="0">
            <a:spAutoFit/>
          </a:bodyPr>
          <a:lstStyle/>
          <a:p>
            <a:r>
              <a:rPr kumimoji="1" lang="ja-JP" altLang="en-US" sz="1200">
                <a:latin typeface="+mn-ea"/>
              </a:rPr>
              <a:t>厚さ方向に</a:t>
            </a:r>
            <a:r>
              <a:rPr kumimoji="1" lang="en-US" altLang="ja-JP" sz="1200" dirty="0">
                <a:latin typeface="+mn-ea"/>
              </a:rPr>
              <a:t>CFRP</a:t>
            </a:r>
            <a:r>
              <a:rPr kumimoji="1" lang="ja-JP" altLang="en-US" sz="1200">
                <a:latin typeface="+mn-ea"/>
              </a:rPr>
              <a:t>を埋め込む．</a:t>
            </a:r>
            <a:endParaRPr kumimoji="1" lang="en-US" altLang="ja-JP" sz="1200" dirty="0">
              <a:latin typeface="+mn-ea"/>
            </a:endParaRPr>
          </a:p>
          <a:p>
            <a:r>
              <a:rPr kumimoji="1" lang="ja-JP" altLang="en-US" sz="1200">
                <a:latin typeface="+mn-ea"/>
              </a:rPr>
              <a:t>接着剤：エポキシ樹脂</a:t>
            </a:r>
            <a:endParaRPr kumimoji="1" lang="en-US" altLang="ja-JP" sz="1200" dirty="0">
              <a:latin typeface="+mn-ea"/>
            </a:endParaRPr>
          </a:p>
        </p:txBody>
      </p:sp>
      <p:sp>
        <p:nvSpPr>
          <p:cNvPr id="147" name="テキスト ボックス 146">
            <a:extLst>
              <a:ext uri="{FF2B5EF4-FFF2-40B4-BE49-F238E27FC236}">
                <a16:creationId xmlns:a16="http://schemas.microsoft.com/office/drawing/2014/main" id="{DC6DBD1D-882E-5348-B7B7-5F1A4B53651F}"/>
              </a:ext>
            </a:extLst>
          </p:cNvPr>
          <p:cNvSpPr txBox="1"/>
          <p:nvPr/>
        </p:nvSpPr>
        <p:spPr>
          <a:xfrm>
            <a:off x="305633" y="885361"/>
            <a:ext cx="2799307"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強化手法</a:t>
            </a:r>
            <a:endParaRPr kumimoji="1" lang="en-US" altLang="ja-JP" sz="1600" dirty="0">
              <a:latin typeface="+mn-ea"/>
            </a:endParaRPr>
          </a:p>
        </p:txBody>
      </p:sp>
      <p:sp>
        <p:nvSpPr>
          <p:cNvPr id="148" name="テキスト ボックス 147">
            <a:extLst>
              <a:ext uri="{FF2B5EF4-FFF2-40B4-BE49-F238E27FC236}">
                <a16:creationId xmlns:a16="http://schemas.microsoft.com/office/drawing/2014/main" id="{911426F9-9561-5646-BE33-F3A54E084138}"/>
              </a:ext>
            </a:extLst>
          </p:cNvPr>
          <p:cNvSpPr txBox="1"/>
          <p:nvPr/>
        </p:nvSpPr>
        <p:spPr>
          <a:xfrm>
            <a:off x="4836940" y="1764538"/>
            <a:ext cx="2351958" cy="461665"/>
          </a:xfrm>
          <a:prstGeom prst="rect">
            <a:avLst/>
          </a:prstGeom>
          <a:noFill/>
        </p:spPr>
        <p:txBody>
          <a:bodyPr wrap="square" rtlCol="0">
            <a:spAutoFit/>
          </a:bodyPr>
          <a:lstStyle/>
          <a:p>
            <a:r>
              <a:rPr kumimoji="1" lang="ja-JP" altLang="en-US" sz="1200">
                <a:latin typeface="+mn-ea"/>
              </a:rPr>
              <a:t>厚さ方向に</a:t>
            </a:r>
            <a:r>
              <a:rPr kumimoji="1" lang="en-US" altLang="ja-JP" sz="1200" dirty="0">
                <a:latin typeface="+mn-ea"/>
              </a:rPr>
              <a:t>CFRP</a:t>
            </a:r>
            <a:r>
              <a:rPr kumimoji="1" lang="ja-JP" altLang="en-US" sz="1200">
                <a:latin typeface="+mn-ea"/>
              </a:rPr>
              <a:t>を埋め込む．</a:t>
            </a:r>
            <a:endParaRPr kumimoji="1" lang="en-US" altLang="ja-JP" sz="1200" dirty="0">
              <a:latin typeface="+mn-ea"/>
            </a:endParaRPr>
          </a:p>
          <a:p>
            <a:r>
              <a:rPr kumimoji="1" lang="ja-JP" altLang="en-US" sz="1200">
                <a:latin typeface="+mn-ea"/>
              </a:rPr>
              <a:t>接着剤：モルタル</a:t>
            </a:r>
            <a:endParaRPr kumimoji="1" lang="en-US" altLang="ja-JP" sz="1200" dirty="0">
              <a:latin typeface="+mn-ea"/>
            </a:endParaRPr>
          </a:p>
        </p:txBody>
      </p:sp>
      <p:sp>
        <p:nvSpPr>
          <p:cNvPr id="149" name="二等辺三角形 13">
            <a:extLst>
              <a:ext uri="{FF2B5EF4-FFF2-40B4-BE49-F238E27FC236}">
                <a16:creationId xmlns:a16="http://schemas.microsoft.com/office/drawing/2014/main" id="{9F138DEA-6EA2-A344-AFAE-7FE4E610B5C3}"/>
              </a:ext>
            </a:extLst>
          </p:cNvPr>
          <p:cNvSpPr/>
          <p:nvPr/>
        </p:nvSpPr>
        <p:spPr>
          <a:xfrm rot="10800000">
            <a:off x="922291" y="2383078"/>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50" name="二等辺三角形 13">
            <a:extLst>
              <a:ext uri="{FF2B5EF4-FFF2-40B4-BE49-F238E27FC236}">
                <a16:creationId xmlns:a16="http://schemas.microsoft.com/office/drawing/2014/main" id="{94165081-F3D7-6944-B591-1AC58FD31119}"/>
              </a:ext>
            </a:extLst>
          </p:cNvPr>
          <p:cNvSpPr/>
          <p:nvPr/>
        </p:nvSpPr>
        <p:spPr>
          <a:xfrm rot="10800000">
            <a:off x="5332001" y="2377785"/>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51" name="テキスト ボックス 150">
            <a:extLst>
              <a:ext uri="{FF2B5EF4-FFF2-40B4-BE49-F238E27FC236}">
                <a16:creationId xmlns:a16="http://schemas.microsoft.com/office/drawing/2014/main" id="{BF6E4F17-87B9-A94D-BFA9-A6878AA57346}"/>
              </a:ext>
            </a:extLst>
          </p:cNvPr>
          <p:cNvSpPr txBox="1"/>
          <p:nvPr/>
        </p:nvSpPr>
        <p:spPr>
          <a:xfrm>
            <a:off x="513569" y="2638996"/>
            <a:ext cx="1968290" cy="461665"/>
          </a:xfrm>
          <a:prstGeom prst="rect">
            <a:avLst/>
          </a:prstGeom>
          <a:noFill/>
        </p:spPr>
        <p:txBody>
          <a:bodyPr wrap="square" rtlCol="0">
            <a:spAutoFit/>
          </a:bodyPr>
          <a:lstStyle/>
          <a:p>
            <a:r>
              <a:rPr kumimoji="1" lang="ja-JP" altLang="en-US" sz="1200">
                <a:latin typeface="+mn-ea"/>
              </a:rPr>
              <a:t>厚さ方向の引張強度向上が期待できる．</a:t>
            </a:r>
            <a:endParaRPr kumimoji="1" lang="en-US" altLang="ja-JP" sz="1200" dirty="0">
              <a:latin typeface="+mn-ea"/>
            </a:endParaRPr>
          </a:p>
        </p:txBody>
      </p:sp>
      <p:sp>
        <p:nvSpPr>
          <p:cNvPr id="152" name="テキスト ボックス 151">
            <a:extLst>
              <a:ext uri="{FF2B5EF4-FFF2-40B4-BE49-F238E27FC236}">
                <a16:creationId xmlns:a16="http://schemas.microsoft.com/office/drawing/2014/main" id="{19627BD8-CC50-5347-896A-2695B393D69A}"/>
              </a:ext>
            </a:extLst>
          </p:cNvPr>
          <p:cNvSpPr txBox="1"/>
          <p:nvPr/>
        </p:nvSpPr>
        <p:spPr>
          <a:xfrm>
            <a:off x="4870213" y="2660487"/>
            <a:ext cx="2195363" cy="461665"/>
          </a:xfrm>
          <a:prstGeom prst="rect">
            <a:avLst/>
          </a:prstGeom>
          <a:noFill/>
        </p:spPr>
        <p:txBody>
          <a:bodyPr wrap="square" rtlCol="0">
            <a:spAutoFit/>
          </a:bodyPr>
          <a:lstStyle/>
          <a:p>
            <a:r>
              <a:rPr kumimoji="1" lang="ja-JP" altLang="en-US" sz="1200">
                <a:latin typeface="+mn-ea"/>
              </a:rPr>
              <a:t>機械で自動的に</a:t>
            </a:r>
            <a:r>
              <a:rPr kumimoji="1" lang="en-US" altLang="ja-JP" sz="1200" dirty="0">
                <a:latin typeface="+mn-ea"/>
              </a:rPr>
              <a:t>RC</a:t>
            </a:r>
            <a:r>
              <a:rPr kumimoji="1" lang="ja-JP" altLang="en-US" sz="1200">
                <a:latin typeface="+mn-ea"/>
              </a:rPr>
              <a:t>構造を</a:t>
            </a:r>
            <a:endParaRPr kumimoji="1" lang="en-US" altLang="ja-JP" sz="1200" dirty="0">
              <a:latin typeface="+mn-ea"/>
            </a:endParaRPr>
          </a:p>
          <a:p>
            <a:r>
              <a:rPr kumimoji="1" lang="ja-JP" altLang="en-US" sz="1200">
                <a:latin typeface="+mn-ea"/>
              </a:rPr>
              <a:t>自動化することが可能となる</a:t>
            </a:r>
            <a:r>
              <a:rPr kumimoji="1" lang="en-US" altLang="ja-JP" sz="1200" dirty="0">
                <a:latin typeface="+mn-ea"/>
              </a:rPr>
              <a:t>.</a:t>
            </a:r>
          </a:p>
        </p:txBody>
      </p:sp>
    </p:spTree>
    <p:extLst>
      <p:ext uri="{BB962C8B-B14F-4D97-AF65-F5344CB8AC3E}">
        <p14:creationId xmlns:p14="http://schemas.microsoft.com/office/powerpoint/2010/main" val="1527289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C90BB1C-533E-4AAB-B414-160A14A9716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 name="タイトル 1">
            <a:extLst>
              <a:ext uri="{FF2B5EF4-FFF2-40B4-BE49-F238E27FC236}">
                <a16:creationId xmlns:a16="http://schemas.microsoft.com/office/drawing/2014/main" id="{85D3806D-F943-41B4-A484-AC978F04932D}"/>
              </a:ext>
            </a:extLst>
          </p:cNvPr>
          <p:cNvSpPr txBox="1">
            <a:spLocks/>
          </p:cNvSpPr>
          <p:nvPr/>
        </p:nvSpPr>
        <p:spPr>
          <a:xfrm>
            <a:off x="267593" y="46403"/>
            <a:ext cx="7352407" cy="593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自動埋め込みの動画</a:t>
            </a:r>
          </a:p>
        </p:txBody>
      </p:sp>
      <p:pic>
        <p:nvPicPr>
          <p:cNvPr id="5" name="動画_Trim">
            <a:hlinkClick r:id="" action="ppaction://media"/>
            <a:extLst>
              <a:ext uri="{FF2B5EF4-FFF2-40B4-BE49-F238E27FC236}">
                <a16:creationId xmlns:a16="http://schemas.microsoft.com/office/drawing/2014/main" id="{EB2AA417-4027-4989-8A22-71F4320B9D77}"/>
              </a:ext>
            </a:extLst>
          </p:cNvPr>
          <p:cNvPicPr>
            <a:picLocks noChangeAspect="1"/>
          </p:cNvPicPr>
          <p:nvPr>
            <a:videoFile r:link="rId1"/>
            <p:extLst>
              <p:ext uri="{DAA4B4D4-6D71-4841-9C94-3DE7FCFB9230}">
                <p14:media xmlns:p14="http://schemas.microsoft.com/office/powerpoint/2010/main" r:embed="rId2">
                  <p14:trim st="1963" end="1194.9583"/>
                </p14:media>
              </p:ext>
            </p:extLst>
          </p:nvPr>
        </p:nvPicPr>
        <p:blipFill rotWithShape="1">
          <a:blip r:embed="rId4"/>
          <a:srcRect l="26234" t="11615" r="4658" b="2322"/>
          <a:stretch/>
        </p:blipFill>
        <p:spPr>
          <a:xfrm>
            <a:off x="1285874" y="1340191"/>
            <a:ext cx="6572250" cy="4610984"/>
          </a:xfrm>
          <a:prstGeom prst="rect">
            <a:avLst/>
          </a:prstGeom>
        </p:spPr>
      </p:pic>
    </p:spTree>
    <p:extLst>
      <p:ext uri="{BB962C8B-B14F-4D97-AF65-F5344CB8AC3E}">
        <p14:creationId xmlns:p14="http://schemas.microsoft.com/office/powerpoint/2010/main" val="345995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70CB84C8-1C12-47F0-A2BB-225AAAD782A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10" name="図 9">
            <a:extLst>
              <a:ext uri="{FF2B5EF4-FFF2-40B4-BE49-F238E27FC236}">
                <a16:creationId xmlns:a16="http://schemas.microsoft.com/office/drawing/2014/main" id="{ABF8A263-C9B5-40D0-9E81-720191D88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995" y="1810845"/>
            <a:ext cx="4537597" cy="3712055"/>
          </a:xfrm>
          <a:prstGeom prst="rect">
            <a:avLst/>
          </a:prstGeom>
        </p:spPr>
      </p:pic>
      <p:sp>
        <p:nvSpPr>
          <p:cNvPr id="88" name="コンテンツ プレースホルダー 9">
            <a:extLst>
              <a:ext uri="{FF2B5EF4-FFF2-40B4-BE49-F238E27FC236}">
                <a16:creationId xmlns:a16="http://schemas.microsoft.com/office/drawing/2014/main" id="{62246D8C-A9EE-4ABF-AF12-052DB9DC2D31}"/>
              </a:ext>
            </a:extLst>
          </p:cNvPr>
          <p:cNvSpPr txBox="1">
            <a:spLocks/>
          </p:cNvSpPr>
          <p:nvPr/>
        </p:nvSpPr>
        <p:spPr>
          <a:xfrm>
            <a:off x="529477" y="870498"/>
            <a:ext cx="8635478"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引張試験を行い，提案手法による強度の向上を評価をする．</a:t>
            </a:r>
            <a:endParaRPr lang="en-US" altLang="ja-JP" sz="1600" dirty="0">
              <a:latin typeface="+mn-ea"/>
            </a:endParaRPr>
          </a:p>
        </p:txBody>
      </p:sp>
      <p:grpSp>
        <p:nvGrpSpPr>
          <p:cNvPr id="89" name="グループ化 88">
            <a:extLst>
              <a:ext uri="{FF2B5EF4-FFF2-40B4-BE49-F238E27FC236}">
                <a16:creationId xmlns:a16="http://schemas.microsoft.com/office/drawing/2014/main" id="{9A6EFAD6-5887-4124-9040-232C1CC4169A}"/>
              </a:ext>
            </a:extLst>
          </p:cNvPr>
          <p:cNvGrpSpPr/>
          <p:nvPr/>
        </p:nvGrpSpPr>
        <p:grpSpPr>
          <a:xfrm>
            <a:off x="3557024" y="1340952"/>
            <a:ext cx="5120087" cy="435761"/>
            <a:chOff x="360060" y="3075275"/>
            <a:chExt cx="4499884" cy="435761"/>
          </a:xfrm>
        </p:grpSpPr>
        <p:sp>
          <p:nvSpPr>
            <p:cNvPr id="92" name="四角形: 角を丸くする 91">
              <a:extLst>
                <a:ext uri="{FF2B5EF4-FFF2-40B4-BE49-F238E27FC236}">
                  <a16:creationId xmlns:a16="http://schemas.microsoft.com/office/drawing/2014/main" id="{98D79696-4E14-4383-8C84-3E093C1F2154}"/>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95" name="テキスト ボックス 94">
              <a:extLst>
                <a:ext uri="{FF2B5EF4-FFF2-40B4-BE49-F238E27FC236}">
                  <a16:creationId xmlns:a16="http://schemas.microsoft.com/office/drawing/2014/main" id="{06AD9507-4583-4849-BEEC-3CDA96D561CD}"/>
                </a:ext>
              </a:extLst>
            </p:cNvPr>
            <p:cNvSpPr txBox="1"/>
            <p:nvPr/>
          </p:nvSpPr>
          <p:spPr>
            <a:xfrm flipH="1">
              <a:off x="473045" y="3129827"/>
              <a:ext cx="3393657" cy="338554"/>
            </a:xfrm>
            <a:prstGeom prst="rect">
              <a:avLst/>
            </a:prstGeom>
            <a:noFill/>
          </p:spPr>
          <p:txBody>
            <a:bodyPr wrap="square" rtlCol="0">
              <a:spAutoFit/>
            </a:bodyPr>
            <a:lstStyle/>
            <a:p>
              <a:r>
                <a:rPr kumimoji="1" lang="ja-JP" altLang="en-US" sz="1600" b="1" dirty="0">
                  <a:solidFill>
                    <a:schemeClr val="bg1"/>
                  </a:solidFill>
                  <a:latin typeface="+mn-ea"/>
                </a:rPr>
                <a:t>手動強化試験片</a:t>
              </a:r>
            </a:p>
          </p:txBody>
        </p:sp>
      </p:grpSp>
      <p:grpSp>
        <p:nvGrpSpPr>
          <p:cNvPr id="96" name="グループ化 95">
            <a:extLst>
              <a:ext uri="{FF2B5EF4-FFF2-40B4-BE49-F238E27FC236}">
                <a16:creationId xmlns:a16="http://schemas.microsoft.com/office/drawing/2014/main" id="{7473DA10-B3A8-4C7C-BE66-84037F45D446}"/>
              </a:ext>
            </a:extLst>
          </p:cNvPr>
          <p:cNvGrpSpPr/>
          <p:nvPr/>
        </p:nvGrpSpPr>
        <p:grpSpPr>
          <a:xfrm>
            <a:off x="529477" y="1340951"/>
            <a:ext cx="2727047" cy="435761"/>
            <a:chOff x="360060" y="3075275"/>
            <a:chExt cx="4499884" cy="435761"/>
          </a:xfrm>
        </p:grpSpPr>
        <p:sp>
          <p:nvSpPr>
            <p:cNvPr id="98" name="四角形: 角を丸くする 97">
              <a:extLst>
                <a:ext uri="{FF2B5EF4-FFF2-40B4-BE49-F238E27FC236}">
                  <a16:creationId xmlns:a16="http://schemas.microsoft.com/office/drawing/2014/main" id="{44B5E2FE-AC8A-4F2C-8C71-96720559B84C}"/>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99" name="テキスト ボックス 98">
              <a:extLst>
                <a:ext uri="{FF2B5EF4-FFF2-40B4-BE49-F238E27FC236}">
                  <a16:creationId xmlns:a16="http://schemas.microsoft.com/office/drawing/2014/main" id="{BE0FB3C7-45CF-4518-942A-50A68898A205}"/>
                </a:ext>
              </a:extLst>
            </p:cNvPr>
            <p:cNvSpPr txBox="1"/>
            <p:nvPr/>
          </p:nvSpPr>
          <p:spPr>
            <a:xfrm flipH="1">
              <a:off x="56943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非強化試験片</a:t>
              </a:r>
              <a:endParaRPr kumimoji="1" lang="en-US" altLang="ja-JP" sz="1600" b="1" dirty="0">
                <a:solidFill>
                  <a:schemeClr val="bg1"/>
                </a:solidFill>
                <a:latin typeface="+mn-ea"/>
              </a:endParaRPr>
            </a:p>
          </p:txBody>
        </p:sp>
      </p:grpSp>
      <p:pic>
        <p:nvPicPr>
          <p:cNvPr id="12" name="図 11">
            <a:extLst>
              <a:ext uri="{FF2B5EF4-FFF2-40B4-BE49-F238E27FC236}">
                <a16:creationId xmlns:a16="http://schemas.microsoft.com/office/drawing/2014/main" id="{0EA61FE9-F9FF-44CF-987D-001D5A894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98" y="1968448"/>
            <a:ext cx="2453535" cy="3573502"/>
          </a:xfrm>
          <a:prstGeom prst="rect">
            <a:avLst/>
          </a:prstGeom>
        </p:spPr>
      </p:pic>
      <p:sp>
        <p:nvSpPr>
          <p:cNvPr id="15" name="コンテンツ プレースホルダー 9">
            <a:extLst>
              <a:ext uri="{FF2B5EF4-FFF2-40B4-BE49-F238E27FC236}">
                <a16:creationId xmlns:a16="http://schemas.microsoft.com/office/drawing/2014/main" id="{9938A24E-37E8-405F-894F-074049CFADA4}"/>
              </a:ext>
            </a:extLst>
          </p:cNvPr>
          <p:cNvSpPr txBox="1">
            <a:spLocks/>
          </p:cNvSpPr>
          <p:nvPr/>
        </p:nvSpPr>
        <p:spPr>
          <a:xfrm>
            <a:off x="769598" y="5614462"/>
            <a:ext cx="2453535" cy="730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latin typeface="+mn-ea"/>
              </a:rPr>
              <a:t>充填率</a:t>
            </a:r>
            <a:r>
              <a:rPr lang="en-US" altLang="ja-JP" sz="1600" dirty="0">
                <a:latin typeface="+mn-ea"/>
              </a:rPr>
              <a:t>100%</a:t>
            </a:r>
            <a:r>
              <a:rPr lang="ja-JP" altLang="en-US" sz="1600" dirty="0">
                <a:latin typeface="+mn-ea"/>
              </a:rPr>
              <a:t>で縦方向に</a:t>
            </a:r>
            <a:r>
              <a:rPr lang="en-US" altLang="ja-JP" sz="1600" dirty="0">
                <a:latin typeface="+mn-ea"/>
              </a:rPr>
              <a:t>3D</a:t>
            </a:r>
            <a:r>
              <a:rPr lang="ja-JP" altLang="en-US" sz="1600" dirty="0">
                <a:latin typeface="+mn-ea"/>
              </a:rPr>
              <a:t>プリント</a:t>
            </a:r>
            <a:endParaRPr lang="en-US" altLang="ja-JP" sz="1600" dirty="0">
              <a:latin typeface="+mn-ea"/>
            </a:endParaRPr>
          </a:p>
        </p:txBody>
      </p:sp>
      <p:sp>
        <p:nvSpPr>
          <p:cNvPr id="39" name="テキスト ボックス 38">
            <a:extLst>
              <a:ext uri="{FF2B5EF4-FFF2-40B4-BE49-F238E27FC236}">
                <a16:creationId xmlns:a16="http://schemas.microsoft.com/office/drawing/2014/main" id="{97E970DF-D941-4343-9F4D-E22AE6EA5E0B}"/>
              </a:ext>
            </a:extLst>
          </p:cNvPr>
          <p:cNvSpPr txBox="1"/>
          <p:nvPr/>
        </p:nvSpPr>
        <p:spPr>
          <a:xfrm>
            <a:off x="4066218" y="5614462"/>
            <a:ext cx="4464508" cy="877163"/>
          </a:xfrm>
          <a:prstGeom prst="rect">
            <a:avLst/>
          </a:prstGeom>
          <a:noFill/>
        </p:spPr>
        <p:txBody>
          <a:bodyPr wrap="square" rtlCol="0">
            <a:spAutoFit/>
          </a:bodyPr>
          <a:lstStyle/>
          <a:p>
            <a:r>
              <a:rPr lang="en-US" altLang="ja-JP" sz="1600" dirty="0">
                <a:latin typeface="+mn-ea"/>
              </a:rPr>
              <a:t>CFRP</a:t>
            </a:r>
            <a:r>
              <a:rPr lang="ja-JP" altLang="en-US" sz="1600" dirty="0">
                <a:latin typeface="+mn-ea"/>
              </a:rPr>
              <a:t>フィラメントを</a:t>
            </a:r>
            <a:r>
              <a:rPr lang="en-US" altLang="ja-JP" sz="1600" dirty="0">
                <a:latin typeface="+mn-ea"/>
              </a:rPr>
              <a:t>0</a:t>
            </a:r>
            <a:r>
              <a:rPr lang="ja-JP" altLang="en-US" sz="1600" dirty="0">
                <a:latin typeface="+mn-ea"/>
              </a:rPr>
              <a:t>～</a:t>
            </a:r>
            <a:r>
              <a:rPr lang="en-US" altLang="ja-JP" sz="1600" dirty="0">
                <a:latin typeface="+mn-ea"/>
              </a:rPr>
              <a:t>62</a:t>
            </a:r>
            <a:r>
              <a:rPr lang="ja-JP" altLang="en-US" sz="1600" dirty="0">
                <a:latin typeface="+mn-ea"/>
              </a:rPr>
              <a:t>本まで，本数を</a:t>
            </a:r>
            <a:endParaRPr lang="en-US" altLang="ja-JP" sz="1600" dirty="0">
              <a:latin typeface="+mn-ea"/>
            </a:endParaRPr>
          </a:p>
          <a:p>
            <a:r>
              <a:rPr lang="ja-JP" altLang="en-US" sz="1600" dirty="0">
                <a:latin typeface="+mn-ea"/>
              </a:rPr>
              <a:t>変えて埋め込み，計</a:t>
            </a:r>
            <a:r>
              <a:rPr lang="en-US" altLang="ja-JP" sz="1600" dirty="0">
                <a:latin typeface="+mn-ea"/>
              </a:rPr>
              <a:t>8</a:t>
            </a:r>
            <a:r>
              <a:rPr lang="ja-JP" altLang="en-US" sz="1600" dirty="0">
                <a:latin typeface="+mn-ea"/>
              </a:rPr>
              <a:t>種類作製．</a:t>
            </a:r>
            <a:endParaRPr kumimoji="1" lang="en-US" altLang="ja-JP" dirty="0">
              <a:latin typeface="+mn-ea"/>
            </a:endParaRPr>
          </a:p>
          <a:p>
            <a:endParaRPr kumimoji="1" lang="en-US" altLang="ja-JP" sz="700" dirty="0">
              <a:latin typeface="+mn-ea"/>
            </a:endParaRPr>
          </a:p>
          <a:p>
            <a:r>
              <a:rPr kumimoji="1" lang="en-US" altLang="ja-JP" sz="1200" dirty="0">
                <a:latin typeface="+mn-ea"/>
              </a:rPr>
              <a:t>* CFRP</a:t>
            </a:r>
            <a:r>
              <a:rPr kumimoji="1" lang="ja-JP" altLang="en-US" sz="1200" dirty="0">
                <a:latin typeface="+mn-ea"/>
              </a:rPr>
              <a:t>フィラメント：</a:t>
            </a:r>
            <a:r>
              <a:rPr kumimoji="1" lang="en-US" altLang="ja-JP" sz="1200" dirty="0">
                <a:latin typeface="+mn-ea"/>
              </a:rPr>
              <a:t>φ=0.37mm</a:t>
            </a:r>
            <a:r>
              <a:rPr kumimoji="1" lang="ja-JP" altLang="en-US" sz="1200" dirty="0">
                <a:latin typeface="+mn-ea"/>
              </a:rPr>
              <a:t>の</a:t>
            </a:r>
            <a:r>
              <a:rPr kumimoji="1" lang="en-US" altLang="ja-JP" sz="1200" dirty="0">
                <a:latin typeface="+mn-ea"/>
              </a:rPr>
              <a:t>CFRP</a:t>
            </a:r>
            <a:r>
              <a:rPr kumimoji="1" lang="ja-JP" altLang="en-US" sz="1200" dirty="0">
                <a:latin typeface="+mn-ea"/>
              </a:rPr>
              <a:t>．</a:t>
            </a:r>
            <a:endParaRPr kumimoji="1" lang="en-US" altLang="ja-JP" sz="1400" dirty="0">
              <a:latin typeface="+mn-ea"/>
            </a:endParaRPr>
          </a:p>
        </p:txBody>
      </p:sp>
      <p:sp>
        <p:nvSpPr>
          <p:cNvPr id="18" name="タイトル 1">
            <a:extLst>
              <a:ext uri="{FF2B5EF4-FFF2-40B4-BE49-F238E27FC236}">
                <a16:creationId xmlns:a16="http://schemas.microsoft.com/office/drawing/2014/main" id="{F9A8887A-B913-4EC1-A5B6-3C6D2C1986F8}"/>
              </a:ext>
            </a:extLst>
          </p:cNvPr>
          <p:cNvSpPr txBox="1">
            <a:spLocks/>
          </p:cNvSpPr>
          <p:nvPr/>
        </p:nvSpPr>
        <p:spPr>
          <a:xfrm>
            <a:off x="253351" y="62305"/>
            <a:ext cx="7918839"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強度評価</a:t>
            </a:r>
            <a:r>
              <a:rPr lang="ja-JP" altLang="en-US" sz="2400" dirty="0">
                <a:solidFill>
                  <a:schemeClr val="bg1"/>
                </a:solidFill>
                <a:latin typeface="+mn-ea"/>
                <a:ea typeface="+mn-ea"/>
              </a:rPr>
              <a:t>｜試験片の作製</a:t>
            </a:r>
          </a:p>
        </p:txBody>
      </p:sp>
    </p:spTree>
    <p:extLst>
      <p:ext uri="{BB962C8B-B14F-4D97-AF65-F5344CB8AC3E}">
        <p14:creationId xmlns:p14="http://schemas.microsoft.com/office/powerpoint/2010/main" val="3952427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51B3BD0-79E8-4309-8644-18824EFB9DF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7" name="図 6">
            <a:extLst>
              <a:ext uri="{FF2B5EF4-FFF2-40B4-BE49-F238E27FC236}">
                <a16:creationId xmlns:a16="http://schemas.microsoft.com/office/drawing/2014/main" id="{B154F45E-B68A-4A21-830E-7A8BBEC9D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741" y="2791163"/>
            <a:ext cx="6328246" cy="2074834"/>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18C32C9-EABB-4BF3-B57F-DC5C72A38F36}"/>
                  </a:ext>
                </a:extLst>
              </p:cNvPr>
              <p:cNvSpPr txBox="1"/>
              <p:nvPr/>
            </p:nvSpPr>
            <p:spPr>
              <a:xfrm>
                <a:off x="595896" y="1228083"/>
                <a:ext cx="2380883" cy="1338059"/>
              </a:xfrm>
              <a:prstGeom prst="rect">
                <a:avLst/>
              </a:prstGeom>
              <a:noFill/>
            </p:spPr>
            <p:txBody>
              <a:bodyPr wrap="square" rtlCol="0">
                <a:spAutoFit/>
              </a:bodyPr>
              <a:lstStyle/>
              <a:p>
                <a:endParaRPr lang="en-US" altLang="ja-JP" sz="2000" i="1" dirty="0">
                  <a:latin typeface="Cambria Math" panose="02040503050406030204" pitchFamily="18"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ea typeface="游ゴシック" panose="020B0400000000000000" pitchFamily="50" charset="-128"/>
                            </a:rPr>
                          </m:ctrlPr>
                        </m:sSubPr>
                        <m:e>
                          <m:r>
                            <a:rPr lang="en-US" altLang="ja-JP" sz="2000" b="0" i="1" smtClean="0">
                              <a:latin typeface="Cambria Math" panose="02040503050406030204" pitchFamily="18" charset="0"/>
                              <a:ea typeface="游ゴシック" panose="020B0400000000000000" pitchFamily="50" charset="-128"/>
                            </a:rPr>
                            <m:t>𝑉</m:t>
                          </m:r>
                        </m:e>
                        <m:sub>
                          <m:r>
                            <a:rPr lang="en-US" altLang="ja-JP" sz="2000" b="0" i="1" smtClean="0">
                              <a:latin typeface="Cambria Math" panose="02040503050406030204" pitchFamily="18" charset="0"/>
                              <a:ea typeface="游ゴシック" panose="020B0400000000000000" pitchFamily="50" charset="-128"/>
                            </a:rPr>
                            <m:t>𝑓</m:t>
                          </m:r>
                        </m:sub>
                      </m:sSub>
                      <m:r>
                        <a:rPr lang="en-US" altLang="ja-JP" sz="2000" b="0" i="0" smtClean="0">
                          <a:latin typeface="Cambria Math" panose="02040503050406030204" pitchFamily="18" charset="0"/>
                          <a:ea typeface="Cambria Math" panose="02040503050406030204" pitchFamily="18" charset="0"/>
                        </a:rPr>
                        <m:t>=</m:t>
                      </m:r>
                      <m:f>
                        <m:fPr>
                          <m:ctrlPr>
                            <a:rPr lang="en-US" altLang="ja-JP" sz="200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𝑛</m:t>
                          </m:r>
                          <m:r>
                            <a:rPr lang="en-US" altLang="ja-JP" sz="2000" b="0" i="1" smtClean="0">
                              <a:latin typeface="Cambria Math" panose="02040503050406030204" pitchFamily="18" charset="0"/>
                              <a:ea typeface="Cambria Math" panose="02040503050406030204" pitchFamily="18" charset="0"/>
                            </a:rPr>
                            <m:t> </m:t>
                          </m:r>
                          <m:sSub>
                            <m:sSubPr>
                              <m:ctrlPr>
                                <a:rPr lang="en-US" altLang="ja-JP" sz="200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𝐴</m:t>
                              </m:r>
                            </m:e>
                            <m:sub>
                              <m:r>
                                <a:rPr lang="en-US" altLang="ja-JP" sz="2000" b="0" i="1" smtClean="0">
                                  <a:latin typeface="Cambria Math" panose="02040503050406030204" pitchFamily="18" charset="0"/>
                                  <a:ea typeface="Cambria Math" panose="02040503050406030204" pitchFamily="18" charset="0"/>
                                </a:rPr>
                                <m:t>𝐶𝐹</m:t>
                              </m:r>
                            </m:sub>
                          </m:sSub>
                        </m:num>
                        <m:den>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𝐴𝑙𝑙</m:t>
                              </m:r>
                            </m:sub>
                          </m:sSub>
                          <m:r>
                            <a:rPr lang="en-US" altLang="ja-JP" sz="2000" b="0" i="1" smtClean="0">
                              <a:latin typeface="Cambria Math" panose="02040503050406030204" pitchFamily="18" charset="0"/>
                            </a:rPr>
                            <m:t>−</m:t>
                          </m:r>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𝑃𝐿𝐴</m:t>
                              </m:r>
                            </m:sub>
                          </m:sSub>
                        </m:den>
                      </m:f>
                    </m:oMath>
                  </m:oMathPara>
                </a14:m>
                <a:endParaRPr lang="ja-JP" altLang="en-US" sz="2000" dirty="0"/>
              </a:p>
              <a:p>
                <a:r>
                  <a:rPr lang="ja-JP" altLang="en-US" sz="2000" dirty="0">
                    <a:latin typeface="游ゴシック" panose="020B0400000000000000" pitchFamily="50" charset="-128"/>
                    <a:ea typeface="游ゴシック" panose="020B0400000000000000" pitchFamily="50" charset="-128"/>
                  </a:rPr>
                  <a:t>　</a:t>
                </a:r>
                <a:endParaRPr lang="en-US" altLang="ja-JP" sz="2000" dirty="0">
                  <a:latin typeface="游ゴシック" panose="020B0400000000000000" pitchFamily="50" charset="-128"/>
                  <a:ea typeface="游ゴシック" panose="020B0400000000000000" pitchFamily="50" charset="-128"/>
                </a:endParaRPr>
              </a:p>
            </p:txBody>
          </p:sp>
        </mc:Choice>
        <mc:Fallback xmlns="">
          <p:sp>
            <p:nvSpPr>
              <p:cNvPr id="23" name="テキスト ボックス 22">
                <a:extLst>
                  <a:ext uri="{FF2B5EF4-FFF2-40B4-BE49-F238E27FC236}">
                    <a16:creationId xmlns:a16="http://schemas.microsoft.com/office/drawing/2014/main" id="{F18C32C9-EABB-4BF3-B57F-DC5C72A38F36}"/>
                  </a:ext>
                </a:extLst>
              </p:cNvPr>
              <p:cNvSpPr txBox="1">
                <a:spLocks noRot="1" noChangeAspect="1" noMove="1" noResize="1" noEditPoints="1" noAdjustHandles="1" noChangeArrowheads="1" noChangeShapeType="1" noTextEdit="1"/>
              </p:cNvSpPr>
              <p:nvPr/>
            </p:nvSpPr>
            <p:spPr>
              <a:xfrm>
                <a:off x="595896" y="1228083"/>
                <a:ext cx="2380883" cy="133805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9256BFFA-DC91-41DB-857D-3BDABCA747F2}"/>
                  </a:ext>
                </a:extLst>
              </p:cNvPr>
              <p:cNvSpPr txBox="1"/>
              <p:nvPr/>
            </p:nvSpPr>
            <p:spPr>
              <a:xfrm>
                <a:off x="327200" y="91034"/>
                <a:ext cx="2986651" cy="506292"/>
              </a:xfrm>
              <a:prstGeom prst="rect">
                <a:avLst/>
              </a:prstGeom>
              <a:noFill/>
            </p:spPr>
            <p:txBody>
              <a:bodyPr wrap="none" rtlCol="0">
                <a:spAutoFit/>
              </a:bodyPr>
              <a:lstStyle/>
              <a:p>
                <a14:m>
                  <m:oMath xmlns:m="http://schemas.openxmlformats.org/officeDocument/2006/math">
                    <m:sSub>
                      <m:sSubPr>
                        <m:ctrlPr>
                          <a:rPr lang="en-US" altLang="ja-JP" sz="2400" b="1" i="1" smtClean="0">
                            <a:solidFill>
                              <a:schemeClr val="bg1"/>
                            </a:solidFill>
                            <a:latin typeface="Cambria Math" panose="02040503050406030204" pitchFamily="18" charset="0"/>
                            <a:ea typeface="游ゴシック" panose="020B0400000000000000" pitchFamily="50" charset="-128"/>
                          </a:rPr>
                        </m:ctrlPr>
                      </m:sSubPr>
                      <m:e>
                        <m:r>
                          <a:rPr lang="en-US" altLang="ja-JP" sz="2400" b="1" i="1">
                            <a:solidFill>
                              <a:schemeClr val="bg1"/>
                            </a:solidFill>
                            <a:latin typeface="Cambria Math" panose="02040503050406030204" pitchFamily="18" charset="0"/>
                            <a:ea typeface="游ゴシック" panose="020B0400000000000000" pitchFamily="50" charset="-128"/>
                          </a:rPr>
                          <m:t>𝑽</m:t>
                        </m:r>
                      </m:e>
                      <m:sub>
                        <m:r>
                          <a:rPr lang="en-US" altLang="ja-JP" sz="2400" b="1" i="1">
                            <a:solidFill>
                              <a:schemeClr val="bg1"/>
                            </a:solidFill>
                            <a:latin typeface="Cambria Math" panose="02040503050406030204" pitchFamily="18" charset="0"/>
                            <a:ea typeface="游ゴシック" panose="020B0400000000000000" pitchFamily="50" charset="-128"/>
                          </a:rPr>
                          <m:t>𝒇</m:t>
                        </m:r>
                      </m:sub>
                    </m:sSub>
                    <m:r>
                      <a:rPr lang="ja-JP" altLang="en-US" sz="2400" b="1" i="1">
                        <a:solidFill>
                          <a:schemeClr val="bg1"/>
                        </a:solidFill>
                        <a:latin typeface="Cambria Math" panose="02040503050406030204" pitchFamily="18" charset="0"/>
                        <a:ea typeface="游ゴシック" panose="020B0400000000000000" pitchFamily="50" charset="-128"/>
                      </a:rPr>
                      <m:t>｜</m:t>
                    </m:r>
                  </m:oMath>
                </a14:m>
                <a:r>
                  <a:rPr kumimoji="1" lang="ja-JP" altLang="en-US" sz="2400" dirty="0">
                    <a:solidFill>
                      <a:schemeClr val="bg1"/>
                    </a:solidFill>
                    <a:latin typeface="游ゴシック" panose="020B0400000000000000" pitchFamily="50" charset="-128"/>
                    <a:ea typeface="游ゴシック" panose="020B0400000000000000" pitchFamily="50" charset="-128"/>
                  </a:rPr>
                  <a:t>繊維体積含有率</a:t>
                </a:r>
              </a:p>
            </p:txBody>
          </p:sp>
        </mc:Choice>
        <mc:Fallback xmlns="">
          <p:sp>
            <p:nvSpPr>
              <p:cNvPr id="36" name="テキスト ボックス 35">
                <a:extLst>
                  <a:ext uri="{FF2B5EF4-FFF2-40B4-BE49-F238E27FC236}">
                    <a16:creationId xmlns:a16="http://schemas.microsoft.com/office/drawing/2014/main" id="{9256BFFA-DC91-41DB-857D-3BDABCA747F2}"/>
                  </a:ext>
                </a:extLst>
              </p:cNvPr>
              <p:cNvSpPr txBox="1">
                <a:spLocks noRot="1" noChangeAspect="1" noMove="1" noResize="1" noEditPoints="1" noAdjustHandles="1" noChangeArrowheads="1" noChangeShapeType="1" noTextEdit="1"/>
              </p:cNvSpPr>
              <p:nvPr/>
            </p:nvSpPr>
            <p:spPr>
              <a:xfrm>
                <a:off x="327200" y="91034"/>
                <a:ext cx="2986651" cy="506292"/>
              </a:xfrm>
              <a:prstGeom prst="rect">
                <a:avLst/>
              </a:prstGeom>
              <a:blipFill>
                <a:blip r:embed="rId5"/>
                <a:stretch>
                  <a:fillRect l="-612" t="-6024" r="-2041" b="-216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CC45C9A-1EF6-44F2-8792-F2709D26C1CD}"/>
                  </a:ext>
                </a:extLst>
              </p:cNvPr>
              <p:cNvSpPr txBox="1"/>
              <p:nvPr/>
            </p:nvSpPr>
            <p:spPr>
              <a:xfrm>
                <a:off x="4043908" y="1571766"/>
                <a:ext cx="4925329" cy="650691"/>
              </a:xfrm>
              <a:prstGeom prst="rect">
                <a:avLst/>
              </a:prstGeom>
              <a:noFill/>
              <a:ln>
                <a:noFill/>
              </a:ln>
            </p:spPr>
            <p:txBody>
              <a:bodyPr wrap="square" rtlCol="0">
                <a:spAutoFit/>
              </a:bodyPr>
              <a:lstStyle/>
              <a:p>
                <a:pPr>
                  <a:lnSpc>
                    <a:spcPts val="2300"/>
                  </a:lnSpc>
                </a:pPr>
                <a:r>
                  <a:rPr lang="ja-JP" altLang="en-US" sz="1100" i="1" dirty="0">
                    <a:latin typeface="+mn-ea"/>
                  </a:rPr>
                  <a:t>𝑛</a:t>
                </a:r>
                <a:r>
                  <a:rPr lang="ja-JP" altLang="en-US" sz="1100" dirty="0">
                    <a:latin typeface="+mn-ea"/>
                  </a:rPr>
                  <a:t>：試験片内の</a:t>
                </a:r>
                <a:r>
                  <a:rPr lang="en-US" altLang="ja-JP" sz="1100" dirty="0">
                    <a:latin typeface="+mn-ea"/>
                  </a:rPr>
                  <a:t>CFRP</a:t>
                </a:r>
                <a:r>
                  <a:rPr lang="ja-JP" altLang="en-US" sz="1100" dirty="0">
                    <a:latin typeface="+mn-ea"/>
                  </a:rPr>
                  <a:t>フィラメントの本数，</a:t>
                </a:r>
                <a14:m>
                  <m:oMath xmlns:m="http://schemas.openxmlformats.org/officeDocument/2006/math">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𝐶𝐹</m:t>
                        </m:r>
                      </m:sub>
                    </m:sSub>
                    <m:r>
                      <a:rPr lang="en-US" altLang="ja-JP" sz="1100" b="0" i="1" smtClean="0">
                        <a:latin typeface="Cambria Math" panose="02040503050406030204" pitchFamily="18" charset="0"/>
                      </a:rPr>
                      <m:t> </m:t>
                    </m:r>
                  </m:oMath>
                </a14:m>
                <a:r>
                  <a:rPr lang="ja-JP" altLang="en-US" sz="1100" dirty="0">
                    <a:latin typeface="+mn-ea"/>
                  </a:rPr>
                  <a:t>：炭素繊維の断面積</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𝐴</m:t>
                        </m:r>
                      </m:e>
                      <m:sub>
                        <m:r>
                          <a:rPr lang="en-US" altLang="ja-JP" sz="1100" b="0" i="1" smtClean="0">
                            <a:latin typeface="Cambria Math" panose="02040503050406030204" pitchFamily="18" charset="0"/>
                          </a:rPr>
                          <m:t>𝐴𝑙𝑙</m:t>
                        </m:r>
                      </m:sub>
                    </m:sSub>
                  </m:oMath>
                </a14:m>
                <a:r>
                  <a:rPr lang="ja-JP" altLang="en-US" sz="1100" dirty="0">
                    <a:latin typeface="+mn-ea"/>
                  </a:rPr>
                  <a:t>：手動強化試験片の全断面積，</a:t>
                </a:r>
                <a14:m>
                  <m:oMath xmlns:m="http://schemas.openxmlformats.org/officeDocument/2006/math">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𝑃𝐿𝐴</m:t>
                        </m:r>
                      </m:sub>
                    </m:sSub>
                    <m:r>
                      <a:rPr lang="en-US" altLang="ja-JP" sz="1100" b="0" i="1" smtClean="0">
                        <a:latin typeface="Cambria Math" panose="02040503050406030204" pitchFamily="18" charset="0"/>
                      </a:rPr>
                      <m:t> </m:t>
                    </m:r>
                  </m:oMath>
                </a14:m>
                <a:r>
                  <a:rPr lang="ja-JP" altLang="en-US" sz="1100" dirty="0">
                    <a:latin typeface="+mn-ea"/>
                  </a:rPr>
                  <a:t>：</a:t>
                </a:r>
                <a:r>
                  <a:rPr lang="en-US" altLang="ja-JP" sz="1100" dirty="0">
                    <a:latin typeface="+mn-ea"/>
                  </a:rPr>
                  <a:t>PLA</a:t>
                </a:r>
                <a:r>
                  <a:rPr lang="ja-JP" altLang="en-US" sz="1100" dirty="0">
                    <a:latin typeface="+mn-ea"/>
                  </a:rPr>
                  <a:t>部分の断面積</a:t>
                </a:r>
                <a:endParaRPr lang="en-US" altLang="ja-JP" sz="1100" dirty="0">
                  <a:latin typeface="+mn-ea"/>
                </a:endParaRPr>
              </a:p>
            </p:txBody>
          </p:sp>
        </mc:Choice>
        <mc:Fallback xmlns="">
          <p:sp>
            <p:nvSpPr>
              <p:cNvPr id="32" name="テキスト ボックス 31">
                <a:extLst>
                  <a:ext uri="{FF2B5EF4-FFF2-40B4-BE49-F238E27FC236}">
                    <a16:creationId xmlns:a16="http://schemas.microsoft.com/office/drawing/2014/main" id="{4CC45C9A-1EF6-44F2-8792-F2709D26C1CD}"/>
                  </a:ext>
                </a:extLst>
              </p:cNvPr>
              <p:cNvSpPr txBox="1">
                <a:spLocks noRot="1" noChangeAspect="1" noMove="1" noResize="1" noEditPoints="1" noAdjustHandles="1" noChangeArrowheads="1" noChangeShapeType="1" noTextEdit="1"/>
              </p:cNvSpPr>
              <p:nvPr/>
            </p:nvSpPr>
            <p:spPr>
              <a:xfrm>
                <a:off x="4043908" y="1571766"/>
                <a:ext cx="4925329" cy="650691"/>
              </a:xfrm>
              <a:prstGeom prst="rect">
                <a:avLst/>
              </a:prstGeom>
              <a:blipFill>
                <a:blip r:embed="rId6"/>
                <a:stretch>
                  <a:fillRect b="-560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D29C7DA6-B448-4BF4-8624-EB91F6642C46}"/>
                  </a:ext>
                </a:extLst>
              </p:cNvPr>
              <p:cNvGraphicFramePr>
                <a:graphicFrameLocks noGrp="1"/>
              </p:cNvGraphicFramePr>
              <p:nvPr>
                <p:extLst>
                  <p:ext uri="{D42A27DB-BD31-4B8C-83A1-F6EECF244321}">
                    <p14:modId xmlns:p14="http://schemas.microsoft.com/office/powerpoint/2010/main" val="226289480"/>
                  </p:ext>
                </p:extLst>
              </p:nvPr>
            </p:nvGraphicFramePr>
            <p:xfrm>
              <a:off x="428595" y="5518284"/>
              <a:ext cx="8296330" cy="1068130"/>
            </p:xfrm>
            <a:graphic>
              <a:graphicData uri="http://schemas.openxmlformats.org/drawingml/2006/table">
                <a:tbl>
                  <a:tblPr firstRow="1" firstCol="1" bandRow="1">
                    <a:tableStyleId>{2D5ABB26-0587-4C30-8999-92F81FD0307C}</a:tableStyleId>
                  </a:tblPr>
                  <a:tblGrid>
                    <a:gridCol w="3075450">
                      <a:extLst>
                        <a:ext uri="{9D8B030D-6E8A-4147-A177-3AD203B41FA5}">
                          <a16:colId xmlns:a16="http://schemas.microsoft.com/office/drawing/2014/main" val="4139238474"/>
                        </a:ext>
                      </a:extLst>
                    </a:gridCol>
                    <a:gridCol w="652610">
                      <a:extLst>
                        <a:ext uri="{9D8B030D-6E8A-4147-A177-3AD203B41FA5}">
                          <a16:colId xmlns:a16="http://schemas.microsoft.com/office/drawing/2014/main" val="4110646597"/>
                        </a:ext>
                      </a:extLst>
                    </a:gridCol>
                    <a:gridCol w="652610">
                      <a:extLst>
                        <a:ext uri="{9D8B030D-6E8A-4147-A177-3AD203B41FA5}">
                          <a16:colId xmlns:a16="http://schemas.microsoft.com/office/drawing/2014/main" val="2995505171"/>
                        </a:ext>
                      </a:extLst>
                    </a:gridCol>
                    <a:gridCol w="652610">
                      <a:extLst>
                        <a:ext uri="{9D8B030D-6E8A-4147-A177-3AD203B41FA5}">
                          <a16:colId xmlns:a16="http://schemas.microsoft.com/office/drawing/2014/main" val="1266902093"/>
                        </a:ext>
                      </a:extLst>
                    </a:gridCol>
                    <a:gridCol w="652610">
                      <a:extLst>
                        <a:ext uri="{9D8B030D-6E8A-4147-A177-3AD203B41FA5}">
                          <a16:colId xmlns:a16="http://schemas.microsoft.com/office/drawing/2014/main" val="1753513818"/>
                        </a:ext>
                      </a:extLst>
                    </a:gridCol>
                    <a:gridCol w="652610">
                      <a:extLst>
                        <a:ext uri="{9D8B030D-6E8A-4147-A177-3AD203B41FA5}">
                          <a16:colId xmlns:a16="http://schemas.microsoft.com/office/drawing/2014/main" val="1150257873"/>
                        </a:ext>
                      </a:extLst>
                    </a:gridCol>
                    <a:gridCol w="652610">
                      <a:extLst>
                        <a:ext uri="{9D8B030D-6E8A-4147-A177-3AD203B41FA5}">
                          <a16:colId xmlns:a16="http://schemas.microsoft.com/office/drawing/2014/main" val="1080064341"/>
                        </a:ext>
                      </a:extLst>
                    </a:gridCol>
                    <a:gridCol w="652610">
                      <a:extLst>
                        <a:ext uri="{9D8B030D-6E8A-4147-A177-3AD203B41FA5}">
                          <a16:colId xmlns:a16="http://schemas.microsoft.com/office/drawing/2014/main" val="4119138278"/>
                        </a:ext>
                      </a:extLst>
                    </a:gridCol>
                    <a:gridCol w="652610">
                      <a:extLst>
                        <a:ext uri="{9D8B030D-6E8A-4147-A177-3AD203B41FA5}">
                          <a16:colId xmlns:a16="http://schemas.microsoft.com/office/drawing/2014/main" val="360375226"/>
                        </a:ext>
                      </a:extLst>
                    </a:gridCol>
                  </a:tblGrid>
                  <a:tr h="321370">
                    <a:tc gridSpan="9">
                      <a:txBody>
                        <a:bodyPr/>
                        <a:lstStyle/>
                        <a:p>
                          <a:pPr algn="ctr"/>
                          <a:r>
                            <a:rPr lang="en-US" altLang="ja-JP" sz="1600" kern="100" dirty="0">
                              <a:solidFill>
                                <a:schemeClr val="bg1"/>
                              </a:solidFill>
                              <a:effectLst/>
                              <a:latin typeface="+mn-ea"/>
                              <a:ea typeface="+mn-ea"/>
                              <a:cs typeface="Arial" panose="020B0604020202020204" pitchFamily="34" charset="0"/>
                            </a:rPr>
                            <a:t>CFRP</a:t>
                          </a:r>
                          <a:r>
                            <a:rPr lang="ja-JP" altLang="en-US" sz="1600" kern="100" dirty="0">
                              <a:solidFill>
                                <a:schemeClr val="bg1"/>
                              </a:solidFill>
                              <a:effectLst/>
                              <a:latin typeface="+mn-ea"/>
                              <a:ea typeface="+mn-ea"/>
                              <a:cs typeface="Arial" panose="020B0604020202020204" pitchFamily="34" charset="0"/>
                            </a:rPr>
                            <a:t>フィラメントの本数に対する</a:t>
                          </a:r>
                          <a14:m>
                            <m:oMath xmlns:m="http://schemas.openxmlformats.org/officeDocument/2006/math">
                              <m:sSub>
                                <m:sSubPr>
                                  <m:ctrlPr>
                                    <a:rPr lang="ja-JP" altLang="ja-JP" sz="1600" b="0" i="1" kern="100" smtClean="0">
                                      <a:solidFill>
                                        <a:schemeClr val="bg1"/>
                                      </a:solidFill>
                                      <a:effectLst/>
                                      <a:latin typeface="Cambria Math" panose="02040503050406030204" pitchFamily="18" charset="0"/>
                                      <a:ea typeface="+mn-ea"/>
                                    </a:rPr>
                                  </m:ctrlPr>
                                </m:sSubPr>
                                <m:e>
                                  <m:r>
                                    <a:rPr lang="en-US" altLang="ja-JP" sz="1600" b="0" i="1" kern="100">
                                      <a:solidFill>
                                        <a:schemeClr val="bg1"/>
                                      </a:solidFill>
                                      <a:effectLst/>
                                      <a:latin typeface="Cambria Math" panose="02040503050406030204" pitchFamily="18" charset="0"/>
                                      <a:ea typeface="+mn-ea"/>
                                    </a:rPr>
                                    <m:t>𝑉</m:t>
                                  </m:r>
                                </m:e>
                                <m:sub>
                                  <m:r>
                                    <a:rPr lang="en-US" altLang="ja-JP" sz="1600" b="0" i="1" kern="100">
                                      <a:solidFill>
                                        <a:schemeClr val="bg1"/>
                                      </a:solidFill>
                                      <a:effectLst/>
                                      <a:latin typeface="Cambria Math" panose="02040503050406030204" pitchFamily="18" charset="0"/>
                                      <a:ea typeface="+mn-ea"/>
                                    </a:rPr>
                                    <m:t>𝑓</m:t>
                                  </m:r>
                                </m:sub>
                              </m:sSub>
                            </m:oMath>
                          </a14:m>
                          <a:r>
                            <a:rPr lang="en-US" altLang="ja-JP" sz="1600" b="0" kern="100" dirty="0">
                              <a:solidFill>
                                <a:schemeClr val="bg1"/>
                              </a:solidFill>
                              <a:effectLst/>
                              <a:latin typeface="+mn-ea"/>
                              <a:ea typeface="+mn-ea"/>
                              <a:cs typeface="Arial" panose="020B0604020202020204" pitchFamily="34" charset="0"/>
                            </a:rPr>
                            <a:t> </a:t>
                          </a:r>
                          <a:endParaRPr lang="ja-JP" sz="1600" kern="100" dirty="0">
                            <a:solidFill>
                              <a:schemeClr val="bg1"/>
                            </a:solidFill>
                            <a:effectLst/>
                            <a:latin typeface="+mn-ea"/>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490101"/>
                      </a:ext>
                    </a:extLst>
                  </a:tr>
                  <a:tr h="321370">
                    <a:tc>
                      <a:txBody>
                        <a:bodyPr/>
                        <a:lstStyle/>
                        <a:p>
                          <a:pPr algn="ctr"/>
                          <a:r>
                            <a:rPr lang="en-US" sz="1600" kern="100" dirty="0">
                              <a:solidFill>
                                <a:sysClr val="windowText" lastClr="000000"/>
                              </a:solidFill>
                              <a:effectLst/>
                              <a:latin typeface="Arial" panose="020B0604020202020204" pitchFamily="34" charset="0"/>
                              <a:ea typeface="+mn-ea"/>
                              <a:cs typeface="Arial" panose="020B0604020202020204" pitchFamily="34" charset="0"/>
                            </a:rPr>
                            <a:t>Number of CFRP filament</a:t>
                          </a:r>
                          <a:endParaRPr lang="ja-JP" sz="1600" kern="100" dirty="0">
                            <a:solidFill>
                              <a:sysClr val="windowText" lastClr="000000"/>
                            </a:solidFill>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ea typeface="+mn-ea"/>
                              <a:cs typeface="Arial" panose="020B0604020202020204" pitchFamily="34" charset="0"/>
                            </a:rPr>
                            <a:t>0</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6</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12</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18</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24</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37</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439863"/>
                      </a:ext>
                    </a:extLst>
                  </a:tr>
                  <a:tr h="402336">
                    <a:tc>
                      <a:txBody>
                        <a:bodyPr/>
                        <a:lstStyle/>
                        <a:p>
                          <a:pPr algn="ctr"/>
                          <a14:m>
                            <m:oMath xmlns:m="http://schemas.openxmlformats.org/officeDocument/2006/math">
                              <m:sSub>
                                <m:sSubPr>
                                  <m:ctrlPr>
                                    <a:rPr lang="ja-JP"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𝑉</m:t>
                                  </m:r>
                                </m:e>
                                <m:sub>
                                  <m:r>
                                    <a:rPr lang="en-US" sz="1600" b="0" i="1" kern="100">
                                      <a:solidFill>
                                        <a:sysClr val="windowText" lastClr="000000"/>
                                      </a:solidFill>
                                      <a:effectLst/>
                                      <a:latin typeface="Cambria Math" panose="02040503050406030204" pitchFamily="18" charset="0"/>
                                    </a:rPr>
                                    <m:t>𝑓</m:t>
                                  </m:r>
                                </m:sub>
                              </m:sSub>
                            </m:oMath>
                          </a14:m>
                          <a:r>
                            <a:rPr lang="en-US" sz="1600" b="0" kern="100" dirty="0">
                              <a:solidFill>
                                <a:sysClr val="windowText" lastClr="000000"/>
                              </a:solidFill>
                              <a:effectLst/>
                              <a:latin typeface="Arial" panose="020B0604020202020204" pitchFamily="34" charset="0"/>
                              <a:cs typeface="Arial" panose="020B0604020202020204" pitchFamily="34" charset="0"/>
                            </a:rPr>
                            <a:t> </a:t>
                          </a:r>
                          <a:r>
                            <a:rPr lang="en-US" sz="1600" kern="100" dirty="0">
                              <a:solidFill>
                                <a:sysClr val="windowText" lastClr="000000"/>
                              </a:solidFill>
                              <a:effectLst/>
                              <a:latin typeface="Arial" panose="020B0604020202020204" pitchFamily="34" charset="0"/>
                              <a:cs typeface="Arial" panose="020B0604020202020204" pitchFamily="34" charset="0"/>
                            </a:rPr>
                            <a:t>[%]</a:t>
                          </a:r>
                          <a:endParaRPr lang="ja-JP" sz="1600" kern="100" dirty="0">
                            <a:solidFill>
                              <a:sysClr val="windowText" lastClr="000000"/>
                            </a:solidFill>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cs typeface="Arial" panose="020B0604020202020204" pitchFamily="34" charset="0"/>
                            </a:rPr>
                            <a:t>0.0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2.1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4.2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5.2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6.4</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384214"/>
                      </a:ext>
                    </a:extLst>
                  </a:tr>
                </a:tbl>
              </a:graphicData>
            </a:graphic>
          </p:graphicFrame>
        </mc:Choice>
        <mc:Fallback xmlns="">
          <p:graphicFrame>
            <p:nvGraphicFramePr>
              <p:cNvPr id="11" name="表 10">
                <a:extLst>
                  <a:ext uri="{FF2B5EF4-FFF2-40B4-BE49-F238E27FC236}">
                    <a16:creationId xmlns:a16="http://schemas.microsoft.com/office/drawing/2014/main" id="{D29C7DA6-B448-4BF4-8624-EB91F6642C46}"/>
                  </a:ext>
                </a:extLst>
              </p:cNvPr>
              <p:cNvGraphicFramePr>
                <a:graphicFrameLocks noGrp="1"/>
              </p:cNvGraphicFramePr>
              <p:nvPr>
                <p:extLst>
                  <p:ext uri="{D42A27DB-BD31-4B8C-83A1-F6EECF244321}">
                    <p14:modId xmlns:p14="http://schemas.microsoft.com/office/powerpoint/2010/main" val="226289480"/>
                  </p:ext>
                </p:extLst>
              </p:nvPr>
            </p:nvGraphicFramePr>
            <p:xfrm>
              <a:off x="428595" y="5518284"/>
              <a:ext cx="8296330" cy="1068130"/>
            </p:xfrm>
            <a:graphic>
              <a:graphicData uri="http://schemas.openxmlformats.org/drawingml/2006/table">
                <a:tbl>
                  <a:tblPr firstRow="1" firstCol="1" bandRow="1">
                    <a:tableStyleId>{2D5ABB26-0587-4C30-8999-92F81FD0307C}</a:tableStyleId>
                  </a:tblPr>
                  <a:tblGrid>
                    <a:gridCol w="3075450">
                      <a:extLst>
                        <a:ext uri="{9D8B030D-6E8A-4147-A177-3AD203B41FA5}">
                          <a16:colId xmlns:a16="http://schemas.microsoft.com/office/drawing/2014/main" val="4139238474"/>
                        </a:ext>
                      </a:extLst>
                    </a:gridCol>
                    <a:gridCol w="652610">
                      <a:extLst>
                        <a:ext uri="{9D8B030D-6E8A-4147-A177-3AD203B41FA5}">
                          <a16:colId xmlns:a16="http://schemas.microsoft.com/office/drawing/2014/main" val="4110646597"/>
                        </a:ext>
                      </a:extLst>
                    </a:gridCol>
                    <a:gridCol w="652610">
                      <a:extLst>
                        <a:ext uri="{9D8B030D-6E8A-4147-A177-3AD203B41FA5}">
                          <a16:colId xmlns:a16="http://schemas.microsoft.com/office/drawing/2014/main" val="2995505171"/>
                        </a:ext>
                      </a:extLst>
                    </a:gridCol>
                    <a:gridCol w="652610">
                      <a:extLst>
                        <a:ext uri="{9D8B030D-6E8A-4147-A177-3AD203B41FA5}">
                          <a16:colId xmlns:a16="http://schemas.microsoft.com/office/drawing/2014/main" val="1266902093"/>
                        </a:ext>
                      </a:extLst>
                    </a:gridCol>
                    <a:gridCol w="652610">
                      <a:extLst>
                        <a:ext uri="{9D8B030D-6E8A-4147-A177-3AD203B41FA5}">
                          <a16:colId xmlns:a16="http://schemas.microsoft.com/office/drawing/2014/main" val="1753513818"/>
                        </a:ext>
                      </a:extLst>
                    </a:gridCol>
                    <a:gridCol w="652610">
                      <a:extLst>
                        <a:ext uri="{9D8B030D-6E8A-4147-A177-3AD203B41FA5}">
                          <a16:colId xmlns:a16="http://schemas.microsoft.com/office/drawing/2014/main" val="1150257873"/>
                        </a:ext>
                      </a:extLst>
                    </a:gridCol>
                    <a:gridCol w="652610">
                      <a:extLst>
                        <a:ext uri="{9D8B030D-6E8A-4147-A177-3AD203B41FA5}">
                          <a16:colId xmlns:a16="http://schemas.microsoft.com/office/drawing/2014/main" val="1080064341"/>
                        </a:ext>
                      </a:extLst>
                    </a:gridCol>
                    <a:gridCol w="652610">
                      <a:extLst>
                        <a:ext uri="{9D8B030D-6E8A-4147-A177-3AD203B41FA5}">
                          <a16:colId xmlns:a16="http://schemas.microsoft.com/office/drawing/2014/main" val="4119138278"/>
                        </a:ext>
                      </a:extLst>
                    </a:gridCol>
                    <a:gridCol w="652610">
                      <a:extLst>
                        <a:ext uri="{9D8B030D-6E8A-4147-A177-3AD203B41FA5}">
                          <a16:colId xmlns:a16="http://schemas.microsoft.com/office/drawing/2014/main" val="360375226"/>
                        </a:ext>
                      </a:extLst>
                    </a:gridCol>
                  </a:tblGrid>
                  <a:tr h="321370">
                    <a:tc gridSpan="9">
                      <a:txBody>
                        <a:bodyPr/>
                        <a:lstStyle/>
                        <a:p>
                          <a:endParaRPr lang="ja-JP"/>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9434" r="-73" b="-245283"/>
                          </a:stretch>
                        </a:blipFill>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490101"/>
                      </a:ext>
                    </a:extLst>
                  </a:tr>
                  <a:tr h="344424">
                    <a:tc>
                      <a:txBody>
                        <a:bodyPr/>
                        <a:lstStyle/>
                        <a:p>
                          <a:pPr algn="ctr"/>
                          <a:r>
                            <a:rPr lang="en-US" sz="1600" kern="100" dirty="0">
                              <a:solidFill>
                                <a:sysClr val="windowText" lastClr="000000"/>
                              </a:solidFill>
                              <a:effectLst/>
                              <a:latin typeface="Arial" panose="020B0604020202020204" pitchFamily="34" charset="0"/>
                              <a:ea typeface="+mn-ea"/>
                              <a:cs typeface="Arial" panose="020B0604020202020204" pitchFamily="34" charset="0"/>
                            </a:rPr>
                            <a:t>Number of CFRP filament</a:t>
                          </a:r>
                          <a:endParaRPr lang="ja-JP" sz="1600" kern="100" dirty="0">
                            <a:solidFill>
                              <a:sysClr val="windowText" lastClr="000000"/>
                            </a:solidFill>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ea typeface="+mn-ea"/>
                              <a:cs typeface="Arial" panose="020B0604020202020204" pitchFamily="34" charset="0"/>
                            </a:rPr>
                            <a:t>0</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6</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12</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18</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24</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37</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439863"/>
                      </a:ext>
                    </a:extLst>
                  </a:tr>
                  <a:tr h="402336">
                    <a:tc>
                      <a:txBody>
                        <a:bodyPr/>
                        <a:lstStyle/>
                        <a:p>
                          <a:endParaRPr lang="ja-JP"/>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174242" r="-169901" b="-10606"/>
                          </a:stretch>
                        </a:blipFill>
                      </a:tcPr>
                    </a:tc>
                    <a:tc>
                      <a:txBody>
                        <a:bodyPr/>
                        <a:lstStyle/>
                        <a:p>
                          <a:pPr algn="ctr"/>
                          <a:r>
                            <a:rPr lang="en-US" sz="1600" kern="100" dirty="0">
                              <a:effectLst/>
                              <a:latin typeface="Arial" panose="020B0604020202020204" pitchFamily="34" charset="0"/>
                              <a:cs typeface="Arial" panose="020B0604020202020204" pitchFamily="34" charset="0"/>
                            </a:rPr>
                            <a:t>0.0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2.1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4.2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5.2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6.4</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384214"/>
                      </a:ext>
                    </a:extLst>
                  </a:tr>
                </a:tbl>
              </a:graphicData>
            </a:graphic>
          </p:graphicFrame>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63BA8CB-9CC6-4450-94F8-DA43B5CC9E31}"/>
                  </a:ext>
                </a:extLst>
              </p:cNvPr>
              <p:cNvSpPr txBox="1"/>
              <p:nvPr/>
            </p:nvSpPr>
            <p:spPr>
              <a:xfrm>
                <a:off x="350972" y="845962"/>
                <a:ext cx="8373958" cy="604524"/>
              </a:xfrm>
              <a:prstGeom prst="rect">
                <a:avLst/>
              </a:prstGeom>
              <a:noFill/>
            </p:spPr>
            <p:txBody>
              <a:bodyPr wrap="square" rtlCol="0">
                <a:spAutoFit/>
              </a:bodyPr>
              <a:lstStyle/>
              <a:p>
                <a:r>
                  <a:rPr kumimoji="1" lang="ja-JP" altLang="en-US" sz="1600" dirty="0">
                    <a:latin typeface="+mn-ea"/>
                  </a:rPr>
                  <a:t>手動強化試験片に埋め込む</a:t>
                </a:r>
                <a:r>
                  <a:rPr kumimoji="1" lang="en-US" altLang="ja-JP" sz="1600" dirty="0">
                    <a:latin typeface="+mn-ea"/>
                  </a:rPr>
                  <a:t>CFRP</a:t>
                </a:r>
                <a:r>
                  <a:rPr kumimoji="1" lang="ja-JP" altLang="en-US" sz="1600" dirty="0">
                    <a:latin typeface="+mn-ea"/>
                  </a:rPr>
                  <a:t>フィラメントの本数は</a:t>
                </a:r>
                <a:r>
                  <a:rPr kumimoji="1" lang="en-US" altLang="ja-JP" sz="1600" dirty="0">
                    <a:latin typeface="+mn-ea"/>
                  </a:rPr>
                  <a:t>0</a:t>
                </a:r>
                <a:r>
                  <a:rPr kumimoji="1" lang="ja-JP" altLang="en-US" sz="1600" dirty="0">
                    <a:latin typeface="+mn-ea"/>
                  </a:rPr>
                  <a:t>～</a:t>
                </a:r>
                <a:r>
                  <a:rPr kumimoji="1" lang="en-US" altLang="ja-JP" sz="1600" dirty="0">
                    <a:latin typeface="+mn-ea"/>
                  </a:rPr>
                  <a:t>62</a:t>
                </a:r>
                <a:r>
                  <a:rPr kumimoji="1" lang="ja-JP" altLang="en-US" sz="1600" dirty="0">
                    <a:latin typeface="+mn-ea"/>
                  </a:rPr>
                  <a:t>本で変化させる．</a:t>
                </a:r>
                <a:endParaRPr kumimoji="1" lang="en-US" altLang="ja-JP" sz="1600" dirty="0">
                  <a:latin typeface="+mn-ea"/>
                </a:endParaRPr>
              </a:p>
              <a:p>
                <a:r>
                  <a:rPr kumimoji="1" lang="ja-JP" altLang="en-US" sz="1600" dirty="0">
                    <a:latin typeface="+mn-ea"/>
                  </a:rPr>
                  <a:t>本数をより一般的な値にするため，体積含有率</a:t>
                </a:r>
                <a:r>
                  <a:rPr lang="en-US" altLang="ja-JP" sz="1600" dirty="0">
                    <a:ea typeface="游ゴシック" panose="020B0400000000000000" pitchFamily="50" charset="-128"/>
                  </a:rPr>
                  <a:t> </a:t>
                </a:r>
                <a14:m>
                  <m:oMath xmlns:m="http://schemas.openxmlformats.org/officeDocument/2006/math">
                    <m:sSub>
                      <m:sSubPr>
                        <m:ctrlPr>
                          <a:rPr lang="en-US" altLang="ja-JP" sz="1600" i="1" smtClean="0">
                            <a:latin typeface="Cambria Math" panose="02040503050406030204" pitchFamily="18" charset="0"/>
                            <a:ea typeface="游ゴシック" panose="020B0400000000000000" pitchFamily="50" charset="-128"/>
                          </a:rPr>
                        </m:ctrlPr>
                      </m:sSubPr>
                      <m:e>
                        <m:r>
                          <a:rPr lang="en-US" altLang="ja-JP" sz="1600" i="1">
                            <a:latin typeface="Cambria Math" panose="02040503050406030204" pitchFamily="18" charset="0"/>
                            <a:ea typeface="游ゴシック" panose="020B0400000000000000" pitchFamily="50" charset="-128"/>
                          </a:rPr>
                          <m:t>𝑉</m:t>
                        </m:r>
                      </m:e>
                      <m:sub>
                        <m:r>
                          <a:rPr lang="en-US" altLang="ja-JP" sz="1600" i="1">
                            <a:latin typeface="Cambria Math" panose="02040503050406030204" pitchFamily="18" charset="0"/>
                            <a:ea typeface="游ゴシック" panose="020B0400000000000000" pitchFamily="50" charset="-128"/>
                          </a:rPr>
                          <m:t>𝑓</m:t>
                        </m:r>
                      </m:sub>
                    </m:sSub>
                  </m:oMath>
                </a14:m>
                <a:r>
                  <a:rPr kumimoji="1" lang="ja-JP" altLang="en-US" sz="1600" dirty="0">
                    <a:latin typeface="+mn-ea"/>
                  </a:rPr>
                  <a:t>を定義する．</a:t>
                </a:r>
              </a:p>
            </p:txBody>
          </p:sp>
        </mc:Choice>
        <mc:Fallback xmlns="">
          <p:sp>
            <p:nvSpPr>
              <p:cNvPr id="21" name="テキスト ボックス 20">
                <a:extLst>
                  <a:ext uri="{FF2B5EF4-FFF2-40B4-BE49-F238E27FC236}">
                    <a16:creationId xmlns:a16="http://schemas.microsoft.com/office/drawing/2014/main" id="{863BA8CB-9CC6-4450-94F8-DA43B5CC9E31}"/>
                  </a:ext>
                </a:extLst>
              </p:cNvPr>
              <p:cNvSpPr txBox="1">
                <a:spLocks noRot="1" noChangeAspect="1" noMove="1" noResize="1" noEditPoints="1" noAdjustHandles="1" noChangeArrowheads="1" noChangeShapeType="1" noTextEdit="1"/>
              </p:cNvSpPr>
              <p:nvPr/>
            </p:nvSpPr>
            <p:spPr>
              <a:xfrm>
                <a:off x="350972" y="845962"/>
                <a:ext cx="8373958" cy="604524"/>
              </a:xfrm>
              <a:prstGeom prst="rect">
                <a:avLst/>
              </a:prstGeom>
              <a:blipFill>
                <a:blip r:embed="rId8"/>
                <a:stretch>
                  <a:fillRect l="-437" t="-3030" b="-10101"/>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C0A9F18E-AD34-46EB-BAFF-B629B72EE63A}"/>
              </a:ext>
            </a:extLst>
          </p:cNvPr>
          <p:cNvSpPr txBox="1"/>
          <p:nvPr/>
        </p:nvSpPr>
        <p:spPr>
          <a:xfrm>
            <a:off x="1789176" y="4878865"/>
            <a:ext cx="2457450" cy="338554"/>
          </a:xfrm>
          <a:prstGeom prst="rect">
            <a:avLst/>
          </a:prstGeom>
          <a:noFill/>
        </p:spPr>
        <p:txBody>
          <a:bodyPr wrap="square" rtlCol="0">
            <a:spAutoFit/>
          </a:bodyPr>
          <a:lstStyle/>
          <a:p>
            <a:r>
              <a:rPr kumimoji="1" lang="ja-JP" altLang="en-US" sz="1600" dirty="0"/>
              <a:t>手動強化試験片断面</a:t>
            </a:r>
          </a:p>
        </p:txBody>
      </p:sp>
      <p:sp>
        <p:nvSpPr>
          <p:cNvPr id="4" name="テキスト ボックス 3">
            <a:extLst>
              <a:ext uri="{FF2B5EF4-FFF2-40B4-BE49-F238E27FC236}">
                <a16:creationId xmlns:a16="http://schemas.microsoft.com/office/drawing/2014/main" id="{92886283-13E6-434B-9B91-528D2C6AA130}"/>
              </a:ext>
            </a:extLst>
          </p:cNvPr>
          <p:cNvSpPr txBox="1"/>
          <p:nvPr/>
        </p:nvSpPr>
        <p:spPr>
          <a:xfrm>
            <a:off x="5424484" y="4878865"/>
            <a:ext cx="2866486" cy="338554"/>
          </a:xfrm>
          <a:prstGeom prst="rect">
            <a:avLst/>
          </a:prstGeom>
          <a:noFill/>
        </p:spPr>
        <p:txBody>
          <a:bodyPr wrap="square" rtlCol="0">
            <a:spAutoFit/>
          </a:bodyPr>
          <a:lstStyle/>
          <a:p>
            <a:r>
              <a:rPr kumimoji="1" lang="en-US" altLang="ja-JP" sz="1600" dirty="0">
                <a:latin typeface="+mn-ea"/>
              </a:rPr>
              <a:t>CFRP</a:t>
            </a:r>
            <a:r>
              <a:rPr kumimoji="1" lang="ja-JP" altLang="en-US" sz="1600" dirty="0">
                <a:latin typeface="+mn-ea"/>
              </a:rPr>
              <a:t>フィラメント断面</a:t>
            </a:r>
            <a:endParaRPr kumimoji="1" lang="en-US" altLang="ja-JP" sz="1600" dirty="0">
              <a:latin typeface="+mn-ea"/>
            </a:endParaRPr>
          </a:p>
        </p:txBody>
      </p:sp>
    </p:spTree>
    <p:extLst>
      <p:ext uri="{BB962C8B-B14F-4D97-AF65-F5344CB8AC3E}">
        <p14:creationId xmlns:p14="http://schemas.microsoft.com/office/powerpoint/2010/main" val="926612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311E12AC-75C6-4492-9A16-E9AE59FA6B73}"/>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10" name="図 9">
            <a:extLst>
              <a:ext uri="{FF2B5EF4-FFF2-40B4-BE49-F238E27FC236}">
                <a16:creationId xmlns:a16="http://schemas.microsoft.com/office/drawing/2014/main" id="{36A9AE5B-0309-422D-A012-42268B2BA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802742"/>
            <a:ext cx="3353694" cy="2332234"/>
          </a:xfrm>
          <a:prstGeom prst="rect">
            <a:avLst/>
          </a:prstGeom>
        </p:spPr>
      </p:pic>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3680158151"/>
                  </p:ext>
                </p:extLst>
              </p:nvPr>
            </p:nvGraphicFramePr>
            <p:xfrm>
              <a:off x="639337" y="5187125"/>
              <a:ext cx="7895957" cy="1341120"/>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600" i="1" smtClean="0">
                                      <a:solidFill>
                                        <a:schemeClr val="bg1"/>
                                      </a:solidFill>
                                      <a:latin typeface="Cambria Math" panose="02040503050406030204" pitchFamily="18" charset="0"/>
                                    </a:rPr>
                                  </m:ctrlPr>
                                </m:sSubPr>
                                <m:e>
                                  <m:r>
                                    <a:rPr lang="en-US" altLang="ja-JP" sz="1600" b="0" i="1">
                                      <a:solidFill>
                                        <a:schemeClr val="bg1"/>
                                      </a:solidFill>
                                      <a:latin typeface="Cambria Math" panose="02040503050406030204" pitchFamily="18" charset="0"/>
                                    </a:rPr>
                                    <m:t>𝜎</m:t>
                                  </m:r>
                                </m:e>
                                <m:sub>
                                  <m:r>
                                    <a:rPr lang="en-US" altLang="ja-JP" sz="1600" b="0" i="1">
                                      <a:solidFill>
                                        <a:schemeClr val="bg1"/>
                                      </a:solidFill>
                                      <a:latin typeface="Cambria Math" panose="02040503050406030204" pitchFamily="18" charset="0"/>
                                    </a:rPr>
                                    <m:t>𝑏</m:t>
                                  </m:r>
                                  <m:r>
                                    <a:rPr lang="en-US" altLang="ja-JP" sz="1600" b="0" i="1" smtClean="0">
                                      <a:solidFill>
                                        <a:schemeClr val="bg1"/>
                                      </a:solidFill>
                                      <a:latin typeface="Cambria Math" panose="02040503050406030204" pitchFamily="18" charset="0"/>
                                    </a:rPr>
                                    <m:t>_</m:t>
                                  </m:r>
                                  <m:r>
                                    <a:rPr lang="en-US" altLang="ja-JP" sz="1600" b="0" i="1" smtClean="0">
                                      <a:solidFill>
                                        <a:schemeClr val="bg1"/>
                                      </a:solidFill>
                                      <a:latin typeface="Cambria Math" panose="02040503050406030204" pitchFamily="18" charset="0"/>
                                    </a:rPr>
                                    <m:t>𝑡𝑜𝑡𝑎𝑙</m:t>
                                  </m:r>
                                </m:sub>
                              </m:sSub>
                            </m:oMath>
                          </a14:m>
                          <a:r>
                            <a:rPr kumimoji="1" lang="ja-JP" altLang="en-US" sz="1600" b="0" dirty="0">
                              <a:solidFill>
                                <a:schemeClr val="bg1"/>
                              </a:solidFill>
                              <a:latin typeface="+mn-ea"/>
                              <a:ea typeface="+mn-ea"/>
                              <a:cs typeface="Arial" panose="020B0604020202020204" pitchFamily="34" charset="0"/>
                            </a:rPr>
                            <a:t>を求めるのに使用した各材質の断面積及び応力</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600" b="0" dirty="0">
                              <a:latin typeface="+mn-ea"/>
                              <a:ea typeface="+mn-ea"/>
                              <a:cs typeface="Arial" panose="020B0604020202020204" pitchFamily="34" charset="0"/>
                            </a:rPr>
                            <a:t>Strength</a:t>
                          </a:r>
                          <a14:m>
                            <m:oMath xmlns:m="http://schemas.openxmlformats.org/officeDocument/2006/math">
                              <m:r>
                                <a:rPr kumimoji="1" lang="en-US" altLang="ja-JP" sz="1600" b="0" i="0" smtClean="0">
                                  <a:latin typeface="Cambria Math" panose="02040503050406030204" pitchFamily="18" charset="0"/>
                                  <a:ea typeface="+mn-ea"/>
                                  <a:cs typeface="Arial" panose="020B0604020202020204" pitchFamily="34" charset="0"/>
                                </a:rPr>
                                <m:t> </m:t>
                              </m:r>
                            </m:oMath>
                          </a14:m>
                          <a:r>
                            <a:rPr kumimoji="1" lang="en-US" altLang="ja-JP" sz="1600" b="0" dirty="0">
                              <a:latin typeface="+mn-ea"/>
                              <a:ea typeface="+mn-ea"/>
                              <a:cs typeface="Arial" panose="020B0604020202020204" pitchFamily="34" charset="0"/>
                            </a:rPr>
                            <a:t>[MPa]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35.1</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700</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11.2</a:t>
                          </a:r>
                          <a:endParaRPr kumimoji="1" lang="ja-JP" altLang="en-US" sz="1600" b="0" dirty="0">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3680158151"/>
                  </p:ext>
                </p:extLst>
              </p:nvPr>
            </p:nvGraphicFramePr>
            <p:xfrm>
              <a:off x="639337" y="5187125"/>
              <a:ext cx="7895957" cy="1349312"/>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343472">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4"/>
                          <a:stretch>
                            <a:fillRect t="-1754" r="-77" b="-312281"/>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35280">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35280">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35280">
                    <a:tc>
                      <a:txBody>
                        <a:bodyPr/>
                        <a:lstStyle/>
                        <a:p>
                          <a:endParaRPr lang="ja-JP"/>
                        </a:p>
                      </a:txBody>
                      <a:tcPr anchor="ctr">
                        <a:blipFill>
                          <a:blip r:embed="rId4"/>
                          <a:stretch>
                            <a:fillRect t="-307273" r="-186534" b="-21818"/>
                          </a:stretch>
                        </a:blipFill>
                      </a:tcPr>
                    </a:tc>
                    <a:tc>
                      <a:txBody>
                        <a:bodyPr/>
                        <a:lstStyle/>
                        <a:p>
                          <a:pPr algn="ctr"/>
                          <a:r>
                            <a:rPr kumimoji="1" lang="en-US" altLang="ja-JP" sz="1600" b="0" dirty="0">
                              <a:latin typeface="+mn-ea"/>
                              <a:ea typeface="+mn-ea"/>
                              <a:cs typeface="Arial" panose="020B0604020202020204" pitchFamily="34" charset="0"/>
                            </a:rPr>
                            <a:t>35.1</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700</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11.2</a:t>
                          </a:r>
                          <a:endParaRPr kumimoji="1" lang="ja-JP" altLang="en-US" sz="1600" b="0" dirty="0">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7" name="テキスト ボックス 6">
            <a:extLst>
              <a:ext uri="{FF2B5EF4-FFF2-40B4-BE49-F238E27FC236}">
                <a16:creationId xmlns:a16="http://schemas.microsoft.com/office/drawing/2014/main" id="{1C5845D7-197B-4DB3-AA30-3E5C47174448}"/>
              </a:ext>
            </a:extLst>
          </p:cNvPr>
          <p:cNvSpPr txBox="1"/>
          <p:nvPr/>
        </p:nvSpPr>
        <p:spPr>
          <a:xfrm>
            <a:off x="639069" y="6463712"/>
            <a:ext cx="3339376" cy="313356"/>
          </a:xfrm>
          <a:prstGeom prst="rect">
            <a:avLst/>
          </a:prstGeom>
          <a:noFill/>
        </p:spPr>
        <p:txBody>
          <a:bodyPr wrap="none" rtlCol="0">
            <a:spAutoFit/>
          </a:bodyPr>
          <a:lstStyle/>
          <a:p>
            <a:pPr>
              <a:lnSpc>
                <a:spcPts val="1900"/>
              </a:lnSpc>
            </a:pPr>
            <a:r>
              <a:rPr kumimoji="1" lang="en-US" altLang="ja-JP" sz="1100" b="0" i="1" dirty="0">
                <a:latin typeface="Times New Roman" panose="02020603050405020304" pitchFamily="18" charset="0"/>
                <a:cs typeface="Times New Roman" panose="02020603050405020304" pitchFamily="18" charset="0"/>
              </a:rPr>
              <a:t>n </a:t>
            </a:r>
            <a:r>
              <a:rPr lang="ja-JP" altLang="en-US" sz="1100" dirty="0">
                <a:latin typeface="游ゴシック" panose="020B0400000000000000" pitchFamily="50" charset="-128"/>
                <a:ea typeface="游ゴシック" panose="020B0400000000000000" pitchFamily="50" charset="-128"/>
              </a:rPr>
              <a:t>：試験片内に含まれる</a:t>
            </a:r>
            <a:r>
              <a:rPr lang="en-US" altLang="ja-JP" sz="1100" dirty="0">
                <a:latin typeface="游ゴシック" panose="020B0400000000000000" pitchFamily="50" charset="-128"/>
                <a:ea typeface="游ゴシック" panose="020B0400000000000000" pitchFamily="50" charset="-128"/>
              </a:rPr>
              <a:t>CFRP</a:t>
            </a:r>
            <a:r>
              <a:rPr lang="ja-JP" altLang="en-US" sz="1100" dirty="0">
                <a:latin typeface="游ゴシック" panose="020B0400000000000000" pitchFamily="50" charset="-128"/>
                <a:ea typeface="游ゴシック" panose="020B0400000000000000" pitchFamily="50" charset="-128"/>
              </a:rPr>
              <a:t>フィラメントの本数</a:t>
            </a:r>
            <a:endParaRPr kumimoji="1" lang="en-US" altLang="ja-JP" sz="11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129CA1F-F143-4F9A-8C99-8DDD6866C131}"/>
                  </a:ext>
                </a:extLst>
              </p:cNvPr>
              <p:cNvSpPr/>
              <p:nvPr/>
            </p:nvSpPr>
            <p:spPr>
              <a:xfrm>
                <a:off x="496194" y="1161617"/>
                <a:ext cx="6766815"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b="0" i="1">
                              <a:latin typeface="Cambria Math" panose="02040503050406030204" pitchFamily="18" charset="0"/>
                            </a:rPr>
                            <m:t>𝜎</m:t>
                          </m:r>
                        </m:e>
                        <m:sub>
                          <m:r>
                            <a:rPr lang="en-US" altLang="ja-JP" b="0" i="1">
                              <a:latin typeface="Cambria Math" panose="02040503050406030204" pitchFamily="18" charset="0"/>
                            </a:rPr>
                            <m:t>𝑏</m:t>
                          </m:r>
                          <m:r>
                            <a:rPr lang="en-US" altLang="ja-JP" b="0" i="1" smtClean="0">
                              <a:latin typeface="Cambria Math" panose="02040503050406030204" pitchFamily="18" charset="0"/>
                            </a:rPr>
                            <m:t>_</m:t>
                          </m:r>
                          <m:r>
                            <a:rPr lang="en-US" altLang="ja-JP" b="0" i="1" smtClean="0">
                              <a:latin typeface="Cambria Math" panose="02040503050406030204" pitchFamily="18" charset="0"/>
                            </a:rPr>
                            <m:t>𝑡𝑜𝑡𝑎𝑙</m:t>
                          </m:r>
                        </m:sub>
                      </m:sSub>
                      <m:r>
                        <a:rPr lang="en-US" altLang="ja-JP" b="0" i="1">
                          <a:latin typeface="Cambria Math" panose="02040503050406030204" pitchFamily="18" charset="0"/>
                        </a:rPr>
                        <m:t>=</m:t>
                      </m:r>
                      <m:sSub>
                        <m:sSubPr>
                          <m:ctrlPr>
                            <a:rPr lang="ja-JP" altLang="ja-JP" i="1">
                              <a:latin typeface="Cambria Math" panose="02040503050406030204" pitchFamily="18" charset="0"/>
                            </a:rPr>
                          </m:ctrlPr>
                        </m:sSubPr>
                        <m:e>
                          <m:sSub>
                            <m:sSubPr>
                              <m:ctrlPr>
                                <a:rPr lang="ja-JP" altLang="ja-JP" i="1">
                                  <a:latin typeface="Cambria Math" panose="02040503050406030204" pitchFamily="18" charset="0"/>
                                </a:rPr>
                              </m:ctrlPr>
                            </m:sSubPr>
                            <m:e>
                              <m:r>
                                <a:rPr lang="en-US" altLang="ja-JP" i="1">
                                  <a:latin typeface="Cambria Math" panose="02040503050406030204" pitchFamily="18" charset="0"/>
                                </a:rPr>
                                <m:t>𝜎</m:t>
                              </m:r>
                            </m:e>
                            <m:sub>
                              <m:r>
                                <a:rPr lang="en-US" altLang="ja-JP" i="1">
                                  <a:latin typeface="Cambria Math" panose="02040503050406030204" pitchFamily="18" charset="0"/>
                                </a:rPr>
                                <m:t>𝑏</m:t>
                              </m:r>
                              <m:r>
                                <a:rPr lang="en-US" altLang="ja-JP" i="1">
                                  <a:latin typeface="Cambria Math" panose="02040503050406030204" pitchFamily="18" charset="0"/>
                                </a:rPr>
                                <m:t>_</m:t>
                              </m:r>
                              <m:r>
                                <a:rPr lang="en-US" altLang="ja-JP" b="0" i="1" smtClean="0">
                                  <a:latin typeface="Cambria Math" panose="02040503050406030204" pitchFamily="18" charset="0"/>
                                </a:rPr>
                                <m:t>𝐶𝐹𝑅𝑃</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𝐶𝐹</m:t>
                              </m:r>
                            </m:sub>
                          </m:sSub>
                          <m:r>
                            <a:rPr lang="en-US" altLang="ja-JP" b="0" i="1" smtClean="0">
                              <a:latin typeface="Cambria Math" panose="02040503050406030204" pitchFamily="18" charset="0"/>
                            </a:rPr>
                            <m:t>+</m:t>
                          </m:r>
                          <m:r>
                            <a:rPr lang="en-US" altLang="ja-JP" b="0" i="1">
                              <a:latin typeface="Cambria Math" panose="02040503050406030204" pitchFamily="18" charset="0"/>
                            </a:rPr>
                            <m:t>𝜎</m:t>
                          </m:r>
                        </m:e>
                        <m:sub>
                          <m:r>
                            <a:rPr lang="en-US" altLang="ja-JP" b="0" i="1">
                              <a:latin typeface="Cambria Math" panose="02040503050406030204" pitchFamily="18" charset="0"/>
                            </a:rPr>
                            <m:t>𝑃𝐿𝐴</m:t>
                          </m:r>
                        </m:sub>
                      </m:sSub>
                      <m:sSub>
                        <m:sSubPr>
                          <m:ctrlPr>
                            <a:rPr lang="ja-JP" altLang="ja-JP" i="1">
                              <a:latin typeface="Cambria Math" panose="02040503050406030204" pitchFamily="18" charset="0"/>
                            </a:rPr>
                          </m:ctrlPr>
                        </m:sSubPr>
                        <m:e>
                          <m:r>
                            <a:rPr lang="en-US" altLang="ja-JP" b="0" i="1">
                              <a:latin typeface="Cambria Math" panose="02040503050406030204" pitchFamily="18" charset="0"/>
                            </a:rPr>
                            <m:t>𝑉</m:t>
                          </m:r>
                        </m:e>
                        <m:sub>
                          <m:r>
                            <a:rPr lang="en-US" altLang="ja-JP" b="0" i="1">
                              <a:latin typeface="Cambria Math" panose="02040503050406030204" pitchFamily="18" charset="0"/>
                            </a:rPr>
                            <m:t>𝑓</m:t>
                          </m:r>
                          <m:r>
                            <a:rPr lang="en-US" altLang="ja-JP" b="0" i="1">
                              <a:latin typeface="Cambria Math" panose="02040503050406030204" pitchFamily="18" charset="0"/>
                            </a:rPr>
                            <m:t>_</m:t>
                          </m:r>
                          <m:r>
                            <a:rPr lang="en-US" altLang="ja-JP" b="0" i="1">
                              <a:latin typeface="Cambria Math" panose="02040503050406030204" pitchFamily="18" charset="0"/>
                            </a:rPr>
                            <m:t>𝑃𝐿𝐴</m:t>
                          </m:r>
                        </m:sub>
                      </m:sSub>
                      <m:r>
                        <a:rPr lang="en-US" altLang="ja-JP" b="0" i="1">
                          <a:latin typeface="Cambria Math" panose="02040503050406030204" pitchFamily="18" charset="0"/>
                        </a:rPr>
                        <m:t>+</m:t>
                      </m:r>
                      <m:sSub>
                        <m:sSubPr>
                          <m:ctrlPr>
                            <a:rPr lang="ja-JP" altLang="ja-JP" i="1">
                              <a:latin typeface="Cambria Math" panose="02040503050406030204" pitchFamily="18" charset="0"/>
                            </a:rPr>
                          </m:ctrlPr>
                        </m:sSubPr>
                        <m:e>
                          <m:r>
                            <a:rPr lang="en-US" altLang="ja-JP" b="0" i="1">
                              <a:latin typeface="Cambria Math" panose="02040503050406030204" pitchFamily="18" charset="0"/>
                            </a:rPr>
                            <m:t>𝜎</m:t>
                          </m:r>
                        </m:e>
                        <m:sub>
                          <m:r>
                            <a:rPr lang="en-US" altLang="ja-JP" b="0" i="1">
                              <a:latin typeface="Cambria Math" panose="02040503050406030204" pitchFamily="18" charset="0"/>
                            </a:rPr>
                            <m:t>𝑒𝑝𝑜𝑥𝑦</m:t>
                          </m:r>
                        </m:sub>
                      </m:sSub>
                      <m:sSub>
                        <m:sSubPr>
                          <m:ctrlPr>
                            <a:rPr lang="ja-JP" altLang="ja-JP" i="1">
                              <a:latin typeface="Cambria Math" panose="02040503050406030204" pitchFamily="18" charset="0"/>
                            </a:rPr>
                          </m:ctrlPr>
                        </m:sSubPr>
                        <m:e>
                          <m:r>
                            <a:rPr lang="en-US" altLang="ja-JP" b="0" i="1">
                              <a:latin typeface="Cambria Math" panose="02040503050406030204" pitchFamily="18" charset="0"/>
                            </a:rPr>
                            <m:t>𝑉</m:t>
                          </m:r>
                        </m:e>
                        <m:sub>
                          <m:r>
                            <a:rPr lang="en-US" altLang="ja-JP" b="0" i="1">
                              <a:latin typeface="Cambria Math" panose="02040503050406030204" pitchFamily="18" charset="0"/>
                            </a:rPr>
                            <m:t>𝑓</m:t>
                          </m:r>
                          <m:r>
                            <a:rPr lang="en-US" altLang="ja-JP" b="0" i="1">
                              <a:latin typeface="Cambria Math" panose="02040503050406030204" pitchFamily="18" charset="0"/>
                            </a:rPr>
                            <m:t>_</m:t>
                          </m:r>
                          <m:r>
                            <a:rPr lang="en-US" altLang="ja-JP" b="0" i="1">
                              <a:latin typeface="Cambria Math" panose="02040503050406030204" pitchFamily="18" charset="0"/>
                            </a:rPr>
                            <m:t>𝑒𝑝𝑜𝑥𝑦</m:t>
                          </m:r>
                        </m:sub>
                      </m:sSub>
                    </m:oMath>
                  </m:oMathPara>
                </a14:m>
                <a:endParaRPr lang="en-US" altLang="ja-JP" dirty="0">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4129CA1F-F143-4F9A-8C99-8DDD6866C131}"/>
                  </a:ext>
                </a:extLst>
              </p:cNvPr>
              <p:cNvSpPr>
                <a:spLocks noRot="1" noChangeAspect="1" noMove="1" noResize="1" noEditPoints="1" noAdjustHandles="1" noChangeArrowheads="1" noChangeShapeType="1" noTextEdit="1"/>
              </p:cNvSpPr>
              <p:nvPr/>
            </p:nvSpPr>
            <p:spPr>
              <a:xfrm>
                <a:off x="496194" y="1161617"/>
                <a:ext cx="6766815" cy="391582"/>
              </a:xfrm>
              <a:prstGeom prst="rect">
                <a:avLst/>
              </a:prstGeom>
              <a:blipFill>
                <a:blip r:embed="rId5"/>
                <a:stretch>
                  <a:fillRect b="-937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622CCDE1-C76F-42A3-AB12-2322CA23F9E0}"/>
              </a:ext>
            </a:extLst>
          </p:cNvPr>
          <p:cNvSpPr/>
          <p:nvPr/>
        </p:nvSpPr>
        <p:spPr>
          <a:xfrm>
            <a:off x="496194" y="784986"/>
            <a:ext cx="7135728" cy="338554"/>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引張強さの複合則から本実験結果が妥当であったかを評価する．</a:t>
            </a:r>
            <a:endParaRPr lang="en-US" altLang="ja-JP" sz="1600" dirty="0">
              <a:latin typeface="游ゴシック" panose="020B0400000000000000" pitchFamily="50" charset="-128"/>
              <a:ea typeface="游ゴシック" panose="020B0400000000000000" pitchFamily="50" charset="-128"/>
            </a:endParaRPr>
          </a:p>
        </p:txBody>
      </p:sp>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67593" y="20196"/>
            <a:ext cx="8085831"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引張強さの理論値の算出</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64B2662-D401-4A52-9B3F-CCC8E6C5FF35}"/>
                  </a:ext>
                </a:extLst>
              </p:cNvPr>
              <p:cNvSpPr txBox="1"/>
              <p:nvPr/>
            </p:nvSpPr>
            <p:spPr>
              <a:xfrm>
                <a:off x="639069" y="1628134"/>
                <a:ext cx="7791450" cy="953338"/>
              </a:xfrm>
              <a:prstGeom prst="rect">
                <a:avLst/>
              </a:prstGeom>
              <a:noFill/>
              <a:ln>
                <a:noFill/>
              </a:ln>
            </p:spPr>
            <p:txBody>
              <a:bodyPr wrap="square" rtlCol="0">
                <a:spAutoFit/>
              </a:bodyPr>
              <a:lstStyle/>
              <a:p>
                <a:pPr>
                  <a:lnSpc>
                    <a:spcPts val="2300"/>
                  </a:lnSpc>
                </a:pPr>
                <a14:m>
                  <m:oMath xmlns:m="http://schemas.openxmlformats.org/officeDocument/2006/math">
                    <m:sSub>
                      <m:sSubPr>
                        <m:ctrlPr>
                          <a:rPr lang="ja-JP" altLang="ja-JP" sz="1100" i="1" smtClean="0">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i="1">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𝑡𝑜𝑡𝑎𝑙</m:t>
                        </m:r>
                      </m:sub>
                    </m:sSub>
                    <m:r>
                      <a:rPr lang="en-US" altLang="ja-JP" sz="1100" i="1">
                        <a:latin typeface="Cambria Math" panose="02040503050406030204" pitchFamily="18" charset="0"/>
                      </a:rPr>
                      <m:t> </m:t>
                    </m:r>
                  </m:oMath>
                </a14:m>
                <a:r>
                  <a:rPr lang="ja-JP" altLang="en-US" sz="1100" dirty="0">
                    <a:latin typeface="+mn-ea"/>
                  </a:rPr>
                  <a:t>：手動強化試験片の引張強さの理論値，</a:t>
                </a:r>
                <a14:m>
                  <m:oMath xmlns:m="http://schemas.openxmlformats.org/officeDocument/2006/math">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𝐶𝐹𝑅𝑃</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の引張強さ，</a:t>
                </a:r>
                <a14:m>
                  <m:oMath xmlns:m="http://schemas.openxmlformats.org/officeDocument/2006/math">
                    <m:sSub>
                      <m:sSubPr>
                        <m:ctrlPr>
                          <a:rPr lang="ja-JP" altLang="ja-JP" sz="1100" i="1" smtClean="0">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𝑃𝐿𝐴</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破断歪時の</a:t>
                </a:r>
                <a:r>
                  <a:rPr lang="en-US" altLang="ja-JP" sz="1100" dirty="0">
                    <a:latin typeface="+mn-ea"/>
                  </a:rPr>
                  <a:t>PLA</a:t>
                </a:r>
                <a:r>
                  <a:rPr lang="ja-JP" altLang="en-US" sz="1100" dirty="0">
                    <a:latin typeface="+mn-ea"/>
                  </a:rPr>
                  <a:t>の応力</a:t>
                </a:r>
                <a:endParaRPr lang="en-US" altLang="ja-JP" sz="1100" dirty="0">
                  <a:latin typeface="+mn-ea"/>
                </a:endParaRPr>
              </a:p>
              <a:p>
                <a:pPr>
                  <a:lnSpc>
                    <a:spcPts val="2300"/>
                  </a:lnSpc>
                </a:pPr>
                <a:r>
                  <a:rPr lang="ja-JP" altLang="ja-JP" sz="1100" dirty="0"/>
                  <a:t> </a:t>
                </a:r>
                <a14:m>
                  <m:oMath xmlns:m="http://schemas.openxmlformats.org/officeDocument/2006/math">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𝑒𝑝𝑜𝑥𝑦</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破断歪時のエポキシ樹脂の応力，</a:t>
                </a:r>
                <a14:m>
                  <m:oMath xmlns:m="http://schemas.openxmlformats.org/officeDocument/2006/math">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𝑉</m:t>
                        </m:r>
                      </m:e>
                      <m:sub>
                        <m:r>
                          <a:rPr lang="en-US" altLang="ja-JP" sz="1100" b="0" i="1" smtClean="0">
                            <a:latin typeface="Cambria Math" panose="02040503050406030204" pitchFamily="18" charset="0"/>
                          </a:rPr>
                          <m:t>𝑓</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m:t>
                        </m:r>
                      </m:sub>
                    </m:sSub>
                  </m:oMath>
                </a14:m>
                <a:r>
                  <a:rPr lang="ja-JP" altLang="en-US" sz="1100" dirty="0">
                    <a:latin typeface="+mn-ea"/>
                  </a:rPr>
                  <a:t>：試験片断面に含まれる炭素繊維割合</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𝑃𝐿𝐴</m:t>
                        </m:r>
                      </m:sub>
                    </m:sSub>
                  </m:oMath>
                </a14:m>
                <a:r>
                  <a:rPr lang="ja-JP" altLang="en-US" sz="1100" dirty="0">
                    <a:latin typeface="+mn-ea"/>
                  </a:rPr>
                  <a:t>：試験片断面に含まれる</a:t>
                </a:r>
                <a:r>
                  <a:rPr lang="en-US" altLang="ja-JP" sz="1100" dirty="0">
                    <a:latin typeface="+mn-ea"/>
                  </a:rPr>
                  <a:t>PLA</a:t>
                </a:r>
                <a:r>
                  <a:rPr lang="ja-JP" altLang="en-US" sz="1100" dirty="0">
                    <a:latin typeface="+mn-ea"/>
                  </a:rPr>
                  <a:t>割合，</a:t>
                </a:r>
                <a:r>
                  <a:rPr lang="en-US" altLang="ja-JP" sz="1100" dirty="0"/>
                  <a:t> </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𝑒𝑝𝑜𝑥𝑦</m:t>
                        </m:r>
                      </m:sub>
                    </m:sSub>
                  </m:oMath>
                </a14:m>
                <a:r>
                  <a:rPr lang="ja-JP" altLang="en-US" sz="1100" dirty="0">
                    <a:latin typeface="+mn-ea"/>
                  </a:rPr>
                  <a:t>：試験片断面に含まれるエポキシ樹脂割合</a:t>
                </a:r>
                <a:endParaRPr lang="en-US" altLang="ja-JP" sz="1100" dirty="0">
                  <a:latin typeface="+mn-ea"/>
                </a:endParaRPr>
              </a:p>
            </p:txBody>
          </p:sp>
        </mc:Choice>
        <mc:Fallback xmlns="">
          <p:sp>
            <p:nvSpPr>
              <p:cNvPr id="3" name="テキスト ボックス 2">
                <a:extLst>
                  <a:ext uri="{FF2B5EF4-FFF2-40B4-BE49-F238E27FC236}">
                    <a16:creationId xmlns:a16="http://schemas.microsoft.com/office/drawing/2014/main" id="{D64B2662-D401-4A52-9B3F-CCC8E6C5FF35}"/>
                  </a:ext>
                </a:extLst>
              </p:cNvPr>
              <p:cNvSpPr txBox="1">
                <a:spLocks noRot="1" noChangeAspect="1" noMove="1" noResize="1" noEditPoints="1" noAdjustHandles="1" noChangeArrowheads="1" noChangeShapeType="1" noTextEdit="1"/>
              </p:cNvSpPr>
              <p:nvPr/>
            </p:nvSpPr>
            <p:spPr>
              <a:xfrm>
                <a:off x="639069" y="1628134"/>
                <a:ext cx="7791450" cy="953338"/>
              </a:xfrm>
              <a:prstGeom prst="rect">
                <a:avLst/>
              </a:prstGeom>
              <a:blipFill>
                <a:blip r:embed="rId6"/>
                <a:stretch>
                  <a:fillRect b="-256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1296468-5AA5-4695-AE63-3FF7F874E2D6}"/>
                  </a:ext>
                </a:extLst>
              </p:cNvPr>
              <p:cNvSpPr/>
              <p:nvPr/>
            </p:nvSpPr>
            <p:spPr>
              <a:xfrm>
                <a:off x="639069" y="3025940"/>
                <a:ext cx="4818756" cy="1885837"/>
              </a:xfrm>
              <a:prstGeom prst="rect">
                <a:avLst/>
              </a:prstGeom>
            </p:spPr>
            <p:txBody>
              <a:bodyPr wrap="square">
                <a:spAutoFit/>
              </a:bodyPr>
              <a:lstStyle/>
              <a:p>
                <a:pPr marL="285750" indent="-285750">
                  <a:buFont typeface="Wingdings" panose="05000000000000000000" pitchFamily="2" charset="2"/>
                  <a:buChar char="Ø"/>
                </a:pPr>
                <a14:m>
                  <m:oMath xmlns:m="http://schemas.openxmlformats.org/officeDocument/2006/math">
                    <m:sSub>
                      <m:sSubPr>
                        <m:ctrlPr>
                          <a:rPr lang="ja-JP" altLang="ja-JP" sz="1600" i="1" smtClean="0">
                            <a:latin typeface="Cambria Math" panose="02040503050406030204" pitchFamily="18" charset="0"/>
                          </a:rPr>
                        </m:ctrlPr>
                      </m:sSubPr>
                      <m:e>
                        <m:r>
                          <a:rPr lang="en-US" altLang="ja-JP" sz="1600" i="1">
                            <a:latin typeface="Cambria Math" panose="02040503050406030204" pitchFamily="18" charset="0"/>
                          </a:rPr>
                          <m:t>𝜎</m:t>
                        </m:r>
                      </m:e>
                      <m:sub>
                        <m:r>
                          <a:rPr lang="en-US" altLang="ja-JP" sz="1600" b="0" i="1" smtClean="0">
                            <a:latin typeface="Cambria Math" panose="02040503050406030204" pitchFamily="18" charset="0"/>
                          </a:rPr>
                          <m:t>𝑃𝐿𝐴</m:t>
                        </m:r>
                      </m:sub>
                    </m:sSub>
                  </m:oMath>
                </a14:m>
                <a:r>
                  <a:rPr lang="ja-JP" altLang="en-US" sz="1600" dirty="0">
                    <a:latin typeface="游ゴシック" panose="020B0400000000000000" pitchFamily="50" charset="-128"/>
                    <a:ea typeface="游ゴシック" panose="020B0400000000000000" pitchFamily="50" charset="-128"/>
                  </a:rPr>
                  <a:t>及び</a:t>
                </a:r>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panose="02040503050406030204" pitchFamily="18" charset="0"/>
                          </a:rPr>
                          <m:t>𝜎</m:t>
                        </m:r>
                      </m:e>
                      <m:sub>
                        <m:r>
                          <a:rPr lang="en-US" altLang="ja-JP" sz="1600" b="0" i="1" smtClean="0">
                            <a:latin typeface="Cambria Math" panose="02040503050406030204" pitchFamily="18" charset="0"/>
                          </a:rPr>
                          <m:t>𝑒𝑝𝑜𝑥𝑦</m:t>
                        </m:r>
                      </m:sub>
                    </m:sSub>
                    <m:r>
                      <a:rPr lang="en-US" altLang="ja-JP" sz="1600" i="1">
                        <a:latin typeface="Cambria Math" panose="02040503050406030204" pitchFamily="18" charset="0"/>
                      </a:rPr>
                      <m:t> </m:t>
                    </m:r>
                  </m:oMath>
                </a14:m>
                <a:r>
                  <a:rPr lang="ja-JP" altLang="en-US" sz="1600" dirty="0">
                    <a:latin typeface="游ゴシック" panose="020B0400000000000000" pitchFamily="50" charset="-128"/>
                    <a:ea typeface="游ゴシック" panose="020B0400000000000000" pitchFamily="50" charset="-128"/>
                  </a:rPr>
                  <a:t>は左図のように，</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CFRP</a:t>
                </a:r>
                <a:r>
                  <a:rPr lang="ja-JP" altLang="en-US" sz="1600" dirty="0">
                    <a:latin typeface="游ゴシック" panose="020B0400000000000000" pitchFamily="50" charset="-128"/>
                    <a:ea typeface="游ゴシック" panose="020B0400000000000000" pitchFamily="50" charset="-128"/>
                  </a:rPr>
                  <a:t>フィラメントが破断したときの</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歪</a:t>
                </a:r>
                <a:r>
                  <a:rPr lang="en-US" altLang="ja-JP" sz="1600" dirty="0">
                    <a:latin typeface="游ゴシック" panose="020B0400000000000000" pitchFamily="50" charset="-128"/>
                    <a:ea typeface="游ゴシック" panose="020B0400000000000000" pitchFamily="50" charset="-128"/>
                  </a:rPr>
                  <a:t>(0.013)</a:t>
                </a:r>
                <a:r>
                  <a:rPr lang="ja-JP" altLang="en-US" sz="1600" dirty="0">
                    <a:latin typeface="游ゴシック" panose="020B0400000000000000" pitchFamily="50" charset="-128"/>
                    <a:ea typeface="游ゴシック" panose="020B0400000000000000" pitchFamily="50" charset="-128"/>
                  </a:rPr>
                  <a:t>時の，応力である．</a:t>
                </a:r>
                <a:endParaRPr lang="en-US" altLang="ja-JP" sz="1600" dirty="0">
                  <a:latin typeface="游ゴシック" panose="020B0400000000000000" pitchFamily="50" charset="-128"/>
                  <a:ea typeface="游ゴシック" panose="020B0400000000000000" pitchFamily="50" charset="-128"/>
                </a:endParaRPr>
              </a:p>
              <a:p>
                <a:endParaRPr lang="en-US" altLang="ja-JP" sz="1600" dirty="0">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Ø"/>
                </a:pPr>
                <a:r>
                  <a:rPr lang="ja-JP" altLang="en-US" sz="1600" dirty="0"/>
                  <a:t>各</a:t>
                </a:r>
                <a14:m>
                  <m:oMath xmlns:m="http://schemas.openxmlformats.org/officeDocument/2006/math">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𝑓</m:t>
                        </m:r>
                      </m:sub>
                    </m:sSub>
                  </m:oMath>
                </a14:m>
                <a:r>
                  <a:rPr lang="ja-JP" altLang="en-US" sz="1600" dirty="0">
                    <a:latin typeface="游ゴシック" panose="020B0400000000000000" pitchFamily="50" charset="-128"/>
                    <a:ea typeface="游ゴシック" panose="020B0400000000000000" pitchFamily="50" charset="-128"/>
                  </a:rPr>
                  <a:t>は，下の表の断面積から，</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試験片全断面積</a:t>
                </a:r>
                <a:r>
                  <a:rPr lang="en-US" altLang="ja-JP" sz="1600" dirty="0">
                    <a:latin typeface="游ゴシック" panose="020B0400000000000000" pitchFamily="50" charset="-128"/>
                  </a:rPr>
                  <a:t>(48.4mm²)</a:t>
                </a:r>
                <a:r>
                  <a:rPr lang="ja-JP" altLang="en-US" sz="1600" dirty="0">
                    <a:latin typeface="游ゴシック" panose="020B0400000000000000" pitchFamily="50" charset="-128"/>
                  </a:rPr>
                  <a:t>を割って</a:t>
                </a:r>
                <a:endParaRPr lang="en-US" altLang="ja-JP" sz="1600" dirty="0">
                  <a:latin typeface="游ゴシック" panose="020B0400000000000000" pitchFamily="50" charset="-128"/>
                </a:endParaRPr>
              </a:p>
              <a:p>
                <a:r>
                  <a:rPr lang="ja-JP" altLang="en-US" sz="1600" dirty="0">
                    <a:latin typeface="游ゴシック" panose="020B0400000000000000" pitchFamily="50" charset="-128"/>
                  </a:rPr>
                  <a:t>　 算出している．</a:t>
                </a:r>
                <a:endParaRPr lang="en-US" altLang="ja-JP" sz="1600" dirty="0">
                  <a:latin typeface="游ゴシック" panose="020B0400000000000000" pitchFamily="50" charset="-128"/>
                  <a:ea typeface="游ゴシック" panose="020B0400000000000000" pitchFamily="50" charset="-128"/>
                </a:endParaRPr>
              </a:p>
            </p:txBody>
          </p:sp>
        </mc:Choice>
        <mc:Fallback xmlns="">
          <p:sp>
            <p:nvSpPr>
              <p:cNvPr id="5" name="正方形/長方形 4">
                <a:extLst>
                  <a:ext uri="{FF2B5EF4-FFF2-40B4-BE49-F238E27FC236}">
                    <a16:creationId xmlns:a16="http://schemas.microsoft.com/office/drawing/2014/main" id="{11296468-5AA5-4695-AE63-3FF7F874E2D6}"/>
                  </a:ext>
                </a:extLst>
              </p:cNvPr>
              <p:cNvSpPr>
                <a:spLocks noRot="1" noChangeAspect="1" noMove="1" noResize="1" noEditPoints="1" noAdjustHandles="1" noChangeArrowheads="1" noChangeShapeType="1" noTextEdit="1"/>
              </p:cNvSpPr>
              <p:nvPr/>
            </p:nvSpPr>
            <p:spPr>
              <a:xfrm>
                <a:off x="639069" y="3025940"/>
                <a:ext cx="4818756" cy="1885837"/>
              </a:xfrm>
              <a:prstGeom prst="rect">
                <a:avLst/>
              </a:prstGeom>
              <a:blipFill>
                <a:blip r:embed="rId7"/>
                <a:stretch>
                  <a:fillRect l="-506" t="-645" b="-12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1678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B4F4D30-739C-4E13-BEB0-7DDB0380243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4224513048"/>
                  </p:ext>
                </p:extLst>
              </p:nvPr>
            </p:nvGraphicFramePr>
            <p:xfrm>
              <a:off x="391686" y="4800340"/>
              <a:ext cx="8365969" cy="1341120"/>
            </p:xfrm>
            <a:graphic>
              <a:graphicData uri="http://schemas.openxmlformats.org/drawingml/2006/table">
                <a:tbl>
                  <a:tblPr firstRow="1" bandRow="1">
                    <a:tableStyleId>{9D7B26C5-4107-4FEC-AEDC-1716B250A1EF}</a:tableStyleId>
                  </a:tblPr>
                  <a:tblGrid>
                    <a:gridCol w="3177743">
                      <a:extLst>
                        <a:ext uri="{9D8B030D-6E8A-4147-A177-3AD203B41FA5}">
                          <a16:colId xmlns:a16="http://schemas.microsoft.com/office/drawing/2014/main" val="634985179"/>
                        </a:ext>
                      </a:extLst>
                    </a:gridCol>
                    <a:gridCol w="1261498">
                      <a:extLst>
                        <a:ext uri="{9D8B030D-6E8A-4147-A177-3AD203B41FA5}">
                          <a16:colId xmlns:a16="http://schemas.microsoft.com/office/drawing/2014/main" val="375967172"/>
                        </a:ext>
                      </a:extLst>
                    </a:gridCol>
                    <a:gridCol w="2250512">
                      <a:extLst>
                        <a:ext uri="{9D8B030D-6E8A-4147-A177-3AD203B41FA5}">
                          <a16:colId xmlns:a16="http://schemas.microsoft.com/office/drawing/2014/main" val="2269054118"/>
                        </a:ext>
                      </a:extLst>
                    </a:gridCol>
                    <a:gridCol w="1676216">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600" i="1" smtClean="0">
                                      <a:solidFill>
                                        <a:schemeClr val="bg1"/>
                                      </a:solidFill>
                                      <a:latin typeface="Cambria Math" panose="02040503050406030204" pitchFamily="18" charset="0"/>
                                    </a:rPr>
                                  </m:ctrlPr>
                                </m:sSubPr>
                                <m:e>
                                  <m:r>
                                    <a:rPr lang="en-US" altLang="ja-JP" sz="1600" b="0" i="1" smtClean="0">
                                      <a:solidFill>
                                        <a:schemeClr val="bg1"/>
                                      </a:solidFill>
                                      <a:latin typeface="Cambria Math" panose="02040503050406030204" pitchFamily="18" charset="0"/>
                                    </a:rPr>
                                    <m:t>𝐸</m:t>
                                  </m:r>
                                </m:e>
                                <m:sub>
                                  <m:r>
                                    <a:rPr lang="en-US" altLang="ja-JP" sz="1600" b="0" i="1" smtClean="0">
                                      <a:solidFill>
                                        <a:schemeClr val="bg1"/>
                                      </a:solidFill>
                                      <a:latin typeface="Cambria Math" panose="02040503050406030204" pitchFamily="18" charset="0"/>
                                    </a:rPr>
                                    <m:t>𝑡𝑜𝑡𝑎𝑙</m:t>
                                  </m:r>
                                </m:sub>
                              </m:sSub>
                            </m:oMath>
                          </a14:m>
                          <a:r>
                            <a:rPr kumimoji="1" lang="ja-JP" altLang="en-US" sz="1600" b="0" dirty="0">
                              <a:solidFill>
                                <a:schemeClr val="bg1"/>
                              </a:solidFill>
                              <a:latin typeface="+mn-ea"/>
                              <a:ea typeface="+mn-ea"/>
                              <a:cs typeface="Arial" panose="020B0604020202020204" pitchFamily="34" charset="0"/>
                            </a:rPr>
                            <a:t>を求めるのに使用した各材質の断面積及びヤング率</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600" b="0" dirty="0">
                              <a:latin typeface="+mn-ea"/>
                              <a:ea typeface="+mn-ea"/>
                              <a:cs typeface="Arial" panose="020B0604020202020204" pitchFamily="34" charset="0"/>
                            </a:rPr>
                            <a:t>Young’s modules [GPa]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2.78</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54.0</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0.914</a:t>
                          </a:r>
                          <a:endParaRPr kumimoji="1" lang="ja-JP" altLang="en-US" sz="1600" dirty="0">
                            <a:latin typeface="+mn-ea"/>
                            <a:ea typeface="+mn-ea"/>
                            <a:cs typeface="Times New Roman" panose="02020603050405020304" pitchFamily="18"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4224513048"/>
                  </p:ext>
                </p:extLst>
              </p:nvPr>
            </p:nvGraphicFramePr>
            <p:xfrm>
              <a:off x="391686" y="4800340"/>
              <a:ext cx="8365969" cy="1341120"/>
            </p:xfrm>
            <a:graphic>
              <a:graphicData uri="http://schemas.openxmlformats.org/drawingml/2006/table">
                <a:tbl>
                  <a:tblPr firstRow="1" bandRow="1">
                    <a:tableStyleId>{9D7B26C5-4107-4FEC-AEDC-1716B250A1EF}</a:tableStyleId>
                  </a:tblPr>
                  <a:tblGrid>
                    <a:gridCol w="3177743">
                      <a:extLst>
                        <a:ext uri="{9D8B030D-6E8A-4147-A177-3AD203B41FA5}">
                          <a16:colId xmlns:a16="http://schemas.microsoft.com/office/drawing/2014/main" val="634985179"/>
                        </a:ext>
                      </a:extLst>
                    </a:gridCol>
                    <a:gridCol w="1261498">
                      <a:extLst>
                        <a:ext uri="{9D8B030D-6E8A-4147-A177-3AD203B41FA5}">
                          <a16:colId xmlns:a16="http://schemas.microsoft.com/office/drawing/2014/main" val="375967172"/>
                        </a:ext>
                      </a:extLst>
                    </a:gridCol>
                    <a:gridCol w="2250512">
                      <a:extLst>
                        <a:ext uri="{9D8B030D-6E8A-4147-A177-3AD203B41FA5}">
                          <a16:colId xmlns:a16="http://schemas.microsoft.com/office/drawing/2014/main" val="2269054118"/>
                        </a:ext>
                      </a:extLst>
                    </a:gridCol>
                    <a:gridCol w="1676216">
                      <a:extLst>
                        <a:ext uri="{9D8B030D-6E8A-4147-A177-3AD203B41FA5}">
                          <a16:colId xmlns:a16="http://schemas.microsoft.com/office/drawing/2014/main" val="878070161"/>
                        </a:ext>
                      </a:extLst>
                    </a:gridCol>
                  </a:tblGrid>
                  <a:tr h="335280">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3"/>
                          <a:stretch>
                            <a:fillRect t="-5455" r="-73" b="-323636"/>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35280">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35280">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35280">
                    <a:tc>
                      <a:txBody>
                        <a:bodyPr/>
                        <a:lstStyle/>
                        <a:p>
                          <a:pPr algn="ctr"/>
                          <a:r>
                            <a:rPr kumimoji="1" lang="en-US" altLang="ja-JP" sz="1600" b="0" dirty="0">
                              <a:latin typeface="+mn-ea"/>
                              <a:ea typeface="+mn-ea"/>
                              <a:cs typeface="Arial" panose="020B0604020202020204" pitchFamily="34" charset="0"/>
                            </a:rPr>
                            <a:t>Young’s modules [GPa]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2.78</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54.0</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0.914</a:t>
                          </a:r>
                          <a:endParaRPr kumimoji="1" lang="ja-JP" altLang="en-US" sz="1600" dirty="0">
                            <a:latin typeface="+mn-ea"/>
                            <a:ea typeface="+mn-ea"/>
                            <a:cs typeface="Times New Roman" panose="02020603050405020304" pitchFamily="18"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7" name="テキスト ボックス 6">
            <a:extLst>
              <a:ext uri="{FF2B5EF4-FFF2-40B4-BE49-F238E27FC236}">
                <a16:creationId xmlns:a16="http://schemas.microsoft.com/office/drawing/2014/main" id="{1C5845D7-197B-4DB3-AA30-3E5C47174448}"/>
              </a:ext>
            </a:extLst>
          </p:cNvPr>
          <p:cNvSpPr txBox="1"/>
          <p:nvPr/>
        </p:nvSpPr>
        <p:spPr>
          <a:xfrm>
            <a:off x="496193" y="6141460"/>
            <a:ext cx="3624710" cy="316753"/>
          </a:xfrm>
          <a:prstGeom prst="rect">
            <a:avLst/>
          </a:prstGeom>
          <a:noFill/>
        </p:spPr>
        <p:txBody>
          <a:bodyPr wrap="none" rtlCol="0">
            <a:spAutoFit/>
          </a:bodyPr>
          <a:lstStyle/>
          <a:p>
            <a:pPr>
              <a:lnSpc>
                <a:spcPts val="1900"/>
              </a:lnSpc>
            </a:pPr>
            <a:r>
              <a:rPr kumimoji="1" lang="en-US" altLang="ja-JP" sz="1200" b="0" i="1" dirty="0">
                <a:latin typeface="Times New Roman" panose="02020603050405020304" pitchFamily="18" charset="0"/>
                <a:cs typeface="Times New Roman" panose="02020603050405020304" pitchFamily="18" charset="0"/>
              </a:rPr>
              <a:t>n </a:t>
            </a:r>
            <a:r>
              <a:rPr lang="ja-JP" altLang="en-US" sz="1200" dirty="0">
                <a:latin typeface="游ゴシック" panose="020B0400000000000000" pitchFamily="50" charset="-128"/>
                <a:ea typeface="游ゴシック" panose="020B0400000000000000" pitchFamily="50" charset="-128"/>
              </a:rPr>
              <a:t>：試験片内に含まれる</a:t>
            </a:r>
            <a:r>
              <a:rPr lang="en-US" altLang="ja-JP" sz="1200" dirty="0">
                <a:latin typeface="游ゴシック" panose="020B0400000000000000" pitchFamily="50" charset="-128"/>
                <a:ea typeface="游ゴシック" panose="020B0400000000000000" pitchFamily="50" charset="-128"/>
              </a:rPr>
              <a:t>CFRP</a:t>
            </a:r>
            <a:r>
              <a:rPr lang="ja-JP" altLang="en-US" sz="1200" dirty="0">
                <a:latin typeface="游ゴシック" panose="020B0400000000000000" pitchFamily="50" charset="-128"/>
                <a:ea typeface="游ゴシック" panose="020B0400000000000000" pitchFamily="50" charset="-128"/>
              </a:rPr>
              <a:t>フィラメントの本数</a:t>
            </a:r>
            <a:endParaRPr kumimoji="1" lang="en-US" altLang="ja-JP" sz="12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129CA1F-F143-4F9A-8C99-8DDD6866C131}"/>
                  </a:ext>
                </a:extLst>
              </p:cNvPr>
              <p:cNvSpPr/>
              <p:nvPr/>
            </p:nvSpPr>
            <p:spPr>
              <a:xfrm>
                <a:off x="639069" y="1724655"/>
                <a:ext cx="5592409"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𝑡𝑜𝑡𝑎𝑙</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𝐶𝐹𝑅𝑃</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𝐶𝐹</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𝑃𝐿𝐴</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𝑃𝐿𝐴</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𝑒𝑝𝑜</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𝑒𝑝𝑜𝑥𝑦</m:t>
                          </m:r>
                        </m:sub>
                      </m:sSub>
                    </m:oMath>
                  </m:oMathPara>
                </a14:m>
                <a:endParaRPr lang="en-US" altLang="ja-JP" dirty="0">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4129CA1F-F143-4F9A-8C99-8DDD6866C131}"/>
                  </a:ext>
                </a:extLst>
              </p:cNvPr>
              <p:cNvSpPr>
                <a:spLocks noRot="1" noChangeAspect="1" noMove="1" noResize="1" noEditPoints="1" noAdjustHandles="1" noChangeArrowheads="1" noChangeShapeType="1" noTextEdit="1"/>
              </p:cNvSpPr>
              <p:nvPr/>
            </p:nvSpPr>
            <p:spPr>
              <a:xfrm>
                <a:off x="639069" y="1724655"/>
                <a:ext cx="5592409" cy="391582"/>
              </a:xfrm>
              <a:prstGeom prst="rect">
                <a:avLst/>
              </a:prstGeom>
              <a:blipFill>
                <a:blip r:embed="rId4"/>
                <a:stretch>
                  <a:fillRect b="-937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622CCDE1-C76F-42A3-AB12-2322CA23F9E0}"/>
              </a:ext>
            </a:extLst>
          </p:cNvPr>
          <p:cNvSpPr/>
          <p:nvPr/>
        </p:nvSpPr>
        <p:spPr>
          <a:xfrm>
            <a:off x="496193" y="992363"/>
            <a:ext cx="7135728" cy="338554"/>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引張強さの複合則から本実験結果が妥当であったかを評価する．</a:t>
            </a:r>
            <a:endParaRPr lang="en-US" altLang="ja-JP" sz="1600" dirty="0">
              <a:latin typeface="游ゴシック" panose="020B0400000000000000" pitchFamily="50" charset="-128"/>
              <a:ea typeface="游ゴシック" panose="020B0400000000000000" pitchFamily="50" charset="-128"/>
            </a:endParaRPr>
          </a:p>
        </p:txBody>
      </p:sp>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ヤング率の理論値の算出</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64B2662-D401-4A52-9B3F-CCC8E6C5FF35}"/>
                  </a:ext>
                </a:extLst>
              </p:cNvPr>
              <p:cNvSpPr txBox="1"/>
              <p:nvPr/>
            </p:nvSpPr>
            <p:spPr>
              <a:xfrm>
                <a:off x="639069" y="2206932"/>
                <a:ext cx="7791450" cy="953338"/>
              </a:xfrm>
              <a:prstGeom prst="rect">
                <a:avLst/>
              </a:prstGeom>
              <a:noFill/>
              <a:ln>
                <a:noFill/>
              </a:ln>
            </p:spPr>
            <p:txBody>
              <a:bodyPr wrap="square" rtlCol="0">
                <a:spAutoFit/>
              </a:bodyPr>
              <a:lstStyle/>
              <a:p>
                <a:pPr>
                  <a:lnSpc>
                    <a:spcPts val="2300"/>
                  </a:lnSpc>
                </a:pPr>
                <a14:m>
                  <m:oMath xmlns:m="http://schemas.openxmlformats.org/officeDocument/2006/math">
                    <m:sSub>
                      <m:sSubPr>
                        <m:ctrlPr>
                          <a:rPr lang="ja-JP" altLang="ja-JP" sz="1100" i="1" smtClean="0">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𝑡𝑜𝑡𝑎𝑙</m:t>
                        </m:r>
                      </m:sub>
                    </m:sSub>
                    <m:r>
                      <a:rPr lang="en-US" altLang="ja-JP" sz="1100" i="1">
                        <a:latin typeface="Cambria Math" panose="02040503050406030204" pitchFamily="18" charset="0"/>
                      </a:rPr>
                      <m:t> </m:t>
                    </m:r>
                  </m:oMath>
                </a14:m>
                <a:r>
                  <a:rPr lang="ja-JP" altLang="en-US" sz="1100" dirty="0">
                    <a:latin typeface="+mn-ea"/>
                  </a:rPr>
                  <a:t>：手動強化試験片のヤング率の理論値，</a:t>
                </a:r>
                <a14:m>
                  <m:oMath xmlns:m="http://schemas.openxmlformats.org/officeDocument/2006/math">
                    <m:sSub>
                      <m:sSubPr>
                        <m:ctrlPr>
                          <a:rPr lang="ja-JP" altLang="ja-JP" sz="1100" i="1">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𝐶𝐹𝑅𝑃</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のヤング率，</a:t>
                </a:r>
                <a14:m>
                  <m:oMath xmlns:m="http://schemas.openxmlformats.org/officeDocument/2006/math">
                    <m:sSub>
                      <m:sSubPr>
                        <m:ctrlPr>
                          <a:rPr lang="ja-JP" altLang="ja-JP" sz="1100" i="1" smtClean="0">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𝑃𝐿𝐴</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PLA</a:t>
                </a:r>
                <a:r>
                  <a:rPr lang="ja-JP" altLang="en-US" sz="1100" dirty="0">
                    <a:latin typeface="+mn-ea"/>
                  </a:rPr>
                  <a:t>のヤング率</a:t>
                </a:r>
                <a:endParaRPr lang="en-US" altLang="ja-JP" sz="1100" dirty="0">
                  <a:latin typeface="+mn-ea"/>
                </a:endParaRPr>
              </a:p>
              <a:p>
                <a:pPr>
                  <a:lnSpc>
                    <a:spcPts val="2300"/>
                  </a:lnSpc>
                </a:pPr>
                <a:r>
                  <a:rPr lang="ja-JP" altLang="ja-JP" sz="1100" dirty="0"/>
                  <a:t> </a:t>
                </a:r>
                <a14:m>
                  <m:oMath xmlns:m="http://schemas.openxmlformats.org/officeDocument/2006/math">
                    <m:sSub>
                      <m:sSubPr>
                        <m:ctrlPr>
                          <a:rPr lang="ja-JP" altLang="ja-JP" sz="1100" i="1">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𝑒𝑝𝑜𝑥𝑦</m:t>
                        </m:r>
                      </m:sub>
                    </m:sSub>
                    <m:r>
                      <a:rPr lang="en-US" altLang="ja-JP" sz="1100" i="1">
                        <a:latin typeface="Cambria Math" panose="02040503050406030204" pitchFamily="18" charset="0"/>
                      </a:rPr>
                      <m:t> </m:t>
                    </m:r>
                  </m:oMath>
                </a14:m>
                <a:r>
                  <a:rPr lang="ja-JP" altLang="en-US" sz="1100" dirty="0">
                    <a:latin typeface="+mn-ea"/>
                  </a:rPr>
                  <a:t>：エポキシ樹脂のヤング率，</a:t>
                </a:r>
                <a14:m>
                  <m:oMath xmlns:m="http://schemas.openxmlformats.org/officeDocument/2006/math">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𝑉</m:t>
                        </m:r>
                      </m:e>
                      <m:sub>
                        <m:r>
                          <a:rPr lang="en-US" altLang="ja-JP" sz="1100" b="0" i="1" smtClean="0">
                            <a:latin typeface="Cambria Math" panose="02040503050406030204" pitchFamily="18" charset="0"/>
                          </a:rPr>
                          <m:t>𝑓</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m:t>
                        </m:r>
                      </m:sub>
                    </m:sSub>
                  </m:oMath>
                </a14:m>
                <a:r>
                  <a:rPr lang="ja-JP" altLang="en-US" sz="1100" dirty="0">
                    <a:latin typeface="+mn-ea"/>
                  </a:rPr>
                  <a:t>：試験片断面に含まれる炭素繊維割合</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𝑃𝐿𝐴</m:t>
                        </m:r>
                      </m:sub>
                    </m:sSub>
                  </m:oMath>
                </a14:m>
                <a:r>
                  <a:rPr lang="ja-JP" altLang="en-US" sz="1100" dirty="0">
                    <a:latin typeface="+mn-ea"/>
                  </a:rPr>
                  <a:t>：試験片断面に含まれる</a:t>
                </a:r>
                <a:r>
                  <a:rPr lang="en-US" altLang="ja-JP" sz="1100" dirty="0">
                    <a:latin typeface="+mn-ea"/>
                  </a:rPr>
                  <a:t>PLA</a:t>
                </a:r>
                <a:r>
                  <a:rPr lang="ja-JP" altLang="en-US" sz="1100" dirty="0">
                    <a:latin typeface="+mn-ea"/>
                  </a:rPr>
                  <a:t>割合，</a:t>
                </a:r>
                <a:r>
                  <a:rPr lang="en-US" altLang="ja-JP" sz="1100" dirty="0"/>
                  <a:t> </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𝑒𝑝𝑜𝑥𝑦</m:t>
                        </m:r>
                      </m:sub>
                    </m:sSub>
                  </m:oMath>
                </a14:m>
                <a:r>
                  <a:rPr lang="ja-JP" altLang="en-US" sz="1100" dirty="0">
                    <a:latin typeface="+mn-ea"/>
                  </a:rPr>
                  <a:t>：試験片断面に含まれるエポキシ樹脂割合</a:t>
                </a:r>
                <a:endParaRPr lang="en-US" altLang="ja-JP" sz="1100" dirty="0">
                  <a:latin typeface="+mn-ea"/>
                </a:endParaRPr>
              </a:p>
            </p:txBody>
          </p:sp>
        </mc:Choice>
        <mc:Fallback xmlns="">
          <p:sp>
            <p:nvSpPr>
              <p:cNvPr id="3" name="テキスト ボックス 2">
                <a:extLst>
                  <a:ext uri="{FF2B5EF4-FFF2-40B4-BE49-F238E27FC236}">
                    <a16:creationId xmlns:a16="http://schemas.microsoft.com/office/drawing/2014/main" id="{D64B2662-D401-4A52-9B3F-CCC8E6C5FF35}"/>
                  </a:ext>
                </a:extLst>
              </p:cNvPr>
              <p:cNvSpPr txBox="1">
                <a:spLocks noRot="1" noChangeAspect="1" noMove="1" noResize="1" noEditPoints="1" noAdjustHandles="1" noChangeArrowheads="1" noChangeShapeType="1" noTextEdit="1"/>
              </p:cNvSpPr>
              <p:nvPr/>
            </p:nvSpPr>
            <p:spPr>
              <a:xfrm>
                <a:off x="639069" y="2206932"/>
                <a:ext cx="7791450" cy="953338"/>
              </a:xfrm>
              <a:prstGeom prst="rect">
                <a:avLst/>
              </a:prstGeom>
              <a:blipFill>
                <a:blip r:embed="rId5"/>
                <a:stretch>
                  <a:fillRect b="-256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1296468-5AA5-4695-AE63-3FF7F874E2D6}"/>
                  </a:ext>
                </a:extLst>
              </p:cNvPr>
              <p:cNvSpPr/>
              <p:nvPr/>
            </p:nvSpPr>
            <p:spPr>
              <a:xfrm>
                <a:off x="391686" y="3526147"/>
                <a:ext cx="8409413" cy="850746"/>
              </a:xfrm>
              <a:prstGeom prst="rect">
                <a:avLst/>
              </a:prstGeom>
            </p:spPr>
            <p:txBody>
              <a:bodyPr wrap="square">
                <a:spAutoFit/>
              </a:bodyPr>
              <a:lstStyle/>
              <a:p>
                <a:pPr marL="285750" indent="-285750">
                  <a:buFont typeface="Wingdings" panose="05000000000000000000" pitchFamily="2" charset="2"/>
                  <a:buChar char="Ø"/>
                </a:pPr>
                <a:r>
                  <a:rPr lang="ja-JP" altLang="en-US" sz="1600" dirty="0"/>
                  <a:t>各</a:t>
                </a:r>
                <a14:m>
                  <m:oMath xmlns:m="http://schemas.openxmlformats.org/officeDocument/2006/math">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𝑓</m:t>
                        </m:r>
                      </m:sub>
                    </m:sSub>
                  </m:oMath>
                </a14:m>
                <a:r>
                  <a:rPr lang="ja-JP" altLang="en-US" sz="1600" dirty="0">
                    <a:latin typeface="游ゴシック" panose="020B0400000000000000" pitchFamily="50" charset="-128"/>
                    <a:ea typeface="游ゴシック" panose="020B0400000000000000" pitchFamily="50" charset="-128"/>
                  </a:rPr>
                  <a:t>は，下の表の断面積から，試験片全断面積</a:t>
                </a:r>
                <a:r>
                  <a:rPr lang="en-US" altLang="ja-JP" sz="1600" dirty="0">
                    <a:latin typeface="游ゴシック" panose="020B0400000000000000" pitchFamily="50" charset="-128"/>
                  </a:rPr>
                  <a:t>(48.4mm²)</a:t>
                </a:r>
                <a:r>
                  <a:rPr lang="ja-JP" altLang="en-US" sz="1600" dirty="0">
                    <a:latin typeface="游ゴシック" panose="020B0400000000000000" pitchFamily="50" charset="-128"/>
                  </a:rPr>
                  <a:t>を割って算出している．</a:t>
                </a:r>
                <a:endParaRPr lang="en-US" altLang="ja-JP" sz="1600" dirty="0">
                  <a:latin typeface="游ゴシック" panose="020B0400000000000000" pitchFamily="50" charset="-128"/>
                </a:endParaRPr>
              </a:p>
              <a:p>
                <a:pPr marL="285750" indent="-285750">
                  <a:buFont typeface="Wingdings" panose="05000000000000000000" pitchFamily="2" charset="2"/>
                  <a:buChar char="Ø"/>
                </a:pPr>
                <a:r>
                  <a:rPr lang="en-US" altLang="ja-JP" sz="1600" dirty="0">
                    <a:latin typeface="游ゴシック" panose="020B0400000000000000" pitchFamily="50" charset="-128"/>
                    <a:ea typeface="游ゴシック" panose="020B0400000000000000" pitchFamily="50" charset="-128"/>
                  </a:rPr>
                  <a:t>PLA</a:t>
                </a:r>
                <a:r>
                  <a:rPr lang="ja-JP" altLang="en-US" sz="1600" dirty="0">
                    <a:latin typeface="游ゴシック" panose="020B0400000000000000" pitchFamily="50" charset="-128"/>
                    <a:ea typeface="游ゴシック" panose="020B0400000000000000" pitchFamily="50" charset="-128"/>
                  </a:rPr>
                  <a:t>とエポキシのヤング率はそれぞれ２回の引張試験を行い得た値の平均値</a:t>
                </a:r>
              </a:p>
              <a:p>
                <a:pPr marL="285750" indent="-285750">
                  <a:buFont typeface="Wingdings" panose="05000000000000000000" pitchFamily="2" charset="2"/>
                  <a:buChar char="Ø"/>
                </a:pPr>
                <a:r>
                  <a:rPr lang="en-US" altLang="ja-JP" sz="1600" dirty="0">
                    <a:latin typeface="游ゴシック" panose="020B0400000000000000" pitchFamily="50" charset="-128"/>
                    <a:ea typeface="游ゴシック" panose="020B0400000000000000" pitchFamily="50" charset="-128"/>
                  </a:rPr>
                  <a:t>CFRP</a:t>
                </a:r>
                <a:r>
                  <a:rPr lang="ja-JP" altLang="en-US" sz="1600" dirty="0">
                    <a:latin typeface="游ゴシック" panose="020B0400000000000000" pitchFamily="50" charset="-128"/>
                    <a:ea typeface="游ゴシック" panose="020B0400000000000000" pitchFamily="50" charset="-128"/>
                  </a:rPr>
                  <a:t>フィラメントのヤング率は</a:t>
                </a:r>
                <a:r>
                  <a:rPr lang="en-US" altLang="ja-JP" sz="1600" dirty="0" err="1">
                    <a:latin typeface="游ゴシック" panose="020B0400000000000000" pitchFamily="50" charset="-128"/>
                    <a:ea typeface="游ゴシック" panose="020B0400000000000000" pitchFamily="50" charset="-128"/>
                  </a:rPr>
                  <a:t>Markforged</a:t>
                </a:r>
                <a:r>
                  <a:rPr lang="ja-JP" altLang="en-US" sz="1600" dirty="0">
                    <a:latin typeface="游ゴシック" panose="020B0400000000000000" pitchFamily="50" charset="-128"/>
                    <a:ea typeface="游ゴシック" panose="020B0400000000000000" pitchFamily="50" charset="-128"/>
                  </a:rPr>
                  <a:t>社が公開している文献値</a:t>
                </a:r>
              </a:p>
            </p:txBody>
          </p:sp>
        </mc:Choice>
        <mc:Fallback xmlns="">
          <p:sp>
            <p:nvSpPr>
              <p:cNvPr id="5" name="正方形/長方形 4">
                <a:extLst>
                  <a:ext uri="{FF2B5EF4-FFF2-40B4-BE49-F238E27FC236}">
                    <a16:creationId xmlns:a16="http://schemas.microsoft.com/office/drawing/2014/main" id="{11296468-5AA5-4695-AE63-3FF7F874E2D6}"/>
                  </a:ext>
                </a:extLst>
              </p:cNvPr>
              <p:cNvSpPr>
                <a:spLocks noRot="1" noChangeAspect="1" noMove="1" noResize="1" noEditPoints="1" noAdjustHandles="1" noChangeArrowheads="1" noChangeShapeType="1" noTextEdit="1"/>
              </p:cNvSpPr>
              <p:nvPr/>
            </p:nvSpPr>
            <p:spPr>
              <a:xfrm>
                <a:off x="391686" y="3526147"/>
                <a:ext cx="8409413" cy="850746"/>
              </a:xfrm>
              <a:prstGeom prst="rect">
                <a:avLst/>
              </a:prstGeom>
              <a:blipFill>
                <a:blip r:embed="rId6"/>
                <a:stretch>
                  <a:fillRect l="-290" t="-1429" b="-7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32335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F2BBC4A4-B8A9-4AB6-A977-4960A062AC7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2050" name="Picture 2" descr="自動生成された代替テキスト: &#10;&#10;">
            <a:extLst>
              <a:ext uri="{FF2B5EF4-FFF2-40B4-BE49-F238E27FC236}">
                <a16:creationId xmlns:a16="http://schemas.microsoft.com/office/drawing/2014/main" id="{60CE952C-490D-43CD-934C-60C49DE4D1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21" b="4352"/>
          <a:stretch/>
        </p:blipFill>
        <p:spPr bwMode="auto">
          <a:xfrm>
            <a:off x="6350530" y="3338506"/>
            <a:ext cx="2275114" cy="296142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605D7E0-4114-4BEE-8DCC-D60D002C9E6C}"/>
              </a:ext>
            </a:extLst>
          </p:cNvPr>
          <p:cNvSpPr txBox="1"/>
          <p:nvPr/>
        </p:nvSpPr>
        <p:spPr>
          <a:xfrm>
            <a:off x="6350530" y="6299927"/>
            <a:ext cx="2064989" cy="261610"/>
          </a:xfrm>
          <a:prstGeom prst="rect">
            <a:avLst/>
          </a:prstGeom>
          <a:noFill/>
        </p:spPr>
        <p:txBody>
          <a:bodyPr wrap="none" rtlCol="0">
            <a:spAutoFit/>
          </a:bodyPr>
          <a:lstStyle/>
          <a:p>
            <a:r>
              <a:rPr lang="ja-JP" altLang="en-US" sz="1100" dirty="0">
                <a:latin typeface="+mn-ea"/>
                <a:cs typeface="Times New Roman" panose="02020603050405020304" pitchFamily="18" charset="0"/>
              </a:rPr>
              <a:t>引張試験機｜</a:t>
            </a:r>
            <a:r>
              <a:rPr lang="en-US" altLang="ja-JP" sz="1100" dirty="0">
                <a:latin typeface="+mn-ea"/>
                <a:cs typeface="Times New Roman" panose="02020603050405020304" pitchFamily="18" charset="0"/>
              </a:rPr>
              <a:t>SHIMAZU AG-X</a:t>
            </a:r>
            <a:endParaRPr kumimoji="1" lang="ja-JP" altLang="en-US" sz="1100" dirty="0"/>
          </a:p>
        </p:txBody>
      </p:sp>
      <p:sp>
        <p:nvSpPr>
          <p:cNvPr id="8" name="四角形: 角を丸くする 7">
            <a:extLst>
              <a:ext uri="{FF2B5EF4-FFF2-40B4-BE49-F238E27FC236}">
                <a16:creationId xmlns:a16="http://schemas.microsoft.com/office/drawing/2014/main" id="{6B6B1777-C894-456B-858B-215C2C86290A}"/>
              </a:ext>
            </a:extLst>
          </p:cNvPr>
          <p:cNvSpPr/>
          <p:nvPr/>
        </p:nvSpPr>
        <p:spPr>
          <a:xfrm>
            <a:off x="323098" y="3184801"/>
            <a:ext cx="5753851"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4" name="正方形/長方形 3">
            <a:extLst>
              <a:ext uri="{FF2B5EF4-FFF2-40B4-BE49-F238E27FC236}">
                <a16:creationId xmlns:a16="http://schemas.microsoft.com/office/drawing/2014/main" id="{2B276581-A6E7-4A28-A92E-44ADCD845C66}"/>
              </a:ext>
            </a:extLst>
          </p:cNvPr>
          <p:cNvSpPr/>
          <p:nvPr/>
        </p:nvSpPr>
        <p:spPr>
          <a:xfrm>
            <a:off x="428970" y="3255293"/>
            <a:ext cx="2236510" cy="338554"/>
          </a:xfrm>
          <a:prstGeom prst="rect">
            <a:avLst/>
          </a:prstGeom>
        </p:spPr>
        <p:txBody>
          <a:bodyPr wrap="none">
            <a:spAutoFit/>
          </a:bodyPr>
          <a:lstStyle/>
          <a:p>
            <a:r>
              <a:rPr kumimoji="1" lang="ja-JP" altLang="en-US" sz="1600" b="1" dirty="0">
                <a:solidFill>
                  <a:schemeClr val="bg1"/>
                </a:solidFill>
                <a:latin typeface="+mn-ea"/>
              </a:rPr>
              <a:t>引張試験機・試験条件</a:t>
            </a:r>
          </a:p>
        </p:txBody>
      </p:sp>
      <p:sp>
        <p:nvSpPr>
          <p:cNvPr id="11" name="四角形: 角を丸くする 10">
            <a:extLst>
              <a:ext uri="{FF2B5EF4-FFF2-40B4-BE49-F238E27FC236}">
                <a16:creationId xmlns:a16="http://schemas.microsoft.com/office/drawing/2014/main" id="{1B25757D-A355-429C-83BA-52E26D1DB6FC}"/>
              </a:ext>
            </a:extLst>
          </p:cNvPr>
          <p:cNvSpPr/>
          <p:nvPr/>
        </p:nvSpPr>
        <p:spPr>
          <a:xfrm>
            <a:off x="323098" y="4823235"/>
            <a:ext cx="5753850"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latin typeface="+mn-ea"/>
            </a:endParaRPr>
          </a:p>
        </p:txBody>
      </p:sp>
      <p:sp>
        <p:nvSpPr>
          <p:cNvPr id="12" name="正方形/長方形 11">
            <a:extLst>
              <a:ext uri="{FF2B5EF4-FFF2-40B4-BE49-F238E27FC236}">
                <a16:creationId xmlns:a16="http://schemas.microsoft.com/office/drawing/2014/main" id="{03FC42C8-7B3A-435B-9420-315E32AE6C06}"/>
              </a:ext>
            </a:extLst>
          </p:cNvPr>
          <p:cNvSpPr/>
          <p:nvPr/>
        </p:nvSpPr>
        <p:spPr>
          <a:xfrm>
            <a:off x="451560" y="4889827"/>
            <a:ext cx="1564190" cy="338554"/>
          </a:xfrm>
          <a:prstGeom prst="rect">
            <a:avLst/>
          </a:prstGeom>
        </p:spPr>
        <p:txBody>
          <a:bodyPr wrap="square">
            <a:spAutoFit/>
          </a:bodyPr>
          <a:lstStyle/>
          <a:p>
            <a:r>
              <a:rPr kumimoji="1" lang="ja-JP" altLang="en-US" sz="1600" b="1" dirty="0">
                <a:solidFill>
                  <a:schemeClr val="bg1"/>
                </a:solidFill>
                <a:latin typeface="+mn-ea"/>
              </a:rPr>
              <a:t>実験結果から</a:t>
            </a:r>
          </a:p>
        </p:txBody>
      </p:sp>
      <p:sp>
        <p:nvSpPr>
          <p:cNvPr id="17" name="タイトル 1">
            <a:extLst>
              <a:ext uri="{FF2B5EF4-FFF2-40B4-BE49-F238E27FC236}">
                <a16:creationId xmlns:a16="http://schemas.microsoft.com/office/drawing/2014/main" id="{CC03EAE5-4809-431D-82E7-830EF2B84CDC}"/>
              </a:ext>
            </a:extLst>
          </p:cNvPr>
          <p:cNvSpPr>
            <a:spLocks noGrp="1"/>
          </p:cNvSpPr>
          <p:nvPr>
            <p:ph type="title"/>
          </p:nvPr>
        </p:nvSpPr>
        <p:spPr>
          <a:xfrm>
            <a:off x="232272" y="-6921"/>
            <a:ext cx="7708530" cy="730876"/>
          </a:xfrm>
        </p:spPr>
        <p:txBody>
          <a:bodyPr>
            <a:noAutofit/>
          </a:bodyPr>
          <a:lstStyle/>
          <a:p>
            <a:r>
              <a:rPr lang="ja-JP" altLang="en-US" sz="2400" b="1" dirty="0">
                <a:solidFill>
                  <a:schemeClr val="bg1"/>
                </a:solidFill>
                <a:latin typeface="+mn-ea"/>
                <a:ea typeface="+mn-ea"/>
              </a:rPr>
              <a:t>試験条件</a:t>
            </a:r>
            <a:r>
              <a:rPr lang="ja-JP" altLang="en-US" sz="2400" dirty="0">
                <a:solidFill>
                  <a:schemeClr val="bg1"/>
                </a:solidFill>
                <a:latin typeface="+mn-ea"/>
                <a:ea typeface="+mn-ea"/>
              </a:rPr>
              <a:t>｜手動強化試験片</a:t>
            </a:r>
            <a:endParaRPr kumimoji="1" lang="ja-JP" altLang="en-US" sz="2800" dirty="0">
              <a:solidFill>
                <a:schemeClr val="bg1"/>
              </a:solidFill>
              <a:latin typeface="+mn-ea"/>
              <a:ea typeface="+mn-ea"/>
            </a:endParaRPr>
          </a:p>
        </p:txBody>
      </p:sp>
      <p:sp>
        <p:nvSpPr>
          <p:cNvPr id="5" name="テキスト ボックス 4">
            <a:extLst>
              <a:ext uri="{FF2B5EF4-FFF2-40B4-BE49-F238E27FC236}">
                <a16:creationId xmlns:a16="http://schemas.microsoft.com/office/drawing/2014/main" id="{88CF7440-5EFF-4744-B496-0C026DFB82EE}"/>
              </a:ext>
            </a:extLst>
          </p:cNvPr>
          <p:cNvSpPr txBox="1"/>
          <p:nvPr/>
        </p:nvSpPr>
        <p:spPr>
          <a:xfrm>
            <a:off x="369177" y="3706042"/>
            <a:ext cx="4638675" cy="86177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引張試験機：</a:t>
            </a:r>
            <a:r>
              <a:rPr kumimoji="1" lang="en-US" altLang="ja-JP" sz="1600" dirty="0">
                <a:latin typeface="+mn-ea"/>
              </a:rPr>
              <a:t>SHIMAZU AG-X</a:t>
            </a:r>
          </a:p>
          <a:p>
            <a:pPr marL="285750" indent="-285750">
              <a:buFont typeface="Wingdings" panose="05000000000000000000" pitchFamily="2" charset="2"/>
              <a:buChar char="Ø"/>
            </a:pPr>
            <a:r>
              <a:rPr kumimoji="1" lang="ja-JP" altLang="en-US" sz="1600" dirty="0">
                <a:latin typeface="+mn-ea"/>
              </a:rPr>
              <a:t>変位測定法：</a:t>
            </a:r>
            <a:r>
              <a:rPr kumimoji="1" lang="en-US" altLang="ja-JP" sz="1600" dirty="0">
                <a:latin typeface="+mn-ea"/>
              </a:rPr>
              <a:t>SHIMAZU </a:t>
            </a:r>
            <a:r>
              <a:rPr kumimoji="1" lang="en-US" altLang="ja-JP" sz="1600" dirty="0" err="1">
                <a:latin typeface="+mn-ea"/>
              </a:rPr>
              <a:t>TRView</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試験速度：</a:t>
            </a:r>
            <a:r>
              <a:rPr kumimoji="1" lang="en-US" altLang="ja-JP" sz="1600" dirty="0">
                <a:latin typeface="+mn-ea"/>
              </a:rPr>
              <a:t>1 mm/min</a:t>
            </a:r>
            <a:endParaRPr kumimoji="1" lang="ja-JP" altLang="en-US" sz="1600" dirty="0">
              <a:latin typeface="+mn-ea"/>
            </a:endParaRPr>
          </a:p>
        </p:txBody>
      </p:sp>
      <p:sp>
        <p:nvSpPr>
          <p:cNvPr id="6" name="テキスト ボックス 5">
            <a:extLst>
              <a:ext uri="{FF2B5EF4-FFF2-40B4-BE49-F238E27FC236}">
                <a16:creationId xmlns:a16="http://schemas.microsoft.com/office/drawing/2014/main" id="{43B7D3BB-2B9A-4EA1-9FE0-E2AD50D70652}"/>
              </a:ext>
            </a:extLst>
          </p:cNvPr>
          <p:cNvSpPr txBox="1"/>
          <p:nvPr/>
        </p:nvSpPr>
        <p:spPr>
          <a:xfrm>
            <a:off x="369176" y="1449090"/>
            <a:ext cx="6009422" cy="135421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3D</a:t>
            </a:r>
            <a:r>
              <a:rPr kumimoji="1" lang="ja-JP" altLang="en-US" sz="1600" dirty="0">
                <a:latin typeface="+mn-ea"/>
              </a:rPr>
              <a:t>プリンター：</a:t>
            </a:r>
            <a:r>
              <a:rPr kumimoji="1" lang="en-US" altLang="ja-JP" sz="1600" dirty="0">
                <a:latin typeface="+mn-ea"/>
              </a:rPr>
              <a:t>Creator Pro</a:t>
            </a:r>
            <a:r>
              <a:rPr kumimoji="1" lang="ja-JP" altLang="en-US" sz="1600" dirty="0">
                <a:latin typeface="+mn-ea"/>
              </a:rPr>
              <a:t> ，</a:t>
            </a:r>
            <a:r>
              <a:rPr kumimoji="1" lang="en-US" altLang="ja-JP" sz="1600" dirty="0" err="1">
                <a:latin typeface="+mn-ea"/>
              </a:rPr>
              <a:t>Flashforge</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充填率：</a:t>
            </a:r>
            <a:r>
              <a:rPr kumimoji="1" lang="en-US" altLang="ja-JP" sz="1600" dirty="0">
                <a:latin typeface="+mn-ea"/>
              </a:rPr>
              <a:t>100%</a:t>
            </a:r>
          </a:p>
          <a:p>
            <a:pPr marL="285750" indent="-285750">
              <a:buFont typeface="Wingdings" panose="05000000000000000000" pitchFamily="2" charset="2"/>
              <a:buChar char="Ø"/>
            </a:pPr>
            <a:r>
              <a:rPr kumimoji="1" lang="ja-JP" altLang="en-US" sz="1600" dirty="0">
                <a:latin typeface="+mn-ea"/>
              </a:rPr>
              <a:t>樹脂フィラメント：</a:t>
            </a:r>
            <a:r>
              <a:rPr kumimoji="1" lang="en-US" altLang="ja-JP" sz="1600" dirty="0">
                <a:latin typeface="+mn-ea"/>
              </a:rPr>
              <a:t>PLA-F14</a:t>
            </a:r>
            <a:r>
              <a:rPr kumimoji="1" lang="ja-JP" altLang="en-US" sz="1600" dirty="0">
                <a:latin typeface="+mn-ea"/>
              </a:rPr>
              <a:t>，</a:t>
            </a:r>
            <a:r>
              <a:rPr kumimoji="1" lang="en-US" altLang="ja-JP" sz="1600" dirty="0" err="1">
                <a:latin typeface="+mn-ea"/>
              </a:rPr>
              <a:t>Flashforge</a:t>
            </a:r>
            <a:r>
              <a:rPr kumimoji="1" lang="en-US" altLang="ja-JP" sz="1600" dirty="0">
                <a:latin typeface="+mn-ea"/>
              </a:rPr>
              <a:t> </a:t>
            </a:r>
          </a:p>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フィラメント：</a:t>
            </a:r>
            <a:r>
              <a:rPr kumimoji="1" lang="en-US" altLang="ja-JP" sz="1600" dirty="0" err="1">
                <a:latin typeface="+mn-ea"/>
              </a:rPr>
              <a:t>Markforged</a:t>
            </a:r>
            <a:r>
              <a:rPr kumimoji="1" lang="en-US" altLang="ja-JP" sz="1600" dirty="0">
                <a:latin typeface="+mn-ea"/>
              </a:rPr>
              <a:t> (1K, </a:t>
            </a:r>
            <a:r>
              <a:rPr kumimoji="1" lang="ja-JP" altLang="en-US" sz="1600" dirty="0">
                <a:latin typeface="+mn-ea"/>
              </a:rPr>
              <a:t>外径</a:t>
            </a:r>
            <a:r>
              <a:rPr kumimoji="1" lang="en-US" altLang="ja-JP" sz="1600" dirty="0">
                <a:latin typeface="+mn-ea"/>
              </a:rPr>
              <a:t>0.37mm)</a:t>
            </a:r>
          </a:p>
          <a:p>
            <a:pPr marL="285750" indent="-285750">
              <a:buFont typeface="Wingdings" panose="05000000000000000000" pitchFamily="2" charset="2"/>
              <a:buChar char="Ø"/>
            </a:pPr>
            <a:r>
              <a:rPr kumimoji="1" lang="ja-JP" altLang="en-US" sz="1600" dirty="0">
                <a:latin typeface="+mn-ea"/>
              </a:rPr>
              <a:t>エポキシ樹脂：エポ低粘度，</a:t>
            </a:r>
            <a:r>
              <a:rPr kumimoji="1" lang="en-US" altLang="ja-JP" sz="1600" dirty="0">
                <a:latin typeface="+mn-ea"/>
              </a:rPr>
              <a:t>1571</a:t>
            </a:r>
            <a:r>
              <a:rPr kumimoji="1" lang="ja-JP" altLang="en-US" sz="1600" dirty="0">
                <a:latin typeface="+mn-ea"/>
              </a:rPr>
              <a:t>，</a:t>
            </a:r>
            <a:r>
              <a:rPr kumimoji="1" lang="en-US" altLang="ja-JP" sz="1600" dirty="0">
                <a:latin typeface="+mn-ea"/>
              </a:rPr>
              <a:t>HERZOG</a:t>
            </a:r>
            <a:endParaRPr kumimoji="1" lang="ja-JP" altLang="en-US" sz="1600" dirty="0">
              <a:latin typeface="+mn-ea"/>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D4B51E-D846-4B02-B0CB-12059FC174B5}"/>
                  </a:ext>
                </a:extLst>
              </p:cNvPr>
              <p:cNvSpPr txBox="1"/>
              <p:nvPr/>
            </p:nvSpPr>
            <p:spPr>
              <a:xfrm>
                <a:off x="320965" y="5344476"/>
                <a:ext cx="5470234" cy="109696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引張強さを算出</a:t>
                </a:r>
              </a:p>
              <a:p>
                <a:pPr marL="285750" indent="-285750">
                  <a:buFont typeface="Wingdings" panose="05000000000000000000" pitchFamily="2" charset="2"/>
                  <a:buChar char="Ø"/>
                </a:pPr>
                <a14:m>
                  <m:oMath xmlns:m="http://schemas.openxmlformats.org/officeDocument/2006/math">
                    <m:sSub>
                      <m:sSubPr>
                        <m:ctrlPr>
                          <a:rPr lang="en-US" altLang="ja-JP" sz="1600" i="1" smtClean="0">
                            <a:latin typeface="Cambria Math" panose="02040503050406030204" pitchFamily="18" charset="0"/>
                            <a:ea typeface="游ゴシック" panose="020B0400000000000000" pitchFamily="50" charset="-128"/>
                          </a:rPr>
                        </m:ctrlPr>
                      </m:sSubPr>
                      <m:e>
                        <m:r>
                          <a:rPr lang="en-US" altLang="ja-JP" sz="1600" i="1">
                            <a:latin typeface="Cambria Math" panose="02040503050406030204" pitchFamily="18" charset="0"/>
                            <a:ea typeface="游ゴシック" panose="020B0400000000000000" pitchFamily="50" charset="-128"/>
                          </a:rPr>
                          <m:t>𝑉</m:t>
                        </m:r>
                      </m:e>
                      <m:sub>
                        <m:r>
                          <a:rPr lang="en-US" altLang="ja-JP" sz="1600" i="1">
                            <a:latin typeface="Cambria Math" panose="02040503050406030204" pitchFamily="18" charset="0"/>
                            <a:ea typeface="游ゴシック" panose="020B0400000000000000" pitchFamily="50" charset="-128"/>
                          </a:rPr>
                          <m:t>𝑓</m:t>
                        </m:r>
                      </m:sub>
                    </m:sSub>
                    <m:r>
                      <a:rPr lang="en-US" altLang="ja-JP" sz="1600" i="1">
                        <a:latin typeface="Cambria Math" panose="02040503050406030204" pitchFamily="18" charset="0"/>
                        <a:ea typeface="游ゴシック" panose="020B0400000000000000" pitchFamily="50" charset="-128"/>
                      </a:rPr>
                      <m:t> </m:t>
                    </m:r>
                  </m:oMath>
                </a14:m>
                <a:r>
                  <a:rPr kumimoji="1" lang="ja-JP" altLang="en-US" sz="1600" dirty="0">
                    <a:latin typeface="+mn-ea"/>
                  </a:rPr>
                  <a:t>に対する，引張強さの向上をグラフ化</a:t>
                </a:r>
              </a:p>
              <a:p>
                <a:pPr marL="285750" indent="-285750">
                  <a:buFont typeface="Wingdings" panose="05000000000000000000" pitchFamily="2" charset="2"/>
                  <a:buChar char="Ø"/>
                </a:pPr>
                <a:r>
                  <a:rPr kumimoji="1" lang="ja-JP" altLang="en-US" sz="1600" dirty="0">
                    <a:latin typeface="+mn-ea"/>
                  </a:rPr>
                  <a:t>穴無試験片と手動強化試験片の引張強さを比較</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複合則による理論値との比較</a:t>
                </a:r>
              </a:p>
            </p:txBody>
          </p:sp>
        </mc:Choice>
        <mc:Fallback xmlns="">
          <p:sp>
            <p:nvSpPr>
              <p:cNvPr id="9" name="テキスト ボックス 8">
                <a:extLst>
                  <a:ext uri="{FF2B5EF4-FFF2-40B4-BE49-F238E27FC236}">
                    <a16:creationId xmlns:a16="http://schemas.microsoft.com/office/drawing/2014/main" id="{58D4B51E-D846-4B02-B0CB-12059FC174B5}"/>
                  </a:ext>
                </a:extLst>
              </p:cNvPr>
              <p:cNvSpPr txBox="1">
                <a:spLocks noRot="1" noChangeAspect="1" noMove="1" noResize="1" noEditPoints="1" noAdjustHandles="1" noChangeArrowheads="1" noChangeShapeType="1" noTextEdit="1"/>
              </p:cNvSpPr>
              <p:nvPr/>
            </p:nvSpPr>
            <p:spPr>
              <a:xfrm>
                <a:off x="320965" y="5344476"/>
                <a:ext cx="5470234" cy="1096967"/>
              </a:xfrm>
              <a:prstGeom prst="rect">
                <a:avLst/>
              </a:prstGeom>
              <a:blipFill>
                <a:blip r:embed="rId4"/>
                <a:stretch>
                  <a:fillRect l="-446" t="-1667" b="-6111"/>
                </a:stretch>
              </a:blipFill>
            </p:spPr>
            <p:txBody>
              <a:bodyPr/>
              <a:lstStyle/>
              <a:p>
                <a:r>
                  <a:rPr lang="ja-JP" altLang="en-US">
                    <a:noFill/>
                  </a:rPr>
                  <a:t> </a:t>
                </a:r>
              </a:p>
            </p:txBody>
          </p:sp>
        </mc:Fallback>
      </mc:AlternateContent>
      <p:sp>
        <p:nvSpPr>
          <p:cNvPr id="10" name="四角形: 角を丸くする 9">
            <a:extLst>
              <a:ext uri="{FF2B5EF4-FFF2-40B4-BE49-F238E27FC236}">
                <a16:creationId xmlns:a16="http://schemas.microsoft.com/office/drawing/2014/main" id="{B2C3CBFB-FB59-444A-9EF1-82D71C2B603F}"/>
              </a:ext>
            </a:extLst>
          </p:cNvPr>
          <p:cNvSpPr/>
          <p:nvPr/>
        </p:nvSpPr>
        <p:spPr>
          <a:xfrm>
            <a:off x="323098" y="945278"/>
            <a:ext cx="5753852"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0" name="正方形/長方形 19">
            <a:extLst>
              <a:ext uri="{FF2B5EF4-FFF2-40B4-BE49-F238E27FC236}">
                <a16:creationId xmlns:a16="http://schemas.microsoft.com/office/drawing/2014/main" id="{7B6014AA-8E54-4BCB-8CFE-B84CEDC5D9F2}"/>
              </a:ext>
            </a:extLst>
          </p:cNvPr>
          <p:cNvSpPr/>
          <p:nvPr/>
        </p:nvSpPr>
        <p:spPr>
          <a:xfrm>
            <a:off x="428970" y="1007819"/>
            <a:ext cx="1415772" cy="338554"/>
          </a:xfrm>
          <a:prstGeom prst="rect">
            <a:avLst/>
          </a:prstGeom>
        </p:spPr>
        <p:txBody>
          <a:bodyPr wrap="none">
            <a:spAutoFit/>
          </a:bodyPr>
          <a:lstStyle/>
          <a:p>
            <a:r>
              <a:rPr kumimoji="1" lang="ja-JP" altLang="en-US" sz="1600" b="1" dirty="0">
                <a:solidFill>
                  <a:schemeClr val="bg1"/>
                </a:solidFill>
                <a:latin typeface="+mn-ea"/>
              </a:rPr>
              <a:t>プリント条件</a:t>
            </a:r>
          </a:p>
        </p:txBody>
      </p:sp>
      <p:pic>
        <p:nvPicPr>
          <p:cNvPr id="13" name="図 12">
            <a:extLst>
              <a:ext uri="{FF2B5EF4-FFF2-40B4-BE49-F238E27FC236}">
                <a16:creationId xmlns:a16="http://schemas.microsoft.com/office/drawing/2014/main" id="{212904EC-1CAB-4712-BCD9-20F3A7147B89}"/>
              </a:ext>
            </a:extLst>
          </p:cNvPr>
          <p:cNvPicPr>
            <a:picLocks noChangeAspect="1"/>
          </p:cNvPicPr>
          <p:nvPr/>
        </p:nvPicPr>
        <p:blipFill rotWithShape="1">
          <a:blip r:embed="rId5">
            <a:extLst>
              <a:ext uri="{28A0092B-C50C-407E-A947-70E740481C1C}">
                <a14:useLocalDpi xmlns:a14="http://schemas.microsoft.com/office/drawing/2010/main" val="0"/>
              </a:ext>
            </a:extLst>
          </a:blip>
          <a:srcRect l="20676" t="14057" r="21829" b="12888"/>
          <a:stretch/>
        </p:blipFill>
        <p:spPr>
          <a:xfrm>
            <a:off x="6622903" y="1283158"/>
            <a:ext cx="1690160" cy="1610680"/>
          </a:xfrm>
          <a:prstGeom prst="rect">
            <a:avLst/>
          </a:prstGeom>
        </p:spPr>
      </p:pic>
      <p:sp>
        <p:nvSpPr>
          <p:cNvPr id="14" name="テキスト ボックス 13">
            <a:extLst>
              <a:ext uri="{FF2B5EF4-FFF2-40B4-BE49-F238E27FC236}">
                <a16:creationId xmlns:a16="http://schemas.microsoft.com/office/drawing/2014/main" id="{29BB494E-392F-4895-BAC4-A6677E16E71F}"/>
              </a:ext>
            </a:extLst>
          </p:cNvPr>
          <p:cNvSpPr txBox="1"/>
          <p:nvPr/>
        </p:nvSpPr>
        <p:spPr>
          <a:xfrm>
            <a:off x="6713609" y="2873740"/>
            <a:ext cx="1399742" cy="261610"/>
          </a:xfrm>
          <a:prstGeom prst="rect">
            <a:avLst/>
          </a:prstGeom>
          <a:noFill/>
        </p:spPr>
        <p:txBody>
          <a:bodyPr wrap="none" rtlCol="0">
            <a:spAutoFit/>
          </a:bodyPr>
          <a:lstStyle/>
          <a:p>
            <a:r>
              <a:rPr lang="en-US" altLang="ja-JP" sz="1100" dirty="0">
                <a:latin typeface="+mn-ea"/>
                <a:cs typeface="Times New Roman" panose="02020603050405020304" pitchFamily="18" charset="0"/>
              </a:rPr>
              <a:t>CFRP</a:t>
            </a:r>
            <a:r>
              <a:rPr lang="ja-JP" altLang="en-US" sz="1100" dirty="0">
                <a:latin typeface="+mn-ea"/>
                <a:cs typeface="Times New Roman" panose="02020603050405020304" pitchFamily="18" charset="0"/>
              </a:rPr>
              <a:t>フィラメント</a:t>
            </a:r>
            <a:endParaRPr kumimoji="1" lang="ja-JP" altLang="en-US" sz="1100" dirty="0"/>
          </a:p>
        </p:txBody>
      </p:sp>
    </p:spTree>
    <p:extLst>
      <p:ext uri="{BB962C8B-B14F-4D97-AF65-F5344CB8AC3E}">
        <p14:creationId xmlns:p14="http://schemas.microsoft.com/office/powerpoint/2010/main" val="2568293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CE796090-E842-4F1A-9A18-4F4E15F0903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 name="タイトル 1"/>
          <p:cNvSpPr>
            <a:spLocks noGrp="1"/>
          </p:cNvSpPr>
          <p:nvPr>
            <p:ph type="title"/>
          </p:nvPr>
        </p:nvSpPr>
        <p:spPr>
          <a:xfrm>
            <a:off x="253351" y="-7951"/>
            <a:ext cx="7918839" cy="717997"/>
          </a:xfrm>
        </p:spPr>
        <p:txBody>
          <a:bodyPr>
            <a:normAutofit/>
          </a:bodyPr>
          <a:lstStyle/>
          <a:p>
            <a:r>
              <a:rPr lang="ja-JP" altLang="en-US" sz="2400" b="1" dirty="0">
                <a:solidFill>
                  <a:schemeClr val="bg1"/>
                </a:solidFill>
                <a:latin typeface="+mn-ea"/>
                <a:ea typeface="+mn-ea"/>
              </a:rPr>
              <a:t>強度評価｜</a:t>
            </a:r>
            <a:r>
              <a:rPr kumimoji="1" lang="ja-JP" altLang="en-US" sz="2400" b="1" dirty="0">
                <a:solidFill>
                  <a:schemeClr val="bg1"/>
                </a:solidFill>
                <a:latin typeface="+mn-ea"/>
                <a:ea typeface="+mn-ea"/>
              </a:rPr>
              <a:t>実験結果</a:t>
            </a:r>
            <a:endParaRPr kumimoji="1" lang="ja-JP" altLang="en-US" sz="2400" dirty="0">
              <a:solidFill>
                <a:schemeClr val="bg1"/>
              </a:solidFill>
              <a:latin typeface="+mn-ea"/>
              <a:ea typeface="+mn-ea"/>
            </a:endParaRPr>
          </a:p>
        </p:txBody>
      </p:sp>
      <p:pic>
        <p:nvPicPr>
          <p:cNvPr id="8" name="図 7">
            <a:extLst>
              <a:ext uri="{FF2B5EF4-FFF2-40B4-BE49-F238E27FC236}">
                <a16:creationId xmlns:a16="http://schemas.microsoft.com/office/drawing/2014/main" id="{85347ACB-1173-47FE-AC06-FA452F97A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43" y="1980296"/>
            <a:ext cx="3943162" cy="2839077"/>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019CE77-5119-4EB3-B929-0C90B7BE4959}"/>
                  </a:ext>
                </a:extLst>
              </p:cNvPr>
              <p:cNvSpPr txBox="1"/>
              <p:nvPr/>
            </p:nvSpPr>
            <p:spPr>
              <a:xfrm>
                <a:off x="350466" y="5114690"/>
                <a:ext cx="4097505" cy="118930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応力の最大値から引張強さを算出．</a:t>
                </a:r>
                <a:endParaRPr lang="en-US" altLang="ja-JP" sz="1600" i="1" dirty="0">
                  <a:solidFill>
                    <a:schemeClr val="tx1"/>
                  </a:solidFill>
                  <a:latin typeface="Cambria Math" panose="02040503050406030204" pitchFamily="18" charset="0"/>
                </a:endParaRPr>
              </a:p>
              <a:p>
                <a:endParaRPr lang="en-US" altLang="ja-JP" sz="600" i="1" dirty="0">
                  <a:solidFill>
                    <a:schemeClr val="tx1"/>
                  </a:solidFill>
                  <a:latin typeface="Cambria Math" panose="02040503050406030204" pitchFamily="18" charset="0"/>
                </a:endParaRPr>
              </a:p>
              <a:p>
                <a:pPr marL="285750" indent="-285750">
                  <a:buFont typeface="Wingdings" panose="05000000000000000000" pitchFamily="2" charset="2"/>
                  <a:buChar char="Ø"/>
                </a:pPr>
                <a14:m>
                  <m:oMath xmlns:m="http://schemas.openxmlformats.org/officeDocument/2006/math">
                    <m:sSub>
                      <m:sSubPr>
                        <m:ctrlPr>
                          <a:rPr lang="en-US" altLang="ja-JP" sz="1600" i="1" smtClean="0">
                            <a:solidFill>
                              <a:schemeClr val="tx1"/>
                            </a:solidFill>
                            <a:latin typeface="Cambria Math" panose="02040503050406030204" pitchFamily="18" charset="0"/>
                          </a:rPr>
                        </m:ctrlPr>
                      </m:sSubPr>
                      <m:e>
                        <m:r>
                          <a:rPr lang="en-US" altLang="ja-JP" sz="1600" i="1">
                            <a:solidFill>
                              <a:schemeClr val="tx1"/>
                            </a:solidFill>
                            <a:latin typeface="Cambria Math" panose="02040503050406030204" pitchFamily="18" charset="0"/>
                          </a:rPr>
                          <m:t>𝑉</m:t>
                        </m:r>
                      </m:e>
                      <m:sub>
                        <m:r>
                          <a:rPr lang="en-US" altLang="ja-JP" sz="1600" i="1">
                            <a:solidFill>
                              <a:schemeClr val="tx1"/>
                            </a:solidFill>
                            <a:latin typeface="Cambria Math" panose="02040503050406030204" pitchFamily="18" charset="0"/>
                          </a:rPr>
                          <m:t>𝑓</m:t>
                        </m:r>
                      </m:sub>
                    </m:sSub>
                    <m:r>
                      <a:rPr lang="en-US" altLang="ja-JP" sz="1600" i="1">
                        <a:solidFill>
                          <a:schemeClr val="tx1"/>
                        </a:solidFill>
                        <a:latin typeface="Cambria Math" panose="02040503050406030204" pitchFamily="18" charset="0"/>
                      </a:rPr>
                      <m:t> </m:t>
                    </m:r>
                  </m:oMath>
                </a14:m>
                <a:r>
                  <a:rPr kumimoji="1" lang="en-US" altLang="ja-JP" sz="1600" dirty="0">
                    <a:latin typeface="+mn-ea"/>
                  </a:rPr>
                  <a:t>=11%</a:t>
                </a:r>
                <a:r>
                  <a:rPr kumimoji="1" lang="ja-JP" altLang="en-US" sz="1600" dirty="0">
                    <a:latin typeface="+mn-ea"/>
                  </a:rPr>
                  <a:t>のとき，エポキシ樹脂と</a:t>
                </a:r>
                <a:r>
                  <a:rPr kumimoji="1" lang="en-US" altLang="ja-JP" sz="1600" dirty="0">
                    <a:latin typeface="+mn-ea"/>
                  </a:rPr>
                  <a:t>PLA</a:t>
                </a:r>
                <a:r>
                  <a:rPr kumimoji="1" lang="ja-JP" altLang="en-US" sz="1600" dirty="0">
                    <a:latin typeface="+mn-ea"/>
                  </a:rPr>
                  <a:t>部分で剥離が起き，</a:t>
                </a:r>
                <a:r>
                  <a:rPr kumimoji="1" lang="en-US" altLang="ja-JP" sz="1600" dirty="0">
                    <a:latin typeface="+mn-ea"/>
                  </a:rPr>
                  <a:t>CFRP</a:t>
                </a:r>
                <a:r>
                  <a:rPr kumimoji="1" lang="ja-JP" altLang="en-US" sz="1600" dirty="0">
                    <a:latin typeface="+mn-ea"/>
                  </a:rPr>
                  <a:t>部分が破断するに至らなかった．</a:t>
                </a:r>
                <a:endParaRPr kumimoji="1" lang="en-US" altLang="ja-JP" sz="1600" dirty="0">
                  <a:latin typeface="+mn-ea"/>
                </a:endParaRPr>
              </a:p>
            </p:txBody>
          </p:sp>
        </mc:Choice>
        <mc:Fallback xmlns="">
          <p:sp>
            <p:nvSpPr>
              <p:cNvPr id="9" name="テキスト ボックス 8">
                <a:extLst>
                  <a:ext uri="{FF2B5EF4-FFF2-40B4-BE49-F238E27FC236}">
                    <a16:creationId xmlns:a16="http://schemas.microsoft.com/office/drawing/2014/main" id="{2019CE77-5119-4EB3-B929-0C90B7BE4959}"/>
                  </a:ext>
                </a:extLst>
              </p:cNvPr>
              <p:cNvSpPr txBox="1">
                <a:spLocks noRot="1" noChangeAspect="1" noMove="1" noResize="1" noEditPoints="1" noAdjustHandles="1" noChangeArrowheads="1" noChangeShapeType="1" noTextEdit="1"/>
              </p:cNvSpPr>
              <p:nvPr/>
            </p:nvSpPr>
            <p:spPr>
              <a:xfrm>
                <a:off x="350466" y="5114690"/>
                <a:ext cx="4097505" cy="1189300"/>
              </a:xfrm>
              <a:prstGeom prst="rect">
                <a:avLst/>
              </a:prstGeom>
              <a:blipFill>
                <a:blip r:embed="rId4"/>
                <a:stretch>
                  <a:fillRect l="-594" t="-1538" b="-5641"/>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C14621F-F103-46C9-9FD6-67C9B25A37D5}"/>
              </a:ext>
            </a:extLst>
          </p:cNvPr>
          <p:cNvSpPr txBox="1"/>
          <p:nvPr/>
        </p:nvSpPr>
        <p:spPr>
          <a:xfrm>
            <a:off x="4764042" y="5114690"/>
            <a:ext cx="4097505"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まで破断しているが，破断部分がむき出しになっている．破断時に</a:t>
            </a:r>
            <a:r>
              <a:rPr kumimoji="1" lang="en-US" altLang="ja-JP" sz="1600" dirty="0">
                <a:latin typeface="+mn-ea"/>
              </a:rPr>
              <a:t>CFRP</a:t>
            </a:r>
            <a:r>
              <a:rPr kumimoji="1" lang="ja-JP" altLang="en-US" sz="1600" dirty="0">
                <a:latin typeface="+mn-ea"/>
              </a:rPr>
              <a:t>とエポキシ樹脂間で剥離が起きたもので，強度に影響は少ないと考えられる．</a:t>
            </a:r>
            <a:endParaRPr kumimoji="1" lang="en-US" altLang="ja-JP" sz="1600" dirty="0">
              <a:latin typeface="+mn-ea"/>
            </a:endParaRPr>
          </a:p>
        </p:txBody>
      </p:sp>
      <p:grpSp>
        <p:nvGrpSpPr>
          <p:cNvPr id="12" name="グループ化 11">
            <a:extLst>
              <a:ext uri="{FF2B5EF4-FFF2-40B4-BE49-F238E27FC236}">
                <a16:creationId xmlns:a16="http://schemas.microsoft.com/office/drawing/2014/main" id="{13C3227F-8942-4E73-9D21-18A6976621CB}"/>
              </a:ext>
            </a:extLst>
          </p:cNvPr>
          <p:cNvGrpSpPr/>
          <p:nvPr/>
        </p:nvGrpSpPr>
        <p:grpSpPr>
          <a:xfrm>
            <a:off x="4764042" y="1258743"/>
            <a:ext cx="4097505" cy="435761"/>
            <a:chOff x="360060" y="3075275"/>
            <a:chExt cx="4499884" cy="435761"/>
          </a:xfrm>
        </p:grpSpPr>
        <p:sp>
          <p:nvSpPr>
            <p:cNvPr id="13" name="四角形: 角を丸くする 12">
              <a:extLst>
                <a:ext uri="{FF2B5EF4-FFF2-40B4-BE49-F238E27FC236}">
                  <a16:creationId xmlns:a16="http://schemas.microsoft.com/office/drawing/2014/main" id="{152A0F28-8947-4E3F-A5FE-FDADCEF0A586}"/>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4" name="テキスト ボックス 13">
              <a:extLst>
                <a:ext uri="{FF2B5EF4-FFF2-40B4-BE49-F238E27FC236}">
                  <a16:creationId xmlns:a16="http://schemas.microsoft.com/office/drawing/2014/main" id="{ABC8B2AB-918C-4CA8-8F92-4D55999B3158}"/>
                </a:ext>
              </a:extLst>
            </p:cNvPr>
            <p:cNvSpPr txBox="1"/>
            <p:nvPr/>
          </p:nvSpPr>
          <p:spPr>
            <a:xfrm flipH="1">
              <a:off x="426094" y="3137779"/>
              <a:ext cx="3393657" cy="338554"/>
            </a:xfrm>
            <a:prstGeom prst="rect">
              <a:avLst/>
            </a:prstGeom>
            <a:noFill/>
          </p:spPr>
          <p:txBody>
            <a:bodyPr wrap="square" rtlCol="0">
              <a:spAutoFit/>
            </a:bodyPr>
            <a:lstStyle/>
            <a:p>
              <a:r>
                <a:rPr kumimoji="1" lang="ja-JP" altLang="en-US" sz="1600" b="1" dirty="0">
                  <a:solidFill>
                    <a:schemeClr val="bg1"/>
                  </a:solidFill>
                </a:rPr>
                <a:t>破断した試験片写真</a:t>
              </a:r>
            </a:p>
          </p:txBody>
        </p:sp>
      </p:grpSp>
      <p:grpSp>
        <p:nvGrpSpPr>
          <p:cNvPr id="15" name="グループ化 14">
            <a:extLst>
              <a:ext uri="{FF2B5EF4-FFF2-40B4-BE49-F238E27FC236}">
                <a16:creationId xmlns:a16="http://schemas.microsoft.com/office/drawing/2014/main" id="{F01B30B3-5BC9-4758-A09C-0C5FC3A9659D}"/>
              </a:ext>
            </a:extLst>
          </p:cNvPr>
          <p:cNvGrpSpPr/>
          <p:nvPr/>
        </p:nvGrpSpPr>
        <p:grpSpPr>
          <a:xfrm>
            <a:off x="350467" y="1258744"/>
            <a:ext cx="4097505" cy="435761"/>
            <a:chOff x="360060" y="3075275"/>
            <a:chExt cx="4499884" cy="435761"/>
          </a:xfrm>
        </p:grpSpPr>
        <p:sp>
          <p:nvSpPr>
            <p:cNvPr id="16" name="四角形: 角を丸くする 15">
              <a:extLst>
                <a:ext uri="{FF2B5EF4-FFF2-40B4-BE49-F238E27FC236}">
                  <a16:creationId xmlns:a16="http://schemas.microsoft.com/office/drawing/2014/main" id="{62C8F706-CA9E-41F6-881D-F720C7C3CBC7}"/>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7" name="テキスト ボックス 16">
              <a:extLst>
                <a:ext uri="{FF2B5EF4-FFF2-40B4-BE49-F238E27FC236}">
                  <a16:creationId xmlns:a16="http://schemas.microsoft.com/office/drawing/2014/main" id="{95647D90-3926-4E4E-ACE3-5C97CCEA7C25}"/>
                </a:ext>
              </a:extLst>
            </p:cNvPr>
            <p:cNvSpPr txBox="1"/>
            <p:nvPr/>
          </p:nvSpPr>
          <p:spPr>
            <a:xfrm flipH="1">
              <a:off x="426092" y="3137778"/>
              <a:ext cx="4330384" cy="338554"/>
            </a:xfrm>
            <a:prstGeom prst="rect">
              <a:avLst/>
            </a:prstGeom>
            <a:noFill/>
          </p:spPr>
          <p:txBody>
            <a:bodyPr wrap="square" rtlCol="0">
              <a:spAutoFit/>
            </a:bodyPr>
            <a:lstStyle/>
            <a:p>
              <a:r>
                <a:rPr kumimoji="1" lang="ja-JP" altLang="en-US" sz="1600" b="1" dirty="0">
                  <a:solidFill>
                    <a:schemeClr val="bg1"/>
                  </a:solidFill>
                </a:rPr>
                <a:t>手動強化試験片の応力－ひずみ線図</a:t>
              </a:r>
            </a:p>
          </p:txBody>
        </p:sp>
      </p:grpSp>
      <p:pic>
        <p:nvPicPr>
          <p:cNvPr id="19" name="図 18">
            <a:extLst>
              <a:ext uri="{FF2B5EF4-FFF2-40B4-BE49-F238E27FC236}">
                <a16:creationId xmlns:a16="http://schemas.microsoft.com/office/drawing/2014/main" id="{15026F75-E419-455E-AE82-58C76CD48945}"/>
              </a:ext>
            </a:extLst>
          </p:cNvPr>
          <p:cNvPicPr/>
          <p:nvPr/>
        </p:nvPicPr>
        <p:blipFill>
          <a:blip r:embed="rId5">
            <a:extLst>
              <a:ext uri="{28A0092B-C50C-407E-A947-70E740481C1C}">
                <a14:useLocalDpi xmlns:a14="http://schemas.microsoft.com/office/drawing/2010/main" val="0"/>
              </a:ext>
            </a:extLst>
          </a:blip>
          <a:stretch>
            <a:fillRect/>
          </a:stretch>
        </p:blipFill>
        <p:spPr>
          <a:xfrm>
            <a:off x="5757310" y="2060321"/>
            <a:ext cx="1924368" cy="2407031"/>
          </a:xfrm>
          <a:prstGeom prst="rect">
            <a:avLst/>
          </a:prstGeom>
        </p:spPr>
      </p:pic>
    </p:spTree>
    <p:extLst>
      <p:ext uri="{BB962C8B-B14F-4D97-AF65-F5344CB8AC3E}">
        <p14:creationId xmlns:p14="http://schemas.microsoft.com/office/powerpoint/2010/main" val="1610582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64BC4D8-36E1-4C0D-9734-95F2C9A5E52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4FFCBA0-581D-42B7-9AA9-9F71A4E4B0A3}"/>
                  </a:ext>
                </a:extLst>
              </p:cNvPr>
              <p:cNvSpPr txBox="1"/>
              <p:nvPr/>
            </p:nvSpPr>
            <p:spPr>
              <a:xfrm>
                <a:off x="949235" y="5697326"/>
                <a:ext cx="8194765" cy="62427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sSub>
                      <m:sSubPr>
                        <m:ctrlPr>
                          <a:rPr lang="en-US" altLang="ja-JP" sz="1600" i="1" smtClean="0">
                            <a:solidFill>
                              <a:schemeClr val="tx1"/>
                            </a:solidFill>
                            <a:latin typeface="Cambria Math" panose="02040503050406030204" pitchFamily="18" charset="0"/>
                          </a:rPr>
                        </m:ctrlPr>
                      </m:sSubPr>
                      <m:e>
                        <m:r>
                          <a:rPr lang="en-US" altLang="ja-JP" sz="1600" i="1">
                            <a:solidFill>
                              <a:schemeClr val="tx1"/>
                            </a:solidFill>
                            <a:latin typeface="Cambria Math" panose="02040503050406030204" pitchFamily="18" charset="0"/>
                          </a:rPr>
                          <m:t>𝑉</m:t>
                        </m:r>
                      </m:e>
                      <m:sub>
                        <m:r>
                          <a:rPr lang="en-US" altLang="ja-JP" sz="1600" i="1">
                            <a:solidFill>
                              <a:schemeClr val="tx1"/>
                            </a:solidFill>
                            <a:latin typeface="Cambria Math" panose="02040503050406030204" pitchFamily="18" charset="0"/>
                          </a:rPr>
                          <m:t>𝑓</m:t>
                        </m:r>
                      </m:sub>
                    </m:sSub>
                  </m:oMath>
                </a14:m>
                <a:r>
                  <a:rPr kumimoji="1" lang="ja-JP" altLang="en-US" sz="1600" dirty="0">
                    <a:latin typeface="+mn-ea"/>
                  </a:rPr>
                  <a:t>に応じて線形的にヤング率が上昇．</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穴無試験片と比較してヤング率は</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r>
                      <a:rPr lang="en-US" altLang="ja-JP" sz="1600" i="1">
                        <a:latin typeface="Cambria Math" panose="02040503050406030204" pitchFamily="18" charset="0"/>
                      </a:rPr>
                      <m:t> </m:t>
                    </m:r>
                  </m:oMath>
                </a14:m>
                <a:r>
                  <a:rPr kumimoji="1" lang="ja-JP" altLang="en-US" sz="1600" dirty="0">
                    <a:latin typeface="+mn-ea"/>
                  </a:rPr>
                  <a:t>が</a:t>
                </a:r>
                <a:r>
                  <a:rPr kumimoji="1" lang="en-US" altLang="ja-JP" sz="1600" dirty="0">
                    <a:latin typeface="+mn-ea"/>
                  </a:rPr>
                  <a:t>11%</a:t>
                </a:r>
                <a:r>
                  <a:rPr kumimoji="1" lang="ja-JP" altLang="en-US" sz="1600" dirty="0">
                    <a:latin typeface="+mn-ea"/>
                  </a:rPr>
                  <a:t>のとき，</a:t>
                </a:r>
                <a:r>
                  <a:rPr kumimoji="1" lang="en-US" altLang="ja-JP" sz="1600" dirty="0">
                    <a:latin typeface="+mn-ea"/>
                  </a:rPr>
                  <a:t>221%(7.74 GPa)</a:t>
                </a:r>
                <a:r>
                  <a:rPr kumimoji="1" lang="ja-JP" altLang="en-US" sz="1600" dirty="0">
                    <a:latin typeface="+mn-ea"/>
                  </a:rPr>
                  <a:t>上昇．</a:t>
                </a:r>
                <a:endParaRPr kumimoji="1" lang="en-US" altLang="ja-JP" sz="1600" dirty="0"/>
              </a:p>
            </p:txBody>
          </p:sp>
        </mc:Choice>
        <mc:Fallback xmlns="">
          <p:sp>
            <p:nvSpPr>
              <p:cNvPr id="13" name="テキスト ボックス 12">
                <a:extLst>
                  <a:ext uri="{FF2B5EF4-FFF2-40B4-BE49-F238E27FC236}">
                    <a16:creationId xmlns:a16="http://schemas.microsoft.com/office/drawing/2014/main" id="{64FFCBA0-581D-42B7-9AA9-9F71A4E4B0A3}"/>
                  </a:ext>
                </a:extLst>
              </p:cNvPr>
              <p:cNvSpPr txBox="1">
                <a:spLocks noRot="1" noChangeAspect="1" noMove="1" noResize="1" noEditPoints="1" noAdjustHandles="1" noChangeArrowheads="1" noChangeShapeType="1" noTextEdit="1"/>
              </p:cNvSpPr>
              <p:nvPr/>
            </p:nvSpPr>
            <p:spPr>
              <a:xfrm>
                <a:off x="949235" y="5697326"/>
                <a:ext cx="8194765" cy="624273"/>
              </a:xfrm>
              <a:prstGeom prst="rect">
                <a:avLst/>
              </a:prstGeom>
              <a:blipFill>
                <a:blip r:embed="rId3"/>
                <a:stretch>
                  <a:fillRect l="-298" t="-1961"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実験結果｜</a:t>
                </a:r>
                <a:r>
                  <a:rPr lang="ja-JP" altLang="en-US" sz="2400" dirty="0">
                    <a:solidFill>
                      <a:schemeClr val="bg1"/>
                    </a:solidFill>
                    <a:latin typeface="+mn-ea"/>
                    <a:ea typeface="+mn-ea"/>
                  </a:rPr>
                  <a:t>ヤング率</a:t>
                </a:r>
                <a:r>
                  <a:rPr lang="en-US" altLang="ja-JP" sz="2400" dirty="0">
                    <a:solidFill>
                      <a:schemeClr val="bg1"/>
                    </a:solidFill>
                    <a:latin typeface="+mn-ea"/>
                    <a:ea typeface="+mn-ea"/>
                  </a:rPr>
                  <a:t>- </a:t>
                </a:r>
                <a14:m>
                  <m:oMath xmlns:m="http://schemas.openxmlformats.org/officeDocument/2006/math">
                    <m:sSub>
                      <m:sSubPr>
                        <m:ctrlPr>
                          <a:rPr lang="en-US" altLang="ja-JP" sz="2400" i="1">
                            <a:solidFill>
                              <a:schemeClr val="bg1"/>
                            </a:solidFill>
                            <a:latin typeface="Cambria Math" panose="02040503050406030204" pitchFamily="18" charset="0"/>
                            <a:ea typeface="+mn-ea"/>
                          </a:rPr>
                        </m:ctrlPr>
                      </m:sSubPr>
                      <m:e>
                        <m:r>
                          <a:rPr lang="en-US" altLang="ja-JP" sz="2400" b="0" i="1">
                            <a:solidFill>
                              <a:schemeClr val="bg1"/>
                            </a:solidFill>
                            <a:latin typeface="Cambria Math" panose="02040503050406030204" pitchFamily="18" charset="0"/>
                            <a:ea typeface="+mn-ea"/>
                          </a:rPr>
                          <m:t>𝑉</m:t>
                        </m:r>
                      </m:e>
                      <m:sub>
                        <m:r>
                          <a:rPr lang="en-US" altLang="ja-JP" sz="2400" b="0" i="1">
                            <a:solidFill>
                              <a:schemeClr val="bg1"/>
                            </a:solidFill>
                            <a:latin typeface="Cambria Math" panose="02040503050406030204" pitchFamily="18" charset="0"/>
                            <a:ea typeface="+mn-ea"/>
                          </a:rPr>
                          <m:t>𝑓</m:t>
                        </m:r>
                      </m:sub>
                    </m:sSub>
                  </m:oMath>
                </a14:m>
                <a:r>
                  <a:rPr lang="ja-JP" altLang="en-US" sz="2400" dirty="0">
                    <a:solidFill>
                      <a:schemeClr val="bg1"/>
                    </a:solidFill>
                    <a:latin typeface="+mn-ea"/>
                    <a:ea typeface="+mn-ea"/>
                  </a:rPr>
                  <a:t>関係</a:t>
                </a:r>
              </a:p>
            </p:txBody>
          </p:sp>
        </mc:Choice>
        <mc:Fallback xmlns="">
          <p:sp>
            <p:nvSpPr>
              <p:cNvPr id="11" name="タイトル 1">
                <a:extLst>
                  <a:ext uri="{FF2B5EF4-FFF2-40B4-BE49-F238E27FC236}">
                    <a16:creationId xmlns:a16="http://schemas.microsoft.com/office/drawing/2014/main" id="{C6E064C4-6F77-40D7-B58B-CD4683792971}"/>
                  </a:ext>
                </a:extLst>
              </p:cNvPr>
              <p:cNvSpPr txBox="1">
                <a:spLocks noRot="1" noChangeAspect="1" noMove="1" noResize="1" noEditPoints="1" noAdjustHandles="1" noChangeArrowheads="1" noChangeShapeType="1" noTextEdit="1"/>
              </p:cNvSpPr>
              <p:nvPr/>
            </p:nvSpPr>
            <p:spPr>
              <a:xfrm>
                <a:off x="267594" y="20196"/>
                <a:ext cx="7200900" cy="717997"/>
              </a:xfrm>
              <a:prstGeom prst="rect">
                <a:avLst/>
              </a:prstGeom>
              <a:blipFill>
                <a:blip r:embed="rId4"/>
                <a:stretch>
                  <a:fillRect l="-1355"/>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461A22C1-AB64-4F8F-BA3B-C2E298CFA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5018" y="1283561"/>
            <a:ext cx="5373963" cy="4025823"/>
          </a:xfrm>
          <a:prstGeom prst="rect">
            <a:avLst/>
          </a:prstGeom>
        </p:spPr>
      </p:pic>
    </p:spTree>
    <p:extLst>
      <p:ext uri="{BB962C8B-B14F-4D97-AF65-F5344CB8AC3E}">
        <p14:creationId xmlns:p14="http://schemas.microsoft.com/office/powerpoint/2010/main" val="63165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39A0270-B6DA-447E-A4AE-A4805B5D4FA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3" name="テキスト ボックス 12">
            <a:extLst>
              <a:ext uri="{FF2B5EF4-FFF2-40B4-BE49-F238E27FC236}">
                <a16:creationId xmlns:a16="http://schemas.microsoft.com/office/drawing/2014/main" id="{64FFCBA0-581D-42B7-9AA9-9F71A4E4B0A3}"/>
              </a:ext>
            </a:extLst>
          </p:cNvPr>
          <p:cNvSpPr txBox="1"/>
          <p:nvPr/>
        </p:nvSpPr>
        <p:spPr>
          <a:xfrm>
            <a:off x="3716323" y="1809192"/>
            <a:ext cx="3807830" cy="584775"/>
          </a:xfrm>
          <a:prstGeom prst="rect">
            <a:avLst/>
          </a:prstGeom>
          <a:noFill/>
        </p:spPr>
        <p:txBody>
          <a:bodyPr wrap="square" rtlCol="0">
            <a:spAutoFit/>
          </a:bodyPr>
          <a:lstStyle/>
          <a:p>
            <a:r>
              <a:rPr kumimoji="1" lang="ja-JP" altLang="en-US" sz="1600" dirty="0"/>
              <a:t>重ね継手の影響により，</a:t>
            </a:r>
            <a:endParaRPr kumimoji="1" lang="en-US" altLang="ja-JP" sz="1600" dirty="0"/>
          </a:p>
          <a:p>
            <a:r>
              <a:rPr kumimoji="1" lang="ja-JP" altLang="en-US" sz="1600" dirty="0"/>
              <a:t>強度が低くなることが懸念される．</a:t>
            </a:r>
            <a:endParaRPr kumimoji="1" lang="en-US" altLang="ja-JP"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2019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｜概要</a:t>
            </a:r>
          </a:p>
        </p:txBody>
      </p:sp>
      <p:pic>
        <p:nvPicPr>
          <p:cNvPr id="6" name="図 5">
            <a:extLst>
              <a:ext uri="{FF2B5EF4-FFF2-40B4-BE49-F238E27FC236}">
                <a16:creationId xmlns:a16="http://schemas.microsoft.com/office/drawing/2014/main" id="{E98C8247-736C-4128-B2A4-782FF47A3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728" y="1017757"/>
            <a:ext cx="1379462" cy="2390084"/>
          </a:xfrm>
          <a:prstGeom prst="rect">
            <a:avLst/>
          </a:prstGeom>
        </p:spPr>
      </p:pic>
      <p:sp>
        <p:nvSpPr>
          <p:cNvPr id="2" name="楕円 1">
            <a:extLst>
              <a:ext uri="{FF2B5EF4-FFF2-40B4-BE49-F238E27FC236}">
                <a16:creationId xmlns:a16="http://schemas.microsoft.com/office/drawing/2014/main" id="{0EDA13E6-F0E1-431B-BCC8-FFB0DFE33D68}"/>
              </a:ext>
            </a:extLst>
          </p:cNvPr>
          <p:cNvSpPr/>
          <p:nvPr/>
        </p:nvSpPr>
        <p:spPr>
          <a:xfrm>
            <a:off x="2336861" y="2273302"/>
            <a:ext cx="455393" cy="484306"/>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5" name="直線コネクタ 4">
            <a:extLst>
              <a:ext uri="{FF2B5EF4-FFF2-40B4-BE49-F238E27FC236}">
                <a16:creationId xmlns:a16="http://schemas.microsoft.com/office/drawing/2014/main" id="{4238A17E-BF1D-4B7E-9D0E-83FE4BB6C0C3}"/>
              </a:ext>
            </a:extLst>
          </p:cNvPr>
          <p:cNvCxnSpPr>
            <a:cxnSpLocks/>
          </p:cNvCxnSpPr>
          <p:nvPr/>
        </p:nvCxnSpPr>
        <p:spPr>
          <a:xfrm flipV="1">
            <a:off x="2792254" y="2134986"/>
            <a:ext cx="861977" cy="30131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DD8BE4A3-A6FD-458D-90B7-24A4970A1EE0}"/>
              </a:ext>
            </a:extLst>
          </p:cNvPr>
          <p:cNvPicPr/>
          <p:nvPr/>
        </p:nvPicPr>
        <p:blipFill>
          <a:blip r:embed="rId4">
            <a:extLst>
              <a:ext uri="{28A0092B-C50C-407E-A947-70E740481C1C}">
                <a14:useLocalDpi xmlns:a14="http://schemas.microsoft.com/office/drawing/2010/main" val="0"/>
              </a:ext>
            </a:extLst>
          </a:blip>
          <a:stretch>
            <a:fillRect/>
          </a:stretch>
        </p:blipFill>
        <p:spPr>
          <a:xfrm>
            <a:off x="1273794" y="4025268"/>
            <a:ext cx="3787577" cy="2528073"/>
          </a:xfrm>
          <a:prstGeom prst="rect">
            <a:avLst/>
          </a:prstGeom>
        </p:spPr>
      </p:pic>
      <p:sp>
        <p:nvSpPr>
          <p:cNvPr id="14" name="テキスト ボックス 13">
            <a:extLst>
              <a:ext uri="{FF2B5EF4-FFF2-40B4-BE49-F238E27FC236}">
                <a16:creationId xmlns:a16="http://schemas.microsoft.com/office/drawing/2014/main" id="{28EB5227-3805-40CC-909C-A5F3E8FF3BFF}"/>
              </a:ext>
            </a:extLst>
          </p:cNvPr>
          <p:cNvSpPr txBox="1"/>
          <p:nvPr/>
        </p:nvSpPr>
        <p:spPr>
          <a:xfrm>
            <a:off x="4711561" y="4365974"/>
            <a:ext cx="3807830" cy="1846659"/>
          </a:xfrm>
          <a:prstGeom prst="rect">
            <a:avLst/>
          </a:prstGeom>
          <a:noFill/>
        </p:spPr>
        <p:txBody>
          <a:bodyPr wrap="square" rtlCol="0">
            <a:spAutoFit/>
          </a:bodyPr>
          <a:lstStyle/>
          <a:p>
            <a:r>
              <a:rPr kumimoji="1" lang="ja-JP" altLang="en-US" sz="1600" b="1" dirty="0">
                <a:solidFill>
                  <a:schemeClr val="accent1">
                    <a:lumMod val="50000"/>
                  </a:schemeClr>
                </a:solidFill>
              </a:rPr>
              <a:t>重ね継手の考察</a:t>
            </a:r>
            <a:endParaRPr kumimoji="1" lang="en-US" altLang="ja-JP" sz="1600" b="1" dirty="0">
              <a:solidFill>
                <a:schemeClr val="accent1">
                  <a:lumMod val="50000"/>
                </a:schemeClr>
              </a:solidFill>
            </a:endParaRPr>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dirty="0"/>
              <a:t>重ね継手長さが影響する</a:t>
            </a:r>
            <a:endParaRPr kumimoji="1" lang="en-US" altLang="ja-JP" sz="1600" dirty="0"/>
          </a:p>
          <a:p>
            <a:pPr marL="285750" indent="-285750">
              <a:buFont typeface="Arial" panose="020B0604020202020204" pitchFamily="34" charset="0"/>
              <a:buChar char="•"/>
            </a:pPr>
            <a:r>
              <a:rPr kumimoji="1" lang="ja-JP" altLang="en-US" sz="1600" dirty="0"/>
              <a:t>エポキシ樹脂の</a:t>
            </a:r>
            <a:r>
              <a:rPr kumimoji="1" lang="en-US" altLang="ja-JP" sz="1600" dirty="0"/>
              <a:t>1</a:t>
            </a:r>
            <a:r>
              <a:rPr kumimoji="1" lang="ja-JP" altLang="en-US" sz="1600" dirty="0"/>
              <a:t>層目と</a:t>
            </a:r>
            <a:r>
              <a:rPr kumimoji="1" lang="en-US" altLang="ja-JP" sz="1600" dirty="0"/>
              <a:t>2</a:t>
            </a:r>
            <a:r>
              <a:rPr kumimoji="1" lang="ja-JP" altLang="en-US" sz="1600" dirty="0"/>
              <a:t>層目の界面強度が低くなる．</a:t>
            </a:r>
            <a:endParaRPr kumimoji="1" lang="en-US" altLang="ja-JP" sz="1600" dirty="0"/>
          </a:p>
          <a:p>
            <a:pPr marL="285750" indent="-285750">
              <a:buFont typeface="Arial" panose="020B0604020202020204" pitchFamily="34" charset="0"/>
              <a:buChar char="•"/>
            </a:pPr>
            <a:endParaRPr kumimoji="1" lang="en-US" altLang="ja-JP" sz="1600" dirty="0"/>
          </a:p>
          <a:p>
            <a:r>
              <a:rPr kumimoji="1" lang="ja-JP" altLang="en-US" sz="1600" dirty="0"/>
              <a:t>→ 実験的検証を行う．</a:t>
            </a:r>
            <a:endParaRPr kumimoji="1" lang="en-US" altLang="ja-JP" sz="1600" dirty="0"/>
          </a:p>
        </p:txBody>
      </p:sp>
    </p:spTree>
    <p:extLst>
      <p:ext uri="{BB962C8B-B14F-4D97-AF65-F5344CB8AC3E}">
        <p14:creationId xmlns:p14="http://schemas.microsoft.com/office/powerpoint/2010/main" val="452335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9C2C66B-E006-499E-933E-8B48F5F06C0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94740" y="34958"/>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sp>
        <p:nvSpPr>
          <p:cNvPr id="9" name="コンテンツ プレースホルダー 9">
            <a:extLst>
              <a:ext uri="{FF2B5EF4-FFF2-40B4-BE49-F238E27FC236}">
                <a16:creationId xmlns:a16="http://schemas.microsoft.com/office/drawing/2014/main" id="{E218BDA6-C363-402F-8804-FC9238E39257}"/>
              </a:ext>
            </a:extLst>
          </p:cNvPr>
          <p:cNvSpPr txBox="1">
            <a:spLocks/>
          </p:cNvSpPr>
          <p:nvPr/>
        </p:nvSpPr>
        <p:spPr>
          <a:xfrm>
            <a:off x="346597" y="870498"/>
            <a:ext cx="8635478"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引張試験を行い，提案手法による強度の向上を評価をする．</a:t>
            </a:r>
            <a:endParaRPr lang="en-US" altLang="ja-JP" sz="1600" dirty="0">
              <a:latin typeface="+mn-ea"/>
            </a:endParaRPr>
          </a:p>
        </p:txBody>
      </p:sp>
      <p:grpSp>
        <p:nvGrpSpPr>
          <p:cNvPr id="12" name="グループ化 11">
            <a:extLst>
              <a:ext uri="{FF2B5EF4-FFF2-40B4-BE49-F238E27FC236}">
                <a16:creationId xmlns:a16="http://schemas.microsoft.com/office/drawing/2014/main" id="{2A03F723-9DCE-4984-89A4-3525C063DD69}"/>
              </a:ext>
            </a:extLst>
          </p:cNvPr>
          <p:cNvGrpSpPr/>
          <p:nvPr/>
        </p:nvGrpSpPr>
        <p:grpSpPr>
          <a:xfrm>
            <a:off x="4533367" y="1375588"/>
            <a:ext cx="4301885" cy="435761"/>
            <a:chOff x="360060" y="3075275"/>
            <a:chExt cx="4499884" cy="435761"/>
          </a:xfrm>
        </p:grpSpPr>
        <p:sp>
          <p:nvSpPr>
            <p:cNvPr id="14" name="四角形: 角を丸くする 13">
              <a:extLst>
                <a:ext uri="{FF2B5EF4-FFF2-40B4-BE49-F238E27FC236}">
                  <a16:creationId xmlns:a16="http://schemas.microsoft.com/office/drawing/2014/main" id="{5247BF02-C8E4-4A26-924E-7D4463DC6569}"/>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7E4B349D-878C-4C88-86D3-DBBB6B97B935}"/>
                </a:ext>
              </a:extLst>
            </p:cNvPr>
            <p:cNvSpPr txBox="1"/>
            <p:nvPr/>
          </p:nvSpPr>
          <p:spPr>
            <a:xfrm flipH="1">
              <a:off x="433996"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重ね継手強化試験片</a:t>
              </a:r>
              <a:r>
                <a:rPr kumimoji="1" lang="en-US" altLang="ja-JP" sz="1600" b="1" dirty="0">
                  <a:solidFill>
                    <a:schemeClr val="bg1"/>
                  </a:solidFill>
                  <a:latin typeface="+mn-ea"/>
                </a:rPr>
                <a:t>(B)</a:t>
              </a:r>
              <a:endParaRPr kumimoji="1" lang="ja-JP" altLang="en-US" sz="1600" b="1" dirty="0">
                <a:solidFill>
                  <a:schemeClr val="bg1"/>
                </a:solidFill>
                <a:latin typeface="+mn-ea"/>
              </a:endParaRPr>
            </a:p>
          </p:txBody>
        </p:sp>
      </p:grpSp>
      <p:grpSp>
        <p:nvGrpSpPr>
          <p:cNvPr id="16" name="グループ化 15">
            <a:extLst>
              <a:ext uri="{FF2B5EF4-FFF2-40B4-BE49-F238E27FC236}">
                <a16:creationId xmlns:a16="http://schemas.microsoft.com/office/drawing/2014/main" id="{7B3E31CD-E1EA-4C4C-B24B-F08456204FCD}"/>
              </a:ext>
            </a:extLst>
          </p:cNvPr>
          <p:cNvGrpSpPr/>
          <p:nvPr/>
        </p:nvGrpSpPr>
        <p:grpSpPr>
          <a:xfrm>
            <a:off x="346597" y="1375588"/>
            <a:ext cx="3841275" cy="435761"/>
            <a:chOff x="360060" y="3075275"/>
            <a:chExt cx="4499884" cy="435761"/>
          </a:xfrm>
        </p:grpSpPr>
        <p:sp>
          <p:nvSpPr>
            <p:cNvPr id="17" name="四角形: 角を丸くする 16">
              <a:extLst>
                <a:ext uri="{FF2B5EF4-FFF2-40B4-BE49-F238E27FC236}">
                  <a16:creationId xmlns:a16="http://schemas.microsoft.com/office/drawing/2014/main" id="{9A0540B4-FDC4-4CD6-9821-8A9BA906222B}"/>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8" name="テキスト ボックス 17">
              <a:extLst>
                <a:ext uri="{FF2B5EF4-FFF2-40B4-BE49-F238E27FC236}">
                  <a16:creationId xmlns:a16="http://schemas.microsoft.com/office/drawing/2014/main" id="{37F7FED9-8CF2-4062-A7B1-0D99D7CDD7E6}"/>
                </a:ext>
              </a:extLst>
            </p:cNvPr>
            <p:cNvSpPr txBox="1"/>
            <p:nvPr/>
          </p:nvSpPr>
          <p:spPr>
            <a:xfrm flipH="1">
              <a:off x="47055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普通強化試験片</a:t>
              </a:r>
              <a:r>
                <a:rPr kumimoji="1" lang="en-US" altLang="ja-JP" sz="1600" b="1" dirty="0">
                  <a:solidFill>
                    <a:schemeClr val="bg1"/>
                  </a:solidFill>
                  <a:latin typeface="+mn-ea"/>
                </a:rPr>
                <a:t>(A)</a:t>
              </a:r>
            </a:p>
          </p:txBody>
        </p:sp>
      </p:grpSp>
      <p:sp>
        <p:nvSpPr>
          <p:cNvPr id="20" name="コンテンツ プレースホルダー 9">
            <a:extLst>
              <a:ext uri="{FF2B5EF4-FFF2-40B4-BE49-F238E27FC236}">
                <a16:creationId xmlns:a16="http://schemas.microsoft.com/office/drawing/2014/main" id="{A858E750-B1FB-4C39-8BC2-00DCDD8516D7}"/>
              </a:ext>
            </a:extLst>
          </p:cNvPr>
          <p:cNvSpPr txBox="1">
            <a:spLocks/>
          </p:cNvSpPr>
          <p:nvPr/>
        </p:nvSpPr>
        <p:spPr>
          <a:xfrm>
            <a:off x="425021" y="5632770"/>
            <a:ext cx="4049830" cy="730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を</a:t>
            </a:r>
            <a:r>
              <a:rPr lang="en-US" altLang="ja-JP" sz="1600" dirty="0">
                <a:latin typeface="+mn-ea"/>
              </a:rPr>
              <a:t>1</a:t>
            </a:r>
            <a:r>
              <a:rPr lang="ja-JP" altLang="en-US" sz="1600" dirty="0">
                <a:latin typeface="+mn-ea"/>
              </a:rPr>
              <a:t>本埋め込んだ強化試験片．</a:t>
            </a:r>
            <a:endParaRPr lang="en-US" altLang="ja-JP" sz="1600" dirty="0">
              <a:latin typeface="+mn-ea"/>
            </a:endParaRPr>
          </a:p>
        </p:txBody>
      </p:sp>
      <p:sp>
        <p:nvSpPr>
          <p:cNvPr id="21" name="テキスト ボックス 20">
            <a:extLst>
              <a:ext uri="{FF2B5EF4-FFF2-40B4-BE49-F238E27FC236}">
                <a16:creationId xmlns:a16="http://schemas.microsoft.com/office/drawing/2014/main" id="{B5283912-58B1-4087-ABBD-AF343D2A6335}"/>
              </a:ext>
            </a:extLst>
          </p:cNvPr>
          <p:cNvSpPr txBox="1"/>
          <p:nvPr/>
        </p:nvSpPr>
        <p:spPr>
          <a:xfrm>
            <a:off x="4825176" y="5632770"/>
            <a:ext cx="4049831" cy="86177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latin typeface="+mn-ea"/>
              </a:rPr>
              <a:t>CFRP</a:t>
            </a:r>
            <a:r>
              <a:rPr lang="ja-JP" altLang="en-US" sz="1600" dirty="0">
                <a:latin typeface="+mn-ea"/>
              </a:rPr>
              <a:t>を</a:t>
            </a:r>
            <a:r>
              <a:rPr lang="en-US" altLang="ja-JP" sz="1600" dirty="0">
                <a:latin typeface="+mn-ea"/>
              </a:rPr>
              <a:t>2</a:t>
            </a:r>
            <a:r>
              <a:rPr lang="ja-JP" altLang="en-US" sz="1600" dirty="0">
                <a:latin typeface="+mn-ea"/>
              </a:rPr>
              <a:t>本埋め込んだ強化試験片．</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重ね継手を用いて強度を伝達．</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条件を変化させて複数種類作製．</a:t>
            </a:r>
            <a:endParaRPr lang="en-US" altLang="ja-JP" sz="1600" dirty="0">
              <a:latin typeface="+mn-ea"/>
            </a:endParaRPr>
          </a:p>
        </p:txBody>
      </p:sp>
      <p:pic>
        <p:nvPicPr>
          <p:cNvPr id="22" name="図 21">
            <a:extLst>
              <a:ext uri="{FF2B5EF4-FFF2-40B4-BE49-F238E27FC236}">
                <a16:creationId xmlns:a16="http://schemas.microsoft.com/office/drawing/2014/main" id="{04EE0878-B961-4EB0-92E4-F0BCDFCABC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9278" y="1924716"/>
            <a:ext cx="3255912" cy="3575710"/>
          </a:xfrm>
          <a:prstGeom prst="rect">
            <a:avLst/>
          </a:prstGeom>
        </p:spPr>
      </p:pic>
      <p:pic>
        <p:nvPicPr>
          <p:cNvPr id="23" name="図 22">
            <a:extLst>
              <a:ext uri="{FF2B5EF4-FFF2-40B4-BE49-F238E27FC236}">
                <a16:creationId xmlns:a16="http://schemas.microsoft.com/office/drawing/2014/main" id="{AAF59DFD-4058-441D-81C4-6FBB4840E5A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611755" y="1895095"/>
            <a:ext cx="4049831" cy="3605331"/>
          </a:xfrm>
          <a:prstGeom prst="rect">
            <a:avLst/>
          </a:prstGeom>
        </p:spPr>
      </p:pic>
    </p:spTree>
    <p:extLst>
      <p:ext uri="{BB962C8B-B14F-4D97-AF65-F5344CB8AC3E}">
        <p14:creationId xmlns:p14="http://schemas.microsoft.com/office/powerpoint/2010/main" val="1164764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提案する自動強化手法</a:t>
            </a:r>
            <a:endParaRPr kumimoji="1" lang="en-US" altLang="ja-JP" sz="2400" dirty="0">
              <a:solidFill>
                <a:schemeClr val="bg1"/>
              </a:solidFill>
              <a:latin typeface="+mn-ea"/>
            </a:endParaRPr>
          </a:p>
        </p:txBody>
      </p:sp>
      <p:grpSp>
        <p:nvGrpSpPr>
          <p:cNvPr id="66" name="グループ化 65">
            <a:extLst>
              <a:ext uri="{FF2B5EF4-FFF2-40B4-BE49-F238E27FC236}">
                <a16:creationId xmlns:a16="http://schemas.microsoft.com/office/drawing/2014/main" id="{6F7C1F48-F8BF-904D-925E-78B2DBEB0B72}"/>
              </a:ext>
            </a:extLst>
          </p:cNvPr>
          <p:cNvGrpSpPr/>
          <p:nvPr/>
        </p:nvGrpSpPr>
        <p:grpSpPr>
          <a:xfrm>
            <a:off x="2107878" y="3788802"/>
            <a:ext cx="699335" cy="1013840"/>
            <a:chOff x="4482753" y="1783303"/>
            <a:chExt cx="1126286" cy="1796079"/>
          </a:xfrm>
        </p:grpSpPr>
        <p:grpSp>
          <p:nvGrpSpPr>
            <p:cNvPr id="67" name="グループ化 66">
              <a:extLst>
                <a:ext uri="{FF2B5EF4-FFF2-40B4-BE49-F238E27FC236}">
                  <a16:creationId xmlns:a16="http://schemas.microsoft.com/office/drawing/2014/main" id="{748FA934-1B9E-E441-9F67-5E2B9DBA0E41}"/>
                </a:ext>
              </a:extLst>
            </p:cNvPr>
            <p:cNvGrpSpPr/>
            <p:nvPr/>
          </p:nvGrpSpPr>
          <p:grpSpPr>
            <a:xfrm>
              <a:off x="4482753" y="2760039"/>
              <a:ext cx="1126286" cy="819343"/>
              <a:chOff x="6113765" y="1357124"/>
              <a:chExt cx="2194813" cy="1319560"/>
            </a:xfrm>
          </p:grpSpPr>
          <p:grpSp>
            <p:nvGrpSpPr>
              <p:cNvPr id="87" name="グループ化 86">
                <a:extLst>
                  <a:ext uri="{FF2B5EF4-FFF2-40B4-BE49-F238E27FC236}">
                    <a16:creationId xmlns:a16="http://schemas.microsoft.com/office/drawing/2014/main" id="{A8CC7D32-7553-CF43-B64D-5567720DC845}"/>
                  </a:ext>
                </a:extLst>
              </p:cNvPr>
              <p:cNvGrpSpPr/>
              <p:nvPr/>
            </p:nvGrpSpPr>
            <p:grpSpPr>
              <a:xfrm>
                <a:off x="7447035" y="1359743"/>
                <a:ext cx="861543" cy="1054595"/>
                <a:chOff x="1300294" y="2416029"/>
                <a:chExt cx="3598877" cy="1054595"/>
              </a:xfrm>
            </p:grpSpPr>
            <p:sp>
              <p:nvSpPr>
                <p:cNvPr id="94" name="正方形/長方形 93">
                  <a:extLst>
                    <a:ext uri="{FF2B5EF4-FFF2-40B4-BE49-F238E27FC236}">
                      <a16:creationId xmlns:a16="http://schemas.microsoft.com/office/drawing/2014/main" id="{5BCAA2A8-10ED-6A49-B4D5-365A4B46A221}"/>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5" name="正方形/長方形 94">
                  <a:extLst>
                    <a:ext uri="{FF2B5EF4-FFF2-40B4-BE49-F238E27FC236}">
                      <a16:creationId xmlns:a16="http://schemas.microsoft.com/office/drawing/2014/main" id="{52F2D668-D774-044B-ABE5-36DBDCDB8D55}"/>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6" name="正方形/長方形 95">
                  <a:extLst>
                    <a:ext uri="{FF2B5EF4-FFF2-40B4-BE49-F238E27FC236}">
                      <a16:creationId xmlns:a16="http://schemas.microsoft.com/office/drawing/2014/main" id="{5FFDA77B-2DD0-954A-977C-26559A18061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7" name="正方形/長方形 96">
                  <a:extLst>
                    <a:ext uri="{FF2B5EF4-FFF2-40B4-BE49-F238E27FC236}">
                      <a16:creationId xmlns:a16="http://schemas.microsoft.com/office/drawing/2014/main" id="{BDC57329-BA83-CC44-AE90-CC97C51ADB0B}"/>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88" name="グループ化 87">
                <a:extLst>
                  <a:ext uri="{FF2B5EF4-FFF2-40B4-BE49-F238E27FC236}">
                    <a16:creationId xmlns:a16="http://schemas.microsoft.com/office/drawing/2014/main" id="{1F2FF449-0302-234B-B812-C379E0A22751}"/>
                  </a:ext>
                </a:extLst>
              </p:cNvPr>
              <p:cNvGrpSpPr/>
              <p:nvPr/>
            </p:nvGrpSpPr>
            <p:grpSpPr>
              <a:xfrm>
                <a:off x="6113765" y="1357124"/>
                <a:ext cx="2194813" cy="1319560"/>
                <a:chOff x="1300294" y="2416029"/>
                <a:chExt cx="9168272" cy="1319560"/>
              </a:xfrm>
            </p:grpSpPr>
            <p:sp>
              <p:nvSpPr>
                <p:cNvPr id="89" name="正方形/長方形 88">
                  <a:extLst>
                    <a:ext uri="{FF2B5EF4-FFF2-40B4-BE49-F238E27FC236}">
                      <a16:creationId xmlns:a16="http://schemas.microsoft.com/office/drawing/2014/main" id="{6C26BB19-F87A-DC46-8A3D-959C5AF2CDA3}"/>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0" name="正方形/長方形 89">
                  <a:extLst>
                    <a:ext uri="{FF2B5EF4-FFF2-40B4-BE49-F238E27FC236}">
                      <a16:creationId xmlns:a16="http://schemas.microsoft.com/office/drawing/2014/main" id="{87DB80A6-8B35-A646-8FAE-1FB8EE334C77}"/>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1" name="正方形/長方形 90">
                  <a:extLst>
                    <a:ext uri="{FF2B5EF4-FFF2-40B4-BE49-F238E27FC236}">
                      <a16:creationId xmlns:a16="http://schemas.microsoft.com/office/drawing/2014/main" id="{0FED6EE1-7607-4347-945E-33A1ABA32559}"/>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2" name="正方形/長方形 91">
                  <a:extLst>
                    <a:ext uri="{FF2B5EF4-FFF2-40B4-BE49-F238E27FC236}">
                      <a16:creationId xmlns:a16="http://schemas.microsoft.com/office/drawing/2014/main" id="{DC16F8D0-1421-8B4C-8EC0-541EC494D3B0}"/>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93" name="正方形/長方形 92">
                  <a:extLst>
                    <a:ext uri="{FF2B5EF4-FFF2-40B4-BE49-F238E27FC236}">
                      <a16:creationId xmlns:a16="http://schemas.microsoft.com/office/drawing/2014/main" id="{3E9D119A-40A2-974C-958D-17AA0EA2D123}"/>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grpSp>
          <p:nvGrpSpPr>
            <p:cNvPr id="68" name="グループ化 67">
              <a:extLst>
                <a:ext uri="{FF2B5EF4-FFF2-40B4-BE49-F238E27FC236}">
                  <a16:creationId xmlns:a16="http://schemas.microsoft.com/office/drawing/2014/main" id="{C9B51EB1-B750-B64E-B4DD-D2FA74DC686F}"/>
                </a:ext>
              </a:extLst>
            </p:cNvPr>
            <p:cNvGrpSpPr/>
            <p:nvPr/>
          </p:nvGrpSpPr>
          <p:grpSpPr>
            <a:xfrm>
              <a:off x="4924861" y="1941947"/>
              <a:ext cx="242071" cy="1476165"/>
              <a:chOff x="6975308" y="827507"/>
              <a:chExt cx="471727" cy="1589450"/>
            </a:xfrm>
          </p:grpSpPr>
          <p:sp>
            <p:nvSpPr>
              <p:cNvPr id="85" name="正方形/長方形 84">
                <a:extLst>
                  <a:ext uri="{FF2B5EF4-FFF2-40B4-BE49-F238E27FC236}">
                    <a16:creationId xmlns:a16="http://schemas.microsoft.com/office/drawing/2014/main" id="{EA6F41CE-0FB9-A448-AC29-830DDC9DEB43}"/>
                  </a:ext>
                </a:extLst>
              </p:cNvPr>
              <p:cNvSpPr/>
              <p:nvPr/>
            </p:nvSpPr>
            <p:spPr>
              <a:xfrm>
                <a:off x="6975308" y="827507"/>
                <a:ext cx="471727" cy="1589450"/>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86" name="正方形/長方形 85">
                <a:extLst>
                  <a:ext uri="{FF2B5EF4-FFF2-40B4-BE49-F238E27FC236}">
                    <a16:creationId xmlns:a16="http://schemas.microsoft.com/office/drawing/2014/main" id="{C8FEA2BC-D3E4-6046-9EDF-8F1425B18191}"/>
                  </a:ext>
                </a:extLst>
              </p:cNvPr>
              <p:cNvSpPr/>
              <p:nvPr/>
            </p:nvSpPr>
            <p:spPr>
              <a:xfrm>
                <a:off x="7158187" y="827507"/>
                <a:ext cx="105971" cy="158290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69" name="グループ化 68">
              <a:extLst>
                <a:ext uri="{FF2B5EF4-FFF2-40B4-BE49-F238E27FC236}">
                  <a16:creationId xmlns:a16="http://schemas.microsoft.com/office/drawing/2014/main" id="{9A4F22F3-6EEF-684F-A06D-B0842EB8A074}"/>
                </a:ext>
              </a:extLst>
            </p:cNvPr>
            <p:cNvGrpSpPr/>
            <p:nvPr/>
          </p:nvGrpSpPr>
          <p:grpSpPr>
            <a:xfrm>
              <a:off x="5166931" y="2431404"/>
              <a:ext cx="442108" cy="325569"/>
              <a:chOff x="7447035" y="827854"/>
              <a:chExt cx="861543" cy="524332"/>
            </a:xfrm>
          </p:grpSpPr>
          <p:sp>
            <p:nvSpPr>
              <p:cNvPr id="83" name="正方形/長方形 82">
                <a:extLst>
                  <a:ext uri="{FF2B5EF4-FFF2-40B4-BE49-F238E27FC236}">
                    <a16:creationId xmlns:a16="http://schemas.microsoft.com/office/drawing/2014/main" id="{A689A987-8F9D-7543-9F4A-95D7978F15B9}"/>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84" name="正方形/長方形 83">
                <a:extLst>
                  <a:ext uri="{FF2B5EF4-FFF2-40B4-BE49-F238E27FC236}">
                    <a16:creationId xmlns:a16="http://schemas.microsoft.com/office/drawing/2014/main" id="{3BC2B1BA-E112-9340-B1DF-5E8B451FCF0C}"/>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70" name="グループ化 69">
              <a:extLst>
                <a:ext uri="{FF2B5EF4-FFF2-40B4-BE49-F238E27FC236}">
                  <a16:creationId xmlns:a16="http://schemas.microsoft.com/office/drawing/2014/main" id="{851546E5-556D-044C-992A-9C1047D9F53E}"/>
                </a:ext>
              </a:extLst>
            </p:cNvPr>
            <p:cNvGrpSpPr/>
            <p:nvPr/>
          </p:nvGrpSpPr>
          <p:grpSpPr>
            <a:xfrm>
              <a:off x="4483336" y="2434236"/>
              <a:ext cx="442109" cy="325569"/>
              <a:chOff x="6114902" y="832414"/>
              <a:chExt cx="861545" cy="524332"/>
            </a:xfrm>
          </p:grpSpPr>
          <p:sp>
            <p:nvSpPr>
              <p:cNvPr id="81" name="正方形/長方形 80">
                <a:extLst>
                  <a:ext uri="{FF2B5EF4-FFF2-40B4-BE49-F238E27FC236}">
                    <a16:creationId xmlns:a16="http://schemas.microsoft.com/office/drawing/2014/main" id="{6FEB9807-60BC-0C41-94A3-1C34515203D2}"/>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82" name="正方形/長方形 81">
                <a:extLst>
                  <a:ext uri="{FF2B5EF4-FFF2-40B4-BE49-F238E27FC236}">
                    <a16:creationId xmlns:a16="http://schemas.microsoft.com/office/drawing/2014/main" id="{3A7830A6-7339-C54B-87C2-951253B11577}"/>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71" name="グループ化 70">
              <a:extLst>
                <a:ext uri="{FF2B5EF4-FFF2-40B4-BE49-F238E27FC236}">
                  <a16:creationId xmlns:a16="http://schemas.microsoft.com/office/drawing/2014/main" id="{5CF52259-A9B4-434F-A4F7-0F31AD0DB171}"/>
                </a:ext>
              </a:extLst>
            </p:cNvPr>
            <p:cNvGrpSpPr/>
            <p:nvPr/>
          </p:nvGrpSpPr>
          <p:grpSpPr>
            <a:xfrm>
              <a:off x="5166931" y="2107124"/>
              <a:ext cx="442108" cy="325569"/>
              <a:chOff x="7447035" y="827854"/>
              <a:chExt cx="861543" cy="524332"/>
            </a:xfrm>
          </p:grpSpPr>
          <p:sp>
            <p:nvSpPr>
              <p:cNvPr id="79" name="正方形/長方形 78">
                <a:extLst>
                  <a:ext uri="{FF2B5EF4-FFF2-40B4-BE49-F238E27FC236}">
                    <a16:creationId xmlns:a16="http://schemas.microsoft.com/office/drawing/2014/main" id="{65C35908-70E7-7E40-B55A-BA378D528C7E}"/>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80" name="正方形/長方形 79">
                <a:extLst>
                  <a:ext uri="{FF2B5EF4-FFF2-40B4-BE49-F238E27FC236}">
                    <a16:creationId xmlns:a16="http://schemas.microsoft.com/office/drawing/2014/main" id="{80C97487-5B50-6C4A-A200-FD8C28738070}"/>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72" name="グループ化 71">
              <a:extLst>
                <a:ext uri="{FF2B5EF4-FFF2-40B4-BE49-F238E27FC236}">
                  <a16:creationId xmlns:a16="http://schemas.microsoft.com/office/drawing/2014/main" id="{3689ED7A-21C2-AC43-BA71-E128EFF091BD}"/>
                </a:ext>
              </a:extLst>
            </p:cNvPr>
            <p:cNvGrpSpPr/>
            <p:nvPr/>
          </p:nvGrpSpPr>
          <p:grpSpPr>
            <a:xfrm>
              <a:off x="4483336" y="2109956"/>
              <a:ext cx="442109" cy="325569"/>
              <a:chOff x="6114902" y="832414"/>
              <a:chExt cx="861545" cy="524332"/>
            </a:xfrm>
          </p:grpSpPr>
          <p:sp>
            <p:nvSpPr>
              <p:cNvPr id="77" name="正方形/長方形 76">
                <a:extLst>
                  <a:ext uri="{FF2B5EF4-FFF2-40B4-BE49-F238E27FC236}">
                    <a16:creationId xmlns:a16="http://schemas.microsoft.com/office/drawing/2014/main" id="{BCEC12EF-DB20-3A4D-ABA0-92D4C64E2820}"/>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78" name="正方形/長方形 77">
                <a:extLst>
                  <a:ext uri="{FF2B5EF4-FFF2-40B4-BE49-F238E27FC236}">
                    <a16:creationId xmlns:a16="http://schemas.microsoft.com/office/drawing/2014/main" id="{9135DD5A-4308-B845-B304-0E41F23C6381}"/>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73" name="正方形/長方形 72">
              <a:extLst>
                <a:ext uri="{FF2B5EF4-FFF2-40B4-BE49-F238E27FC236}">
                  <a16:creationId xmlns:a16="http://schemas.microsoft.com/office/drawing/2014/main" id="{E4B8279F-917E-DB40-B331-FBE08377E320}"/>
                </a:ext>
              </a:extLst>
            </p:cNvPr>
            <p:cNvSpPr/>
            <p:nvPr/>
          </p:nvSpPr>
          <p:spPr>
            <a:xfrm>
              <a:off x="5166931" y="1944564"/>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nvGrpSpPr>
            <p:cNvPr id="74" name="グループ化 73">
              <a:extLst>
                <a:ext uri="{FF2B5EF4-FFF2-40B4-BE49-F238E27FC236}">
                  <a16:creationId xmlns:a16="http://schemas.microsoft.com/office/drawing/2014/main" id="{3FDE3BD1-2CB5-D943-9388-4EEEC85EC117}"/>
                </a:ext>
              </a:extLst>
            </p:cNvPr>
            <p:cNvGrpSpPr/>
            <p:nvPr/>
          </p:nvGrpSpPr>
          <p:grpSpPr>
            <a:xfrm>
              <a:off x="4483336" y="1783303"/>
              <a:ext cx="1125703" cy="325569"/>
              <a:chOff x="6114902" y="832414"/>
              <a:chExt cx="2193676" cy="524332"/>
            </a:xfrm>
          </p:grpSpPr>
          <p:sp>
            <p:nvSpPr>
              <p:cNvPr id="75" name="正方形/長方形 74">
                <a:extLst>
                  <a:ext uri="{FF2B5EF4-FFF2-40B4-BE49-F238E27FC236}">
                    <a16:creationId xmlns:a16="http://schemas.microsoft.com/office/drawing/2014/main" id="{B4CAEAE8-A1DD-A949-8E0E-293BF867152B}"/>
                  </a:ext>
                </a:extLst>
              </p:cNvPr>
              <p:cNvSpPr/>
              <p:nvPr/>
            </p:nvSpPr>
            <p:spPr>
              <a:xfrm>
                <a:off x="6114904" y="832414"/>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76" name="正方形/長方形 75">
                <a:extLst>
                  <a:ext uri="{FF2B5EF4-FFF2-40B4-BE49-F238E27FC236}">
                    <a16:creationId xmlns:a16="http://schemas.microsoft.com/office/drawing/2014/main" id="{7C6F71F2-23B6-F548-B692-F491899512E8}"/>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grpSp>
        <p:nvGrpSpPr>
          <p:cNvPr id="98" name="グループ化 97">
            <a:extLst>
              <a:ext uri="{FF2B5EF4-FFF2-40B4-BE49-F238E27FC236}">
                <a16:creationId xmlns:a16="http://schemas.microsoft.com/office/drawing/2014/main" id="{43194CDA-DA7B-E64B-8A02-15FB649B2DBE}"/>
              </a:ext>
            </a:extLst>
          </p:cNvPr>
          <p:cNvGrpSpPr/>
          <p:nvPr/>
        </p:nvGrpSpPr>
        <p:grpSpPr>
          <a:xfrm>
            <a:off x="1175104" y="3977658"/>
            <a:ext cx="699335" cy="828705"/>
            <a:chOff x="1755966" y="2001775"/>
            <a:chExt cx="1126286" cy="1468099"/>
          </a:xfrm>
        </p:grpSpPr>
        <p:grpSp>
          <p:nvGrpSpPr>
            <p:cNvPr id="99" name="グループ化 98">
              <a:extLst>
                <a:ext uri="{FF2B5EF4-FFF2-40B4-BE49-F238E27FC236}">
                  <a16:creationId xmlns:a16="http://schemas.microsoft.com/office/drawing/2014/main" id="{E705D532-274F-5D42-9BD2-261F0ECDF653}"/>
                </a:ext>
              </a:extLst>
            </p:cNvPr>
            <p:cNvGrpSpPr/>
            <p:nvPr/>
          </p:nvGrpSpPr>
          <p:grpSpPr>
            <a:xfrm>
              <a:off x="1755966" y="2650531"/>
              <a:ext cx="1126286" cy="819343"/>
              <a:chOff x="6113765" y="1357124"/>
              <a:chExt cx="2194813" cy="1319560"/>
            </a:xfrm>
          </p:grpSpPr>
          <p:grpSp>
            <p:nvGrpSpPr>
              <p:cNvPr id="112" name="グループ化 111">
                <a:extLst>
                  <a:ext uri="{FF2B5EF4-FFF2-40B4-BE49-F238E27FC236}">
                    <a16:creationId xmlns:a16="http://schemas.microsoft.com/office/drawing/2014/main" id="{215D5341-DAF0-964C-999A-ACCC35C309B3}"/>
                  </a:ext>
                </a:extLst>
              </p:cNvPr>
              <p:cNvGrpSpPr/>
              <p:nvPr/>
            </p:nvGrpSpPr>
            <p:grpSpPr>
              <a:xfrm>
                <a:off x="7447035" y="1359743"/>
                <a:ext cx="861543" cy="1054595"/>
                <a:chOff x="1300294" y="2416029"/>
                <a:chExt cx="3598877" cy="1054595"/>
              </a:xfrm>
            </p:grpSpPr>
            <p:sp>
              <p:nvSpPr>
                <p:cNvPr id="119" name="正方形/長方形 118">
                  <a:extLst>
                    <a:ext uri="{FF2B5EF4-FFF2-40B4-BE49-F238E27FC236}">
                      <a16:creationId xmlns:a16="http://schemas.microsoft.com/office/drawing/2014/main" id="{A63C49D9-EF77-314F-86EC-557B809F8330}"/>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20" name="正方形/長方形 119">
                  <a:extLst>
                    <a:ext uri="{FF2B5EF4-FFF2-40B4-BE49-F238E27FC236}">
                      <a16:creationId xmlns:a16="http://schemas.microsoft.com/office/drawing/2014/main" id="{9E1887E6-0D73-FF4A-A2CF-01889B57B234}"/>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21" name="正方形/長方形 120">
                  <a:extLst>
                    <a:ext uri="{FF2B5EF4-FFF2-40B4-BE49-F238E27FC236}">
                      <a16:creationId xmlns:a16="http://schemas.microsoft.com/office/drawing/2014/main" id="{C9021CFE-0B4E-FC41-9B9C-7CCE2F2E6BAA}"/>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22" name="正方形/長方形 121">
                  <a:extLst>
                    <a:ext uri="{FF2B5EF4-FFF2-40B4-BE49-F238E27FC236}">
                      <a16:creationId xmlns:a16="http://schemas.microsoft.com/office/drawing/2014/main" id="{0547D330-5FFE-2747-A9F7-33F0188DE1AF}"/>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13" name="グループ化 112">
                <a:extLst>
                  <a:ext uri="{FF2B5EF4-FFF2-40B4-BE49-F238E27FC236}">
                    <a16:creationId xmlns:a16="http://schemas.microsoft.com/office/drawing/2014/main" id="{6F68BBBD-D450-E24A-82F8-19C8AC33E950}"/>
                  </a:ext>
                </a:extLst>
              </p:cNvPr>
              <p:cNvGrpSpPr/>
              <p:nvPr/>
            </p:nvGrpSpPr>
            <p:grpSpPr>
              <a:xfrm>
                <a:off x="6113765" y="1357124"/>
                <a:ext cx="2194813" cy="1319560"/>
                <a:chOff x="1300294" y="2416029"/>
                <a:chExt cx="9168272" cy="1319560"/>
              </a:xfrm>
            </p:grpSpPr>
            <p:sp>
              <p:nvSpPr>
                <p:cNvPr id="114" name="正方形/長方形 113">
                  <a:extLst>
                    <a:ext uri="{FF2B5EF4-FFF2-40B4-BE49-F238E27FC236}">
                      <a16:creationId xmlns:a16="http://schemas.microsoft.com/office/drawing/2014/main" id="{8590B397-1D17-BC40-8944-8E235DDB69A0}"/>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15" name="正方形/長方形 114">
                  <a:extLst>
                    <a:ext uri="{FF2B5EF4-FFF2-40B4-BE49-F238E27FC236}">
                      <a16:creationId xmlns:a16="http://schemas.microsoft.com/office/drawing/2014/main" id="{41444D3E-3823-7E44-8316-0EC3591F180A}"/>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16" name="正方形/長方形 115">
                  <a:extLst>
                    <a:ext uri="{FF2B5EF4-FFF2-40B4-BE49-F238E27FC236}">
                      <a16:creationId xmlns:a16="http://schemas.microsoft.com/office/drawing/2014/main" id="{A93F37C0-F26F-C24D-B94E-935E5ABC4C64}"/>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17" name="正方形/長方形 116">
                  <a:extLst>
                    <a:ext uri="{FF2B5EF4-FFF2-40B4-BE49-F238E27FC236}">
                      <a16:creationId xmlns:a16="http://schemas.microsoft.com/office/drawing/2014/main" id="{D912FD7E-E820-EF4A-911E-B3153E2E95A8}"/>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18" name="正方形/長方形 117">
                  <a:extLst>
                    <a:ext uri="{FF2B5EF4-FFF2-40B4-BE49-F238E27FC236}">
                      <a16:creationId xmlns:a16="http://schemas.microsoft.com/office/drawing/2014/main" id="{EF213E58-F734-DE4F-864B-83EB081A2071}"/>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grpSp>
          <p:nvGrpSpPr>
            <p:cNvPr id="100" name="グループ化 99">
              <a:extLst>
                <a:ext uri="{FF2B5EF4-FFF2-40B4-BE49-F238E27FC236}">
                  <a16:creationId xmlns:a16="http://schemas.microsoft.com/office/drawing/2014/main" id="{01EB589A-010C-E44D-ACD2-BC46C1EF2173}"/>
                </a:ext>
              </a:extLst>
            </p:cNvPr>
            <p:cNvGrpSpPr/>
            <p:nvPr/>
          </p:nvGrpSpPr>
          <p:grpSpPr>
            <a:xfrm>
              <a:off x="2198074" y="2166299"/>
              <a:ext cx="242071" cy="1142307"/>
              <a:chOff x="6975308" y="577263"/>
              <a:chExt cx="471727" cy="1839696"/>
            </a:xfrm>
          </p:grpSpPr>
          <p:sp>
            <p:nvSpPr>
              <p:cNvPr id="110" name="正方形/長方形 109">
                <a:extLst>
                  <a:ext uri="{FF2B5EF4-FFF2-40B4-BE49-F238E27FC236}">
                    <a16:creationId xmlns:a16="http://schemas.microsoft.com/office/drawing/2014/main" id="{116FAD82-A36A-D748-8941-89AF635407EE}"/>
                  </a:ext>
                </a:extLst>
              </p:cNvPr>
              <p:cNvSpPr/>
              <p:nvPr/>
            </p:nvSpPr>
            <p:spPr>
              <a:xfrm>
                <a:off x="6975308" y="577263"/>
                <a:ext cx="471727" cy="1839696"/>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11" name="正方形/長方形 110">
                <a:extLst>
                  <a:ext uri="{FF2B5EF4-FFF2-40B4-BE49-F238E27FC236}">
                    <a16:creationId xmlns:a16="http://schemas.microsoft.com/office/drawing/2014/main" id="{1BD8402A-35F5-A845-B010-6E0544153472}"/>
                  </a:ext>
                </a:extLst>
              </p:cNvPr>
              <p:cNvSpPr/>
              <p:nvPr/>
            </p:nvSpPr>
            <p:spPr>
              <a:xfrm>
                <a:off x="7158187" y="578294"/>
                <a:ext cx="105971" cy="183211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01" name="グループ化 100">
              <a:extLst>
                <a:ext uri="{FF2B5EF4-FFF2-40B4-BE49-F238E27FC236}">
                  <a16:creationId xmlns:a16="http://schemas.microsoft.com/office/drawing/2014/main" id="{FDCCB220-194B-7547-9A45-BC4451CA4C7E}"/>
                </a:ext>
              </a:extLst>
            </p:cNvPr>
            <p:cNvGrpSpPr/>
            <p:nvPr/>
          </p:nvGrpSpPr>
          <p:grpSpPr>
            <a:xfrm>
              <a:off x="2440144" y="2321896"/>
              <a:ext cx="442108" cy="325569"/>
              <a:chOff x="7447035" y="827854"/>
              <a:chExt cx="861543" cy="524332"/>
            </a:xfrm>
          </p:grpSpPr>
          <p:sp>
            <p:nvSpPr>
              <p:cNvPr id="108" name="正方形/長方形 107">
                <a:extLst>
                  <a:ext uri="{FF2B5EF4-FFF2-40B4-BE49-F238E27FC236}">
                    <a16:creationId xmlns:a16="http://schemas.microsoft.com/office/drawing/2014/main" id="{F2C8B409-354F-ED4A-BAB0-94543F9C1B74}"/>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09" name="正方形/長方形 108">
                <a:extLst>
                  <a:ext uri="{FF2B5EF4-FFF2-40B4-BE49-F238E27FC236}">
                    <a16:creationId xmlns:a16="http://schemas.microsoft.com/office/drawing/2014/main" id="{85F71E64-D5B1-F14F-BC7A-1D62ECCA26CA}"/>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02" name="グループ化 101">
              <a:extLst>
                <a:ext uri="{FF2B5EF4-FFF2-40B4-BE49-F238E27FC236}">
                  <a16:creationId xmlns:a16="http://schemas.microsoft.com/office/drawing/2014/main" id="{9CAACD91-0BDC-9B43-B8A1-9A277994E5B5}"/>
                </a:ext>
              </a:extLst>
            </p:cNvPr>
            <p:cNvGrpSpPr/>
            <p:nvPr/>
          </p:nvGrpSpPr>
          <p:grpSpPr>
            <a:xfrm>
              <a:off x="1756259" y="2001775"/>
              <a:ext cx="1125702" cy="648521"/>
              <a:chOff x="6114335" y="312296"/>
              <a:chExt cx="2193674" cy="1044450"/>
            </a:xfrm>
          </p:grpSpPr>
          <p:sp>
            <p:nvSpPr>
              <p:cNvPr id="105" name="正方形/長方形 104">
                <a:extLst>
                  <a:ext uri="{FF2B5EF4-FFF2-40B4-BE49-F238E27FC236}">
                    <a16:creationId xmlns:a16="http://schemas.microsoft.com/office/drawing/2014/main" id="{7BA9E8C6-B958-5947-8BDE-976DF48055E1}"/>
                  </a:ext>
                </a:extLst>
              </p:cNvPr>
              <p:cNvSpPr/>
              <p:nvPr/>
            </p:nvSpPr>
            <p:spPr>
              <a:xfrm>
                <a:off x="6114335" y="312296"/>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06" name="正方形/長方形 105">
                <a:extLst>
                  <a:ext uri="{FF2B5EF4-FFF2-40B4-BE49-F238E27FC236}">
                    <a16:creationId xmlns:a16="http://schemas.microsoft.com/office/drawing/2014/main" id="{730546AD-4B45-8342-AE60-45A6C54BE490}"/>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07" name="正方形/長方形 106">
                <a:extLst>
                  <a:ext uri="{FF2B5EF4-FFF2-40B4-BE49-F238E27FC236}">
                    <a16:creationId xmlns:a16="http://schemas.microsoft.com/office/drawing/2014/main" id="{167B9EA9-98DE-6343-9781-34C6ADD26CF9}"/>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103" name="正方形/長方形 102">
              <a:extLst>
                <a:ext uri="{FF2B5EF4-FFF2-40B4-BE49-F238E27FC236}">
                  <a16:creationId xmlns:a16="http://schemas.microsoft.com/office/drawing/2014/main" id="{D5F751E0-A0AC-4C4D-9C84-6A23060BD39A}"/>
                </a:ext>
              </a:extLst>
            </p:cNvPr>
            <p:cNvSpPr/>
            <p:nvPr/>
          </p:nvSpPr>
          <p:spPr>
            <a:xfrm>
              <a:off x="2439560" y="2159996"/>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04" name="正方形/長方形 103">
              <a:extLst>
                <a:ext uri="{FF2B5EF4-FFF2-40B4-BE49-F238E27FC236}">
                  <a16:creationId xmlns:a16="http://schemas.microsoft.com/office/drawing/2014/main" id="{E386489B-1E5D-EA41-BFC1-D74B7E90F8C8}"/>
                </a:ext>
              </a:extLst>
            </p:cNvPr>
            <p:cNvSpPr/>
            <p:nvPr/>
          </p:nvSpPr>
          <p:spPr>
            <a:xfrm>
              <a:off x="1755966" y="2162827"/>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23" name="グループ化 122">
            <a:extLst>
              <a:ext uri="{FF2B5EF4-FFF2-40B4-BE49-F238E27FC236}">
                <a16:creationId xmlns:a16="http://schemas.microsoft.com/office/drawing/2014/main" id="{D9A4A727-3E3D-C54A-B2CE-45371AB25CC1}"/>
              </a:ext>
            </a:extLst>
          </p:cNvPr>
          <p:cNvGrpSpPr/>
          <p:nvPr/>
        </p:nvGrpSpPr>
        <p:grpSpPr>
          <a:xfrm>
            <a:off x="1175104" y="5789685"/>
            <a:ext cx="699335" cy="828705"/>
            <a:chOff x="5045591" y="1988118"/>
            <a:chExt cx="1126286" cy="1468099"/>
          </a:xfrm>
        </p:grpSpPr>
        <p:grpSp>
          <p:nvGrpSpPr>
            <p:cNvPr id="124" name="グループ化 123">
              <a:extLst>
                <a:ext uri="{FF2B5EF4-FFF2-40B4-BE49-F238E27FC236}">
                  <a16:creationId xmlns:a16="http://schemas.microsoft.com/office/drawing/2014/main" id="{1409B8EE-DD6D-1243-8929-BC51B1E9E3A4}"/>
                </a:ext>
              </a:extLst>
            </p:cNvPr>
            <p:cNvGrpSpPr/>
            <p:nvPr/>
          </p:nvGrpSpPr>
          <p:grpSpPr>
            <a:xfrm>
              <a:off x="5045591" y="2636874"/>
              <a:ext cx="1126286" cy="819343"/>
              <a:chOff x="6113765" y="1357124"/>
              <a:chExt cx="2194813" cy="1319560"/>
            </a:xfrm>
          </p:grpSpPr>
          <p:grpSp>
            <p:nvGrpSpPr>
              <p:cNvPr id="137" name="グループ化 136">
                <a:extLst>
                  <a:ext uri="{FF2B5EF4-FFF2-40B4-BE49-F238E27FC236}">
                    <a16:creationId xmlns:a16="http://schemas.microsoft.com/office/drawing/2014/main" id="{1E002C3C-9313-1647-9831-7F3C65C25490}"/>
                  </a:ext>
                </a:extLst>
              </p:cNvPr>
              <p:cNvGrpSpPr/>
              <p:nvPr/>
            </p:nvGrpSpPr>
            <p:grpSpPr>
              <a:xfrm>
                <a:off x="7447035" y="1359743"/>
                <a:ext cx="861543" cy="1054595"/>
                <a:chOff x="1300294" y="2416029"/>
                <a:chExt cx="3598877" cy="1054595"/>
              </a:xfrm>
            </p:grpSpPr>
            <p:sp>
              <p:nvSpPr>
                <p:cNvPr id="144" name="正方形/長方形 143">
                  <a:extLst>
                    <a:ext uri="{FF2B5EF4-FFF2-40B4-BE49-F238E27FC236}">
                      <a16:creationId xmlns:a16="http://schemas.microsoft.com/office/drawing/2014/main" id="{6F646A6A-53D7-0E41-AC5B-5C938E57C303}"/>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5" name="正方形/長方形 144">
                  <a:extLst>
                    <a:ext uri="{FF2B5EF4-FFF2-40B4-BE49-F238E27FC236}">
                      <a16:creationId xmlns:a16="http://schemas.microsoft.com/office/drawing/2014/main" id="{87FAFB16-23D5-EC4B-91B3-A8B2DA351E5D}"/>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6" name="正方形/長方形 145">
                  <a:extLst>
                    <a:ext uri="{FF2B5EF4-FFF2-40B4-BE49-F238E27FC236}">
                      <a16:creationId xmlns:a16="http://schemas.microsoft.com/office/drawing/2014/main" id="{8ED21AC0-E889-5342-8E2D-699FC4B25421}"/>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7" name="正方形/長方形 146">
                  <a:extLst>
                    <a:ext uri="{FF2B5EF4-FFF2-40B4-BE49-F238E27FC236}">
                      <a16:creationId xmlns:a16="http://schemas.microsoft.com/office/drawing/2014/main" id="{6A9CA81D-115F-444F-9779-45E45E647963}"/>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38" name="グループ化 137">
                <a:extLst>
                  <a:ext uri="{FF2B5EF4-FFF2-40B4-BE49-F238E27FC236}">
                    <a16:creationId xmlns:a16="http://schemas.microsoft.com/office/drawing/2014/main" id="{07A23BF3-D04C-E448-8233-110375B85FE1}"/>
                  </a:ext>
                </a:extLst>
              </p:cNvPr>
              <p:cNvGrpSpPr/>
              <p:nvPr/>
            </p:nvGrpSpPr>
            <p:grpSpPr>
              <a:xfrm>
                <a:off x="6113765" y="1357124"/>
                <a:ext cx="2194813" cy="1319560"/>
                <a:chOff x="1300294" y="2416029"/>
                <a:chExt cx="9168272" cy="1319560"/>
              </a:xfrm>
            </p:grpSpPr>
            <p:sp>
              <p:nvSpPr>
                <p:cNvPr id="139" name="正方形/長方形 138">
                  <a:extLst>
                    <a:ext uri="{FF2B5EF4-FFF2-40B4-BE49-F238E27FC236}">
                      <a16:creationId xmlns:a16="http://schemas.microsoft.com/office/drawing/2014/main" id="{F54DE6C9-930B-C043-A869-6A6AFABD196F}"/>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0" name="正方形/長方形 139">
                  <a:extLst>
                    <a:ext uri="{FF2B5EF4-FFF2-40B4-BE49-F238E27FC236}">
                      <a16:creationId xmlns:a16="http://schemas.microsoft.com/office/drawing/2014/main" id="{2B8F5B40-B6C8-4249-B81C-17C33B88B414}"/>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1" name="正方形/長方形 140">
                  <a:extLst>
                    <a:ext uri="{FF2B5EF4-FFF2-40B4-BE49-F238E27FC236}">
                      <a16:creationId xmlns:a16="http://schemas.microsoft.com/office/drawing/2014/main" id="{718536AD-1E95-7845-AEF5-E1DEF821B358}"/>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2" name="正方形/長方形 141">
                  <a:extLst>
                    <a:ext uri="{FF2B5EF4-FFF2-40B4-BE49-F238E27FC236}">
                      <a16:creationId xmlns:a16="http://schemas.microsoft.com/office/drawing/2014/main" id="{38F7BA43-34A3-EA46-8D3E-53E9432DE586}"/>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43" name="正方形/長方形 142">
                  <a:extLst>
                    <a:ext uri="{FF2B5EF4-FFF2-40B4-BE49-F238E27FC236}">
                      <a16:creationId xmlns:a16="http://schemas.microsoft.com/office/drawing/2014/main" id="{F215053E-4AB8-3C46-A2CE-8C290AFC65BD}"/>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sp>
          <p:nvSpPr>
            <p:cNvPr id="125" name="正方形/長方形 124">
              <a:extLst>
                <a:ext uri="{FF2B5EF4-FFF2-40B4-BE49-F238E27FC236}">
                  <a16:creationId xmlns:a16="http://schemas.microsoft.com/office/drawing/2014/main" id="{35F622C6-497D-284F-A9A4-80B1E5FB2072}"/>
                </a:ext>
              </a:extLst>
            </p:cNvPr>
            <p:cNvSpPr/>
            <p:nvPr/>
          </p:nvSpPr>
          <p:spPr>
            <a:xfrm>
              <a:off x="5487699" y="2152642"/>
              <a:ext cx="242071" cy="1142307"/>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26" name="正方形/長方形 125">
              <a:extLst>
                <a:ext uri="{FF2B5EF4-FFF2-40B4-BE49-F238E27FC236}">
                  <a16:creationId xmlns:a16="http://schemas.microsoft.com/office/drawing/2014/main" id="{4E6B9007-308C-EC42-B628-F009E1A93A6D}"/>
                </a:ext>
              </a:extLst>
            </p:cNvPr>
            <p:cNvSpPr/>
            <p:nvPr/>
          </p:nvSpPr>
          <p:spPr>
            <a:xfrm>
              <a:off x="5543427" y="2156658"/>
              <a:ext cx="49436" cy="64214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nvGrpSpPr>
            <p:cNvPr id="127" name="グループ化 126">
              <a:extLst>
                <a:ext uri="{FF2B5EF4-FFF2-40B4-BE49-F238E27FC236}">
                  <a16:creationId xmlns:a16="http://schemas.microsoft.com/office/drawing/2014/main" id="{23B87ED1-D6FB-3A46-B576-74DE985BF179}"/>
                </a:ext>
              </a:extLst>
            </p:cNvPr>
            <p:cNvGrpSpPr/>
            <p:nvPr/>
          </p:nvGrpSpPr>
          <p:grpSpPr>
            <a:xfrm>
              <a:off x="5729769" y="2308239"/>
              <a:ext cx="442108" cy="325569"/>
              <a:chOff x="7447035" y="827854"/>
              <a:chExt cx="861543" cy="524332"/>
            </a:xfrm>
          </p:grpSpPr>
          <p:sp>
            <p:nvSpPr>
              <p:cNvPr id="135" name="正方形/長方形 134">
                <a:extLst>
                  <a:ext uri="{FF2B5EF4-FFF2-40B4-BE49-F238E27FC236}">
                    <a16:creationId xmlns:a16="http://schemas.microsoft.com/office/drawing/2014/main" id="{48BED16D-94DA-7B45-9568-7D96E0AF9C81}"/>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36" name="正方形/長方形 135">
                <a:extLst>
                  <a:ext uri="{FF2B5EF4-FFF2-40B4-BE49-F238E27FC236}">
                    <a16:creationId xmlns:a16="http://schemas.microsoft.com/office/drawing/2014/main" id="{63AEEE2C-AF69-B448-80C3-9A8314FBDBAA}"/>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28" name="グループ化 127">
              <a:extLst>
                <a:ext uri="{FF2B5EF4-FFF2-40B4-BE49-F238E27FC236}">
                  <a16:creationId xmlns:a16="http://schemas.microsoft.com/office/drawing/2014/main" id="{0D6667B5-DA26-3741-9A26-9ECD533C9935}"/>
                </a:ext>
              </a:extLst>
            </p:cNvPr>
            <p:cNvGrpSpPr/>
            <p:nvPr/>
          </p:nvGrpSpPr>
          <p:grpSpPr>
            <a:xfrm>
              <a:off x="5045884" y="1988118"/>
              <a:ext cx="1125702" cy="648521"/>
              <a:chOff x="6114335" y="312296"/>
              <a:chExt cx="2193674" cy="1044450"/>
            </a:xfrm>
          </p:grpSpPr>
          <p:sp>
            <p:nvSpPr>
              <p:cNvPr id="132" name="正方形/長方形 131">
                <a:extLst>
                  <a:ext uri="{FF2B5EF4-FFF2-40B4-BE49-F238E27FC236}">
                    <a16:creationId xmlns:a16="http://schemas.microsoft.com/office/drawing/2014/main" id="{25C5CF4B-6CEB-D145-B394-A5B7CBA1E1BF}"/>
                  </a:ext>
                </a:extLst>
              </p:cNvPr>
              <p:cNvSpPr/>
              <p:nvPr/>
            </p:nvSpPr>
            <p:spPr>
              <a:xfrm>
                <a:off x="6114335" y="312296"/>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33" name="正方形/長方形 132">
                <a:extLst>
                  <a:ext uri="{FF2B5EF4-FFF2-40B4-BE49-F238E27FC236}">
                    <a16:creationId xmlns:a16="http://schemas.microsoft.com/office/drawing/2014/main" id="{5CC9DBDE-538B-ED4F-8E79-CC9FE09D6A2C}"/>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34" name="正方形/長方形 133">
                <a:extLst>
                  <a:ext uri="{FF2B5EF4-FFF2-40B4-BE49-F238E27FC236}">
                    <a16:creationId xmlns:a16="http://schemas.microsoft.com/office/drawing/2014/main" id="{8286B97B-183A-654D-8D82-E8B4A982628E}"/>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129" name="正方形/長方形 128">
              <a:extLst>
                <a:ext uri="{FF2B5EF4-FFF2-40B4-BE49-F238E27FC236}">
                  <a16:creationId xmlns:a16="http://schemas.microsoft.com/office/drawing/2014/main" id="{4F6F3195-5483-1347-9DD2-B9E6548F7A2E}"/>
                </a:ext>
              </a:extLst>
            </p:cNvPr>
            <p:cNvSpPr/>
            <p:nvPr/>
          </p:nvSpPr>
          <p:spPr>
            <a:xfrm>
              <a:off x="5729185" y="2146339"/>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30" name="正方形/長方形 129">
              <a:extLst>
                <a:ext uri="{FF2B5EF4-FFF2-40B4-BE49-F238E27FC236}">
                  <a16:creationId xmlns:a16="http://schemas.microsoft.com/office/drawing/2014/main" id="{D2013E05-F208-1640-8722-BBB2D11089E7}"/>
                </a:ext>
              </a:extLst>
            </p:cNvPr>
            <p:cNvSpPr/>
            <p:nvPr/>
          </p:nvSpPr>
          <p:spPr>
            <a:xfrm>
              <a:off x="5045591" y="2149170"/>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31" name="正方形/長方形 130">
              <a:extLst>
                <a:ext uri="{FF2B5EF4-FFF2-40B4-BE49-F238E27FC236}">
                  <a16:creationId xmlns:a16="http://schemas.microsoft.com/office/drawing/2014/main" id="{4667E01A-845F-CB4E-8AA5-5019AE2A0A6D}"/>
                </a:ext>
              </a:extLst>
            </p:cNvPr>
            <p:cNvSpPr/>
            <p:nvPr/>
          </p:nvSpPr>
          <p:spPr>
            <a:xfrm>
              <a:off x="5625009" y="2642456"/>
              <a:ext cx="49436" cy="64214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48" name="グループ化 147">
            <a:extLst>
              <a:ext uri="{FF2B5EF4-FFF2-40B4-BE49-F238E27FC236}">
                <a16:creationId xmlns:a16="http://schemas.microsoft.com/office/drawing/2014/main" id="{994CE6B6-1F6F-3347-AD08-B0C5E5D9AE49}"/>
              </a:ext>
            </a:extLst>
          </p:cNvPr>
          <p:cNvGrpSpPr/>
          <p:nvPr/>
        </p:nvGrpSpPr>
        <p:grpSpPr>
          <a:xfrm>
            <a:off x="2112487" y="5587942"/>
            <a:ext cx="699335" cy="1013840"/>
            <a:chOff x="6379547" y="1664694"/>
            <a:chExt cx="1126286" cy="1796079"/>
          </a:xfrm>
        </p:grpSpPr>
        <p:grpSp>
          <p:nvGrpSpPr>
            <p:cNvPr id="149" name="グループ化 148">
              <a:extLst>
                <a:ext uri="{FF2B5EF4-FFF2-40B4-BE49-F238E27FC236}">
                  <a16:creationId xmlns:a16="http://schemas.microsoft.com/office/drawing/2014/main" id="{93A0DC3D-38CE-1D4E-8BEB-7358A7F64DED}"/>
                </a:ext>
              </a:extLst>
            </p:cNvPr>
            <p:cNvGrpSpPr/>
            <p:nvPr/>
          </p:nvGrpSpPr>
          <p:grpSpPr>
            <a:xfrm>
              <a:off x="6379547" y="2641430"/>
              <a:ext cx="1126286" cy="819343"/>
              <a:chOff x="6113765" y="1357124"/>
              <a:chExt cx="2194813" cy="1319560"/>
            </a:xfrm>
          </p:grpSpPr>
          <p:grpSp>
            <p:nvGrpSpPr>
              <p:cNvPr id="170" name="グループ化 169">
                <a:extLst>
                  <a:ext uri="{FF2B5EF4-FFF2-40B4-BE49-F238E27FC236}">
                    <a16:creationId xmlns:a16="http://schemas.microsoft.com/office/drawing/2014/main" id="{14814315-E28C-B74F-9501-942D7087E206}"/>
                  </a:ext>
                </a:extLst>
              </p:cNvPr>
              <p:cNvGrpSpPr/>
              <p:nvPr/>
            </p:nvGrpSpPr>
            <p:grpSpPr>
              <a:xfrm>
                <a:off x="7447035" y="1359743"/>
                <a:ext cx="861543" cy="1054595"/>
                <a:chOff x="1300294" y="2416029"/>
                <a:chExt cx="3598877" cy="1054595"/>
              </a:xfrm>
            </p:grpSpPr>
            <p:sp>
              <p:nvSpPr>
                <p:cNvPr id="177" name="正方形/長方形 176">
                  <a:extLst>
                    <a:ext uri="{FF2B5EF4-FFF2-40B4-BE49-F238E27FC236}">
                      <a16:creationId xmlns:a16="http://schemas.microsoft.com/office/drawing/2014/main" id="{C7EA2ABE-D556-0647-BEF5-DCE5B0CA8D4A}"/>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8" name="正方形/長方形 177">
                  <a:extLst>
                    <a:ext uri="{FF2B5EF4-FFF2-40B4-BE49-F238E27FC236}">
                      <a16:creationId xmlns:a16="http://schemas.microsoft.com/office/drawing/2014/main" id="{B5915CFF-1F90-0544-B415-057B20721299}"/>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9" name="正方形/長方形 178">
                  <a:extLst>
                    <a:ext uri="{FF2B5EF4-FFF2-40B4-BE49-F238E27FC236}">
                      <a16:creationId xmlns:a16="http://schemas.microsoft.com/office/drawing/2014/main" id="{B9E49E7E-D1FF-8446-9019-1528C232F36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80" name="正方形/長方形 179">
                  <a:extLst>
                    <a:ext uri="{FF2B5EF4-FFF2-40B4-BE49-F238E27FC236}">
                      <a16:creationId xmlns:a16="http://schemas.microsoft.com/office/drawing/2014/main" id="{E120FE52-2EC9-3944-82C9-C6DF292CDADF}"/>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71" name="グループ化 170">
                <a:extLst>
                  <a:ext uri="{FF2B5EF4-FFF2-40B4-BE49-F238E27FC236}">
                    <a16:creationId xmlns:a16="http://schemas.microsoft.com/office/drawing/2014/main" id="{681C8A2A-9FD1-FA41-8AFE-F71CBD3910A0}"/>
                  </a:ext>
                </a:extLst>
              </p:cNvPr>
              <p:cNvGrpSpPr/>
              <p:nvPr/>
            </p:nvGrpSpPr>
            <p:grpSpPr>
              <a:xfrm>
                <a:off x="6113765" y="1357124"/>
                <a:ext cx="2194813" cy="1319560"/>
                <a:chOff x="1300294" y="2416029"/>
                <a:chExt cx="9168272" cy="1319560"/>
              </a:xfrm>
            </p:grpSpPr>
            <p:sp>
              <p:nvSpPr>
                <p:cNvPr id="172" name="正方形/長方形 171">
                  <a:extLst>
                    <a:ext uri="{FF2B5EF4-FFF2-40B4-BE49-F238E27FC236}">
                      <a16:creationId xmlns:a16="http://schemas.microsoft.com/office/drawing/2014/main" id="{10CBB124-CCB2-854A-8656-59CEEC11B985}"/>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3" name="正方形/長方形 172">
                  <a:extLst>
                    <a:ext uri="{FF2B5EF4-FFF2-40B4-BE49-F238E27FC236}">
                      <a16:creationId xmlns:a16="http://schemas.microsoft.com/office/drawing/2014/main" id="{78FA9ADA-670E-1E48-9EBB-91040BA1BDB1}"/>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4" name="正方形/長方形 173">
                  <a:extLst>
                    <a:ext uri="{FF2B5EF4-FFF2-40B4-BE49-F238E27FC236}">
                      <a16:creationId xmlns:a16="http://schemas.microsoft.com/office/drawing/2014/main" id="{146048A7-5657-E345-AD50-9873FFF17CBB}"/>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5" name="正方形/長方形 174">
                  <a:extLst>
                    <a:ext uri="{FF2B5EF4-FFF2-40B4-BE49-F238E27FC236}">
                      <a16:creationId xmlns:a16="http://schemas.microsoft.com/office/drawing/2014/main" id="{CB9EF74B-2C1D-2945-A05E-83AA487BA600}"/>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6" name="正方形/長方形 175">
                  <a:extLst>
                    <a:ext uri="{FF2B5EF4-FFF2-40B4-BE49-F238E27FC236}">
                      <a16:creationId xmlns:a16="http://schemas.microsoft.com/office/drawing/2014/main" id="{641DB376-9A0E-4E4E-A5B1-53B9A5B0B6C0}"/>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sp>
          <p:nvSpPr>
            <p:cNvPr id="150" name="正方形/長方形 149">
              <a:extLst>
                <a:ext uri="{FF2B5EF4-FFF2-40B4-BE49-F238E27FC236}">
                  <a16:creationId xmlns:a16="http://schemas.microsoft.com/office/drawing/2014/main" id="{DE6F87FF-ECAE-B34B-B91C-1863A242C655}"/>
                </a:ext>
              </a:extLst>
            </p:cNvPr>
            <p:cNvSpPr/>
            <p:nvPr/>
          </p:nvSpPr>
          <p:spPr>
            <a:xfrm>
              <a:off x="6821655" y="1823338"/>
              <a:ext cx="242071" cy="1476165"/>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nvGrpSpPr>
            <p:cNvPr id="151" name="グループ化 150">
              <a:extLst>
                <a:ext uri="{FF2B5EF4-FFF2-40B4-BE49-F238E27FC236}">
                  <a16:creationId xmlns:a16="http://schemas.microsoft.com/office/drawing/2014/main" id="{332E36A5-5971-A448-97B0-3784A6546EEC}"/>
                </a:ext>
              </a:extLst>
            </p:cNvPr>
            <p:cNvGrpSpPr/>
            <p:nvPr/>
          </p:nvGrpSpPr>
          <p:grpSpPr>
            <a:xfrm>
              <a:off x="7063725" y="2312795"/>
              <a:ext cx="442108" cy="325569"/>
              <a:chOff x="7447035" y="827854"/>
              <a:chExt cx="861543" cy="524332"/>
            </a:xfrm>
          </p:grpSpPr>
          <p:sp>
            <p:nvSpPr>
              <p:cNvPr id="168" name="正方形/長方形 167">
                <a:extLst>
                  <a:ext uri="{FF2B5EF4-FFF2-40B4-BE49-F238E27FC236}">
                    <a16:creationId xmlns:a16="http://schemas.microsoft.com/office/drawing/2014/main" id="{6B379F32-A766-124E-A478-B3E5A930E37D}"/>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9" name="正方形/長方形 168">
                <a:extLst>
                  <a:ext uri="{FF2B5EF4-FFF2-40B4-BE49-F238E27FC236}">
                    <a16:creationId xmlns:a16="http://schemas.microsoft.com/office/drawing/2014/main" id="{2E807826-C6BF-8D48-B98A-1B9F69A7A0C5}"/>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52" name="グループ化 151">
              <a:extLst>
                <a:ext uri="{FF2B5EF4-FFF2-40B4-BE49-F238E27FC236}">
                  <a16:creationId xmlns:a16="http://schemas.microsoft.com/office/drawing/2014/main" id="{E987251B-3A2F-E24E-A007-5ECD7FDB618A}"/>
                </a:ext>
              </a:extLst>
            </p:cNvPr>
            <p:cNvGrpSpPr/>
            <p:nvPr/>
          </p:nvGrpSpPr>
          <p:grpSpPr>
            <a:xfrm>
              <a:off x="6380130" y="2315627"/>
              <a:ext cx="442109" cy="325569"/>
              <a:chOff x="6114902" y="832414"/>
              <a:chExt cx="861545" cy="524332"/>
            </a:xfrm>
          </p:grpSpPr>
          <p:sp>
            <p:nvSpPr>
              <p:cNvPr id="166" name="正方形/長方形 165">
                <a:extLst>
                  <a:ext uri="{FF2B5EF4-FFF2-40B4-BE49-F238E27FC236}">
                    <a16:creationId xmlns:a16="http://schemas.microsoft.com/office/drawing/2014/main" id="{84A70D9B-18D5-4F48-9101-72DDF2583976}"/>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7" name="正方形/長方形 166">
                <a:extLst>
                  <a:ext uri="{FF2B5EF4-FFF2-40B4-BE49-F238E27FC236}">
                    <a16:creationId xmlns:a16="http://schemas.microsoft.com/office/drawing/2014/main" id="{19C2E3B6-151F-4149-9FFE-3B91D0E9EB0A}"/>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153" name="グループ化 152">
              <a:extLst>
                <a:ext uri="{FF2B5EF4-FFF2-40B4-BE49-F238E27FC236}">
                  <a16:creationId xmlns:a16="http://schemas.microsoft.com/office/drawing/2014/main" id="{133EFB36-3AC1-0F44-B785-A3A6031BDB81}"/>
                </a:ext>
              </a:extLst>
            </p:cNvPr>
            <p:cNvGrpSpPr/>
            <p:nvPr/>
          </p:nvGrpSpPr>
          <p:grpSpPr>
            <a:xfrm>
              <a:off x="7063725" y="1988515"/>
              <a:ext cx="442108" cy="325569"/>
              <a:chOff x="7447035" y="827854"/>
              <a:chExt cx="861543" cy="524332"/>
            </a:xfrm>
          </p:grpSpPr>
          <p:sp>
            <p:nvSpPr>
              <p:cNvPr id="164" name="正方形/長方形 163">
                <a:extLst>
                  <a:ext uri="{FF2B5EF4-FFF2-40B4-BE49-F238E27FC236}">
                    <a16:creationId xmlns:a16="http://schemas.microsoft.com/office/drawing/2014/main" id="{08703B00-08A5-D64F-B2E5-F83907FEB3FB}"/>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5" name="正方形/長方形 164">
                <a:extLst>
                  <a:ext uri="{FF2B5EF4-FFF2-40B4-BE49-F238E27FC236}">
                    <a16:creationId xmlns:a16="http://schemas.microsoft.com/office/drawing/2014/main" id="{62E92C2E-8945-BF40-A1B5-9B67A6CA702F}"/>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54" name="グループ化 153">
              <a:extLst>
                <a:ext uri="{FF2B5EF4-FFF2-40B4-BE49-F238E27FC236}">
                  <a16:creationId xmlns:a16="http://schemas.microsoft.com/office/drawing/2014/main" id="{65148973-BC21-1B4E-9840-F1AF57122D67}"/>
                </a:ext>
              </a:extLst>
            </p:cNvPr>
            <p:cNvGrpSpPr/>
            <p:nvPr/>
          </p:nvGrpSpPr>
          <p:grpSpPr>
            <a:xfrm>
              <a:off x="6380130" y="1991347"/>
              <a:ext cx="442109" cy="325569"/>
              <a:chOff x="6114902" y="832414"/>
              <a:chExt cx="861545" cy="524332"/>
            </a:xfrm>
          </p:grpSpPr>
          <p:sp>
            <p:nvSpPr>
              <p:cNvPr id="162" name="正方形/長方形 161">
                <a:extLst>
                  <a:ext uri="{FF2B5EF4-FFF2-40B4-BE49-F238E27FC236}">
                    <a16:creationId xmlns:a16="http://schemas.microsoft.com/office/drawing/2014/main" id="{3AFD7793-6CB1-A24F-8D47-0DA8A2F0550D}"/>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3" name="正方形/長方形 162">
                <a:extLst>
                  <a:ext uri="{FF2B5EF4-FFF2-40B4-BE49-F238E27FC236}">
                    <a16:creationId xmlns:a16="http://schemas.microsoft.com/office/drawing/2014/main" id="{57EA9EB0-AA5D-AD48-A3E5-5B0627F07D72}"/>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155" name="正方形/長方形 154">
              <a:extLst>
                <a:ext uri="{FF2B5EF4-FFF2-40B4-BE49-F238E27FC236}">
                  <a16:creationId xmlns:a16="http://schemas.microsoft.com/office/drawing/2014/main" id="{932683E8-ACBC-ED49-BD47-8540A0CAA189}"/>
                </a:ext>
              </a:extLst>
            </p:cNvPr>
            <p:cNvSpPr/>
            <p:nvPr/>
          </p:nvSpPr>
          <p:spPr>
            <a:xfrm>
              <a:off x="7063725" y="1825955"/>
              <a:ext cx="442108" cy="161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nvGrpSpPr>
            <p:cNvPr id="156" name="グループ化 155">
              <a:extLst>
                <a:ext uri="{FF2B5EF4-FFF2-40B4-BE49-F238E27FC236}">
                  <a16:creationId xmlns:a16="http://schemas.microsoft.com/office/drawing/2014/main" id="{C1CCE04D-EC03-E347-8C1A-DEF4D7D4D47B}"/>
                </a:ext>
              </a:extLst>
            </p:cNvPr>
            <p:cNvGrpSpPr/>
            <p:nvPr/>
          </p:nvGrpSpPr>
          <p:grpSpPr>
            <a:xfrm>
              <a:off x="6380130" y="1664694"/>
              <a:ext cx="1125703" cy="325569"/>
              <a:chOff x="6114902" y="832414"/>
              <a:chExt cx="2193676" cy="524332"/>
            </a:xfrm>
          </p:grpSpPr>
          <p:sp>
            <p:nvSpPr>
              <p:cNvPr id="160" name="正方形/長方形 159">
                <a:extLst>
                  <a:ext uri="{FF2B5EF4-FFF2-40B4-BE49-F238E27FC236}">
                    <a16:creationId xmlns:a16="http://schemas.microsoft.com/office/drawing/2014/main" id="{3CCA0487-D124-B441-8A00-7F5F952093AD}"/>
                  </a:ext>
                </a:extLst>
              </p:cNvPr>
              <p:cNvSpPr/>
              <p:nvPr/>
            </p:nvSpPr>
            <p:spPr>
              <a:xfrm>
                <a:off x="6114904" y="832414"/>
                <a:ext cx="219367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61" name="正方形/長方形 160">
                <a:extLst>
                  <a:ext uri="{FF2B5EF4-FFF2-40B4-BE49-F238E27FC236}">
                    <a16:creationId xmlns:a16="http://schemas.microsoft.com/office/drawing/2014/main" id="{55069CDC-49C2-DB46-8825-544257033D36}"/>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157" name="正方形/長方形 156">
              <a:extLst>
                <a:ext uri="{FF2B5EF4-FFF2-40B4-BE49-F238E27FC236}">
                  <a16:creationId xmlns:a16="http://schemas.microsoft.com/office/drawing/2014/main" id="{90545866-9409-5A49-9DAB-A55FCFB9FA84}"/>
                </a:ext>
              </a:extLst>
            </p:cNvPr>
            <p:cNvSpPr/>
            <p:nvPr/>
          </p:nvSpPr>
          <p:spPr>
            <a:xfrm>
              <a:off x="6963152" y="1841227"/>
              <a:ext cx="49436" cy="64214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58" name="正方形/長方形 157">
              <a:extLst>
                <a:ext uri="{FF2B5EF4-FFF2-40B4-BE49-F238E27FC236}">
                  <a16:creationId xmlns:a16="http://schemas.microsoft.com/office/drawing/2014/main" id="{5FB4FEBF-3D84-9342-B9B2-B06BF3CCBA08}"/>
                </a:ext>
              </a:extLst>
            </p:cNvPr>
            <p:cNvSpPr/>
            <p:nvPr/>
          </p:nvSpPr>
          <p:spPr>
            <a:xfrm>
              <a:off x="6877397" y="2266885"/>
              <a:ext cx="49436" cy="64214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59" name="正方形/長方形 158">
              <a:extLst>
                <a:ext uri="{FF2B5EF4-FFF2-40B4-BE49-F238E27FC236}">
                  <a16:creationId xmlns:a16="http://schemas.microsoft.com/office/drawing/2014/main" id="{C9EF0A4E-CE1B-EE4A-B524-8545FEF18514}"/>
                </a:ext>
              </a:extLst>
            </p:cNvPr>
            <p:cNvSpPr/>
            <p:nvPr/>
          </p:nvSpPr>
          <p:spPr>
            <a:xfrm>
              <a:off x="6966480" y="2649295"/>
              <a:ext cx="49436" cy="64214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181" name="テキスト ボックス 180">
            <a:extLst>
              <a:ext uri="{FF2B5EF4-FFF2-40B4-BE49-F238E27FC236}">
                <a16:creationId xmlns:a16="http://schemas.microsoft.com/office/drawing/2014/main" id="{553C422E-9D94-CF4C-A3A0-CDAF3FBE8115}"/>
              </a:ext>
            </a:extLst>
          </p:cNvPr>
          <p:cNvSpPr txBox="1"/>
          <p:nvPr/>
        </p:nvSpPr>
        <p:spPr>
          <a:xfrm>
            <a:off x="481165" y="5121757"/>
            <a:ext cx="4335738" cy="338554"/>
          </a:xfrm>
          <a:prstGeom prst="rect">
            <a:avLst/>
          </a:prstGeom>
          <a:noFill/>
        </p:spPr>
        <p:txBody>
          <a:bodyPr wrap="square" rtlCol="0">
            <a:spAutoFit/>
          </a:bodyPr>
          <a:lstStyle/>
          <a:p>
            <a:r>
              <a:rPr kumimoji="1" lang="ja-JP" altLang="en-US" sz="1600">
                <a:latin typeface="+mn-ea"/>
              </a:rPr>
              <a:t>・提案手法の場合：</a:t>
            </a:r>
            <a:r>
              <a:rPr kumimoji="1" lang="ja-JP" altLang="en-US" sz="1600">
                <a:solidFill>
                  <a:srgbClr val="FF0000"/>
                </a:solidFill>
                <a:latin typeface="+mn-ea"/>
              </a:rPr>
              <a:t>自動化に向いている</a:t>
            </a:r>
            <a:endParaRPr kumimoji="1" lang="ja-JP" altLang="en-US" sz="1600" dirty="0">
              <a:solidFill>
                <a:srgbClr val="FF0000"/>
              </a:solidFill>
              <a:latin typeface="+mn-ea"/>
            </a:endParaRPr>
          </a:p>
        </p:txBody>
      </p:sp>
      <p:sp>
        <p:nvSpPr>
          <p:cNvPr id="182" name="テキスト ボックス 181">
            <a:extLst>
              <a:ext uri="{FF2B5EF4-FFF2-40B4-BE49-F238E27FC236}">
                <a16:creationId xmlns:a16="http://schemas.microsoft.com/office/drawing/2014/main" id="{B97BFC21-62DA-2842-A0F4-2B7D283AAF7C}"/>
              </a:ext>
            </a:extLst>
          </p:cNvPr>
          <p:cNvSpPr txBox="1"/>
          <p:nvPr/>
        </p:nvSpPr>
        <p:spPr>
          <a:xfrm>
            <a:off x="481165" y="3385649"/>
            <a:ext cx="6008779" cy="338554"/>
          </a:xfrm>
          <a:prstGeom prst="rect">
            <a:avLst/>
          </a:prstGeom>
          <a:noFill/>
        </p:spPr>
        <p:txBody>
          <a:bodyPr wrap="square" rtlCol="0">
            <a:spAutoFit/>
          </a:bodyPr>
          <a:lstStyle/>
          <a:p>
            <a:r>
              <a:rPr kumimoji="1" lang="ja-JP" altLang="en-US" sz="1600">
                <a:latin typeface="+mn-ea"/>
              </a:rPr>
              <a:t>・</a:t>
            </a:r>
            <a:r>
              <a:rPr kumimoji="1" lang="en-US" altLang="ja-JP" sz="1600" dirty="0">
                <a:latin typeface="+mn-ea"/>
              </a:rPr>
              <a:t>CFRP1</a:t>
            </a:r>
            <a:r>
              <a:rPr kumimoji="1" lang="ja-JP" altLang="en-US" sz="1600">
                <a:latin typeface="+mn-ea"/>
              </a:rPr>
              <a:t>本で埋め込む手法の場合：</a:t>
            </a:r>
            <a:r>
              <a:rPr kumimoji="1" lang="ja-JP" altLang="en-US" sz="1600">
                <a:solidFill>
                  <a:srgbClr val="FF0000"/>
                </a:solidFill>
                <a:latin typeface="+mn-ea"/>
              </a:rPr>
              <a:t>自動化に不向き</a:t>
            </a:r>
            <a:endParaRPr kumimoji="1" lang="ja-JP" altLang="en-US" sz="1600" dirty="0">
              <a:solidFill>
                <a:srgbClr val="FF0000"/>
              </a:solidFill>
              <a:latin typeface="+mn-ea"/>
            </a:endParaRPr>
          </a:p>
        </p:txBody>
      </p:sp>
      <p:sp>
        <p:nvSpPr>
          <p:cNvPr id="183" name="テキスト ボックス 182">
            <a:extLst>
              <a:ext uri="{FF2B5EF4-FFF2-40B4-BE49-F238E27FC236}">
                <a16:creationId xmlns:a16="http://schemas.microsoft.com/office/drawing/2014/main" id="{6E8B10C0-872F-044F-8256-EF9029AF5349}"/>
              </a:ext>
            </a:extLst>
          </p:cNvPr>
          <p:cNvSpPr txBox="1"/>
          <p:nvPr/>
        </p:nvSpPr>
        <p:spPr>
          <a:xfrm>
            <a:off x="3055215" y="3974185"/>
            <a:ext cx="4580896" cy="830997"/>
          </a:xfrm>
          <a:prstGeom prst="rect">
            <a:avLst/>
          </a:prstGeom>
          <a:noFill/>
        </p:spPr>
        <p:txBody>
          <a:bodyPr wrap="square" rtlCol="0">
            <a:spAutoFit/>
          </a:bodyPr>
          <a:lstStyle/>
          <a:p>
            <a:r>
              <a:rPr kumimoji="1" lang="ja-JP" altLang="en-US" sz="1600">
                <a:latin typeface="+mn-ea"/>
              </a:rPr>
              <a:t>埋め込む</a:t>
            </a:r>
            <a:r>
              <a:rPr kumimoji="1" lang="en-US" altLang="ja-JP" sz="1600" dirty="0">
                <a:latin typeface="+mn-ea"/>
              </a:rPr>
              <a:t>CFRP</a:t>
            </a:r>
            <a:r>
              <a:rPr kumimoji="1" lang="ja-JP" altLang="en-US" sz="1600">
                <a:latin typeface="+mn-ea"/>
              </a:rPr>
              <a:t>の長さが異なる．</a:t>
            </a:r>
            <a:endParaRPr kumimoji="1" lang="en-US" altLang="ja-JP" sz="1600" dirty="0">
              <a:latin typeface="+mn-ea"/>
            </a:endParaRPr>
          </a:p>
          <a:p>
            <a:endParaRPr kumimoji="1" lang="en-US" altLang="ja-JP" sz="1600" dirty="0">
              <a:latin typeface="+mn-ea"/>
            </a:endParaRPr>
          </a:p>
          <a:p>
            <a:r>
              <a:rPr kumimoji="1" lang="en-US" altLang="ja-JP" sz="1600" dirty="0">
                <a:latin typeface="+mn-ea"/>
              </a:rPr>
              <a:t>CFRP</a:t>
            </a:r>
            <a:r>
              <a:rPr kumimoji="1" lang="ja-JP" altLang="en-US" sz="1600">
                <a:latin typeface="+mn-ea"/>
              </a:rPr>
              <a:t>を落とす装置が大きくなる．</a:t>
            </a:r>
            <a:endParaRPr kumimoji="1" lang="en-US" altLang="ja-JP" sz="1600" dirty="0">
              <a:latin typeface="+mn-ea"/>
            </a:endParaRPr>
          </a:p>
        </p:txBody>
      </p:sp>
      <p:sp>
        <p:nvSpPr>
          <p:cNvPr id="185" name="テキスト ボックス 184">
            <a:extLst>
              <a:ext uri="{FF2B5EF4-FFF2-40B4-BE49-F238E27FC236}">
                <a16:creationId xmlns:a16="http://schemas.microsoft.com/office/drawing/2014/main" id="{74CC8C8A-CB99-0544-B51B-398F89C832EA}"/>
              </a:ext>
            </a:extLst>
          </p:cNvPr>
          <p:cNvSpPr txBox="1"/>
          <p:nvPr/>
        </p:nvSpPr>
        <p:spPr>
          <a:xfrm>
            <a:off x="3049870" y="5742306"/>
            <a:ext cx="5796412" cy="830997"/>
          </a:xfrm>
          <a:prstGeom prst="rect">
            <a:avLst/>
          </a:prstGeom>
          <a:noFill/>
        </p:spPr>
        <p:txBody>
          <a:bodyPr wrap="square" rtlCol="0">
            <a:spAutoFit/>
          </a:bodyPr>
          <a:lstStyle/>
          <a:p>
            <a:r>
              <a:rPr kumimoji="1" lang="ja-JP" altLang="en-US" sz="1600">
                <a:latin typeface="+mn-ea"/>
              </a:rPr>
              <a:t>重ね継ぎ手を用いることで埋め込む</a:t>
            </a:r>
            <a:r>
              <a:rPr kumimoji="1" lang="en-US" altLang="ja-JP" sz="1600" dirty="0">
                <a:latin typeface="+mn-ea"/>
              </a:rPr>
              <a:t>CFRP</a:t>
            </a:r>
            <a:r>
              <a:rPr kumimoji="1" lang="ja-JP" altLang="en-US" sz="1600">
                <a:latin typeface="+mn-ea"/>
              </a:rPr>
              <a:t>の長さを統一できる．</a:t>
            </a:r>
            <a:endParaRPr kumimoji="1" lang="en-US" altLang="ja-JP" sz="1600" dirty="0">
              <a:latin typeface="+mn-ea"/>
            </a:endParaRPr>
          </a:p>
          <a:p>
            <a:endParaRPr kumimoji="1" lang="en-US" altLang="ja-JP" sz="1600" dirty="0">
              <a:latin typeface="+mn-ea"/>
            </a:endParaRPr>
          </a:p>
          <a:p>
            <a:r>
              <a:rPr kumimoji="1" lang="en-US" altLang="ja-JP" sz="1600" dirty="0">
                <a:latin typeface="+mn-ea"/>
              </a:rPr>
              <a:t>CFRP</a:t>
            </a:r>
            <a:r>
              <a:rPr kumimoji="1" lang="ja-JP" altLang="en-US" sz="1600">
                <a:latin typeface="+mn-ea"/>
              </a:rPr>
              <a:t>を落とす装置を十分に小さくできる．</a:t>
            </a:r>
            <a:endParaRPr kumimoji="1" lang="en-US" altLang="ja-JP" sz="1600" dirty="0">
              <a:solidFill>
                <a:srgbClr val="FF0000"/>
              </a:solidFill>
              <a:latin typeface="+mn-ea"/>
            </a:endParaRPr>
          </a:p>
        </p:txBody>
      </p:sp>
      <p:sp>
        <p:nvSpPr>
          <p:cNvPr id="186" name="二等辺三角形 13">
            <a:extLst>
              <a:ext uri="{FF2B5EF4-FFF2-40B4-BE49-F238E27FC236}">
                <a16:creationId xmlns:a16="http://schemas.microsoft.com/office/drawing/2014/main" id="{7BB4BAEE-FD6C-A343-A3E8-C5E4BFBCDB50}"/>
              </a:ext>
            </a:extLst>
          </p:cNvPr>
          <p:cNvSpPr/>
          <p:nvPr/>
        </p:nvSpPr>
        <p:spPr>
          <a:xfrm rot="10800000">
            <a:off x="3239738" y="4315143"/>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88" name="二等辺三角形 13">
            <a:extLst>
              <a:ext uri="{FF2B5EF4-FFF2-40B4-BE49-F238E27FC236}">
                <a16:creationId xmlns:a16="http://schemas.microsoft.com/office/drawing/2014/main" id="{CE091EF6-CC0A-BF4C-A03A-46389827D636}"/>
              </a:ext>
            </a:extLst>
          </p:cNvPr>
          <p:cNvSpPr/>
          <p:nvPr/>
        </p:nvSpPr>
        <p:spPr>
          <a:xfrm rot="10800000">
            <a:off x="3225150" y="6092764"/>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92" name="テキスト ボックス 191">
            <a:extLst>
              <a:ext uri="{FF2B5EF4-FFF2-40B4-BE49-F238E27FC236}">
                <a16:creationId xmlns:a16="http://schemas.microsoft.com/office/drawing/2014/main" id="{4806BCF3-8C6C-9342-8011-C99DBCD0243A}"/>
              </a:ext>
            </a:extLst>
          </p:cNvPr>
          <p:cNvSpPr txBox="1"/>
          <p:nvPr/>
        </p:nvSpPr>
        <p:spPr>
          <a:xfrm>
            <a:off x="273980" y="816798"/>
            <a:ext cx="2143598"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自動強化手法</a:t>
            </a:r>
            <a:endParaRPr kumimoji="1" lang="ja-JP" altLang="en-US" sz="1600" dirty="0">
              <a:latin typeface="+mn-ea"/>
            </a:endParaRPr>
          </a:p>
        </p:txBody>
      </p:sp>
      <p:sp>
        <p:nvSpPr>
          <p:cNvPr id="193" name="テキスト ボックス 192">
            <a:extLst>
              <a:ext uri="{FF2B5EF4-FFF2-40B4-BE49-F238E27FC236}">
                <a16:creationId xmlns:a16="http://schemas.microsoft.com/office/drawing/2014/main" id="{8260638C-A7ED-3643-875E-6B7A806C9F1B}"/>
              </a:ext>
            </a:extLst>
          </p:cNvPr>
          <p:cNvSpPr txBox="1"/>
          <p:nvPr/>
        </p:nvSpPr>
        <p:spPr>
          <a:xfrm>
            <a:off x="589551" y="2619586"/>
            <a:ext cx="1392170" cy="261610"/>
          </a:xfrm>
          <a:prstGeom prst="rect">
            <a:avLst/>
          </a:prstGeom>
          <a:noFill/>
        </p:spPr>
        <p:txBody>
          <a:bodyPr wrap="square" rtlCol="0">
            <a:spAutoFit/>
          </a:bodyPr>
          <a:lstStyle/>
          <a:p>
            <a:r>
              <a:rPr kumimoji="1" lang="ja-JP" altLang="en-US" sz="1100">
                <a:latin typeface="+mn-ea"/>
              </a:rPr>
              <a:t>樹脂を</a:t>
            </a:r>
            <a:r>
              <a:rPr kumimoji="1" lang="en-US" altLang="ja-JP" sz="1100" dirty="0">
                <a:latin typeface="+mn-ea"/>
              </a:rPr>
              <a:t>3D</a:t>
            </a:r>
            <a:r>
              <a:rPr kumimoji="1" lang="ja-JP" altLang="en-US" sz="1100">
                <a:latin typeface="+mn-ea"/>
              </a:rPr>
              <a:t>プリント</a:t>
            </a:r>
            <a:endParaRPr kumimoji="1" lang="en-US" altLang="ja-JP" sz="1050" dirty="0">
              <a:latin typeface="+mn-ea"/>
            </a:endParaRPr>
          </a:p>
        </p:txBody>
      </p:sp>
      <p:sp>
        <p:nvSpPr>
          <p:cNvPr id="194" name="テキスト ボックス 193">
            <a:extLst>
              <a:ext uri="{FF2B5EF4-FFF2-40B4-BE49-F238E27FC236}">
                <a16:creationId xmlns:a16="http://schemas.microsoft.com/office/drawing/2014/main" id="{DAD6C6E6-7C1F-1940-AB94-EF01443A593A}"/>
              </a:ext>
            </a:extLst>
          </p:cNvPr>
          <p:cNvSpPr txBox="1"/>
          <p:nvPr/>
        </p:nvSpPr>
        <p:spPr>
          <a:xfrm>
            <a:off x="2059466" y="2611440"/>
            <a:ext cx="1269050" cy="261610"/>
          </a:xfrm>
          <a:prstGeom prst="rect">
            <a:avLst/>
          </a:prstGeom>
          <a:noFill/>
        </p:spPr>
        <p:txBody>
          <a:bodyPr wrap="square" rtlCol="0">
            <a:spAutoFit/>
          </a:bodyPr>
          <a:lstStyle/>
          <a:p>
            <a:r>
              <a:rPr kumimoji="1" lang="en-US" altLang="ja-JP" sz="1100" dirty="0">
                <a:latin typeface="+mn-ea"/>
              </a:rPr>
              <a:t>CFRP</a:t>
            </a:r>
            <a:r>
              <a:rPr kumimoji="1" lang="ja-JP" altLang="en-US" sz="1100">
                <a:latin typeface="+mn-ea"/>
              </a:rPr>
              <a:t>を落とす</a:t>
            </a:r>
            <a:endParaRPr kumimoji="1" lang="en-US" altLang="ja-JP" sz="1050" dirty="0">
              <a:latin typeface="+mn-ea"/>
            </a:endParaRPr>
          </a:p>
        </p:txBody>
      </p:sp>
      <p:sp>
        <p:nvSpPr>
          <p:cNvPr id="195" name="テキスト ボックス 194">
            <a:extLst>
              <a:ext uri="{FF2B5EF4-FFF2-40B4-BE49-F238E27FC236}">
                <a16:creationId xmlns:a16="http://schemas.microsoft.com/office/drawing/2014/main" id="{85F4B8EA-8138-A14E-B447-C1ED025EF137}"/>
              </a:ext>
            </a:extLst>
          </p:cNvPr>
          <p:cNvSpPr txBox="1"/>
          <p:nvPr/>
        </p:nvSpPr>
        <p:spPr>
          <a:xfrm>
            <a:off x="3391151" y="2619916"/>
            <a:ext cx="1064176" cy="261610"/>
          </a:xfrm>
          <a:prstGeom prst="rect">
            <a:avLst/>
          </a:prstGeom>
          <a:noFill/>
        </p:spPr>
        <p:txBody>
          <a:bodyPr wrap="square" rtlCol="0">
            <a:spAutoFit/>
          </a:bodyPr>
          <a:lstStyle/>
          <a:p>
            <a:r>
              <a:rPr kumimoji="1" lang="ja-JP" altLang="en-US" sz="1100">
                <a:latin typeface="+mn-ea"/>
              </a:rPr>
              <a:t>接着剤を流す</a:t>
            </a:r>
            <a:endParaRPr kumimoji="1" lang="en-US" altLang="ja-JP" sz="1100" dirty="0">
              <a:latin typeface="+mn-ea"/>
            </a:endParaRPr>
          </a:p>
        </p:txBody>
      </p:sp>
      <p:sp>
        <p:nvSpPr>
          <p:cNvPr id="196" name="テキスト ボックス 195">
            <a:extLst>
              <a:ext uri="{FF2B5EF4-FFF2-40B4-BE49-F238E27FC236}">
                <a16:creationId xmlns:a16="http://schemas.microsoft.com/office/drawing/2014/main" id="{16099EA4-B902-264B-94B0-8718C4811182}"/>
              </a:ext>
            </a:extLst>
          </p:cNvPr>
          <p:cNvSpPr txBox="1"/>
          <p:nvPr/>
        </p:nvSpPr>
        <p:spPr>
          <a:xfrm>
            <a:off x="271325" y="3046540"/>
            <a:ext cx="3819531"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提案する自動強手法の有効性</a:t>
            </a:r>
            <a:endParaRPr kumimoji="1" lang="ja-JP" altLang="en-US" sz="1600" dirty="0">
              <a:latin typeface="+mn-ea"/>
            </a:endParaRPr>
          </a:p>
        </p:txBody>
      </p:sp>
      <p:grpSp>
        <p:nvGrpSpPr>
          <p:cNvPr id="190" name="グループ化 189">
            <a:extLst>
              <a:ext uri="{FF2B5EF4-FFF2-40B4-BE49-F238E27FC236}">
                <a16:creationId xmlns:a16="http://schemas.microsoft.com/office/drawing/2014/main" id="{FA4BE80A-1E3F-7B40-9A9B-19CB7FD44C0F}"/>
              </a:ext>
            </a:extLst>
          </p:cNvPr>
          <p:cNvGrpSpPr/>
          <p:nvPr/>
        </p:nvGrpSpPr>
        <p:grpSpPr>
          <a:xfrm>
            <a:off x="4926006" y="1612082"/>
            <a:ext cx="846195" cy="986100"/>
            <a:chOff x="6113765" y="562889"/>
            <a:chExt cx="2194813" cy="2113795"/>
          </a:xfrm>
        </p:grpSpPr>
        <p:grpSp>
          <p:nvGrpSpPr>
            <p:cNvPr id="311" name="グループ化 310">
              <a:extLst>
                <a:ext uri="{FF2B5EF4-FFF2-40B4-BE49-F238E27FC236}">
                  <a16:creationId xmlns:a16="http://schemas.microsoft.com/office/drawing/2014/main" id="{C890CDE5-5A88-6D44-AF89-CE1B79568FA6}"/>
                </a:ext>
              </a:extLst>
            </p:cNvPr>
            <p:cNvGrpSpPr/>
            <p:nvPr/>
          </p:nvGrpSpPr>
          <p:grpSpPr>
            <a:xfrm>
              <a:off x="6113765" y="1357124"/>
              <a:ext cx="2194813" cy="1319560"/>
              <a:chOff x="6113765" y="1357124"/>
              <a:chExt cx="2194813" cy="1319560"/>
            </a:xfrm>
          </p:grpSpPr>
          <p:grpSp>
            <p:nvGrpSpPr>
              <p:cNvPr id="323" name="グループ化 322">
                <a:extLst>
                  <a:ext uri="{FF2B5EF4-FFF2-40B4-BE49-F238E27FC236}">
                    <a16:creationId xmlns:a16="http://schemas.microsoft.com/office/drawing/2014/main" id="{69F406D7-F70C-6F4B-8F1B-948E0E05E35D}"/>
                  </a:ext>
                </a:extLst>
              </p:cNvPr>
              <p:cNvGrpSpPr/>
              <p:nvPr/>
            </p:nvGrpSpPr>
            <p:grpSpPr>
              <a:xfrm>
                <a:off x="7447035" y="1359743"/>
                <a:ext cx="861543" cy="1054595"/>
                <a:chOff x="1300294" y="2416029"/>
                <a:chExt cx="3598877" cy="1054595"/>
              </a:xfrm>
            </p:grpSpPr>
            <p:sp>
              <p:nvSpPr>
                <p:cNvPr id="330" name="正方形/長方形 329">
                  <a:extLst>
                    <a:ext uri="{FF2B5EF4-FFF2-40B4-BE49-F238E27FC236}">
                      <a16:creationId xmlns:a16="http://schemas.microsoft.com/office/drawing/2014/main" id="{F93B29A8-6280-064F-B325-0742E4BD35A5}"/>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31" name="正方形/長方形 330">
                  <a:extLst>
                    <a:ext uri="{FF2B5EF4-FFF2-40B4-BE49-F238E27FC236}">
                      <a16:creationId xmlns:a16="http://schemas.microsoft.com/office/drawing/2014/main" id="{BD6A36B2-04C2-3D40-A84F-30300041AB3A}"/>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32" name="正方形/長方形 331">
                  <a:extLst>
                    <a:ext uri="{FF2B5EF4-FFF2-40B4-BE49-F238E27FC236}">
                      <a16:creationId xmlns:a16="http://schemas.microsoft.com/office/drawing/2014/main" id="{D64FA840-3166-FB4F-B8DA-076884E06EBC}"/>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33" name="正方形/長方形 332">
                  <a:extLst>
                    <a:ext uri="{FF2B5EF4-FFF2-40B4-BE49-F238E27FC236}">
                      <a16:creationId xmlns:a16="http://schemas.microsoft.com/office/drawing/2014/main" id="{B56EEB81-380A-A44F-958E-3E15F4B6DF1E}"/>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324" name="グループ化 323">
                <a:extLst>
                  <a:ext uri="{FF2B5EF4-FFF2-40B4-BE49-F238E27FC236}">
                    <a16:creationId xmlns:a16="http://schemas.microsoft.com/office/drawing/2014/main" id="{7165DDAE-108F-7147-AB74-D1BB4B2668A6}"/>
                  </a:ext>
                </a:extLst>
              </p:cNvPr>
              <p:cNvGrpSpPr/>
              <p:nvPr/>
            </p:nvGrpSpPr>
            <p:grpSpPr>
              <a:xfrm>
                <a:off x="6113765" y="1357124"/>
                <a:ext cx="2194813" cy="1319560"/>
                <a:chOff x="1300294" y="2416029"/>
                <a:chExt cx="9168272" cy="1319560"/>
              </a:xfrm>
            </p:grpSpPr>
            <p:sp>
              <p:nvSpPr>
                <p:cNvPr id="325" name="正方形/長方形 324">
                  <a:extLst>
                    <a:ext uri="{FF2B5EF4-FFF2-40B4-BE49-F238E27FC236}">
                      <a16:creationId xmlns:a16="http://schemas.microsoft.com/office/drawing/2014/main" id="{DA7D9297-6FF0-294A-9F7D-D5B33E477AB8}"/>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26" name="正方形/長方形 325">
                  <a:extLst>
                    <a:ext uri="{FF2B5EF4-FFF2-40B4-BE49-F238E27FC236}">
                      <a16:creationId xmlns:a16="http://schemas.microsoft.com/office/drawing/2014/main" id="{50E5C3AE-6CC9-6A45-B588-55BB65E291A7}"/>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27" name="正方形/長方形 326">
                  <a:extLst>
                    <a:ext uri="{FF2B5EF4-FFF2-40B4-BE49-F238E27FC236}">
                      <a16:creationId xmlns:a16="http://schemas.microsoft.com/office/drawing/2014/main" id="{224C8CDC-B0B0-E546-87F0-FEE675D2D985}"/>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28" name="正方形/長方形 327">
                  <a:extLst>
                    <a:ext uri="{FF2B5EF4-FFF2-40B4-BE49-F238E27FC236}">
                      <a16:creationId xmlns:a16="http://schemas.microsoft.com/office/drawing/2014/main" id="{330AF668-F644-E54C-A405-50AB4CF5A967}"/>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29" name="正方形/長方形 328">
                  <a:extLst>
                    <a:ext uri="{FF2B5EF4-FFF2-40B4-BE49-F238E27FC236}">
                      <a16:creationId xmlns:a16="http://schemas.microsoft.com/office/drawing/2014/main" id="{CCAFB1B0-DEDB-A24C-96DD-F9E86894BEC5}"/>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grpSp>
          <p:nvGrpSpPr>
            <p:cNvPr id="312" name="グループ化 311">
              <a:extLst>
                <a:ext uri="{FF2B5EF4-FFF2-40B4-BE49-F238E27FC236}">
                  <a16:creationId xmlns:a16="http://schemas.microsoft.com/office/drawing/2014/main" id="{FD1A6EB5-D2F7-D64C-ACCD-148E20A279DD}"/>
                </a:ext>
              </a:extLst>
            </p:cNvPr>
            <p:cNvGrpSpPr/>
            <p:nvPr/>
          </p:nvGrpSpPr>
          <p:grpSpPr>
            <a:xfrm>
              <a:off x="6975308" y="1355814"/>
              <a:ext cx="471727" cy="1061143"/>
              <a:chOff x="6975308" y="1355814"/>
              <a:chExt cx="471727" cy="1061143"/>
            </a:xfrm>
          </p:grpSpPr>
          <p:sp>
            <p:nvSpPr>
              <p:cNvPr id="321" name="正方形/長方形 320">
                <a:extLst>
                  <a:ext uri="{FF2B5EF4-FFF2-40B4-BE49-F238E27FC236}">
                    <a16:creationId xmlns:a16="http://schemas.microsoft.com/office/drawing/2014/main" id="{70205E1C-A795-054C-9EC7-D2EF23997FC9}"/>
                  </a:ext>
                </a:extLst>
              </p:cNvPr>
              <p:cNvSpPr/>
              <p:nvPr/>
            </p:nvSpPr>
            <p:spPr>
              <a:xfrm>
                <a:off x="6975308" y="1624640"/>
                <a:ext cx="471727" cy="792317"/>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22" name="正方形/長方形 321">
                <a:extLst>
                  <a:ext uri="{FF2B5EF4-FFF2-40B4-BE49-F238E27FC236}">
                    <a16:creationId xmlns:a16="http://schemas.microsoft.com/office/drawing/2014/main" id="{3663544A-1DBE-C340-9F54-54F96DF3080F}"/>
                  </a:ext>
                </a:extLst>
              </p:cNvPr>
              <p:cNvSpPr/>
              <p:nvPr/>
            </p:nvSpPr>
            <p:spPr>
              <a:xfrm>
                <a:off x="7218669" y="1355814"/>
                <a:ext cx="114395" cy="105459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313" name="グループ化 312">
              <a:extLst>
                <a:ext uri="{FF2B5EF4-FFF2-40B4-BE49-F238E27FC236}">
                  <a16:creationId xmlns:a16="http://schemas.microsoft.com/office/drawing/2014/main" id="{0D1B906A-7FB0-B541-BAE3-8CFAB3786F53}"/>
                </a:ext>
              </a:extLst>
            </p:cNvPr>
            <p:cNvGrpSpPr/>
            <p:nvPr/>
          </p:nvGrpSpPr>
          <p:grpSpPr>
            <a:xfrm>
              <a:off x="7447035" y="562889"/>
              <a:ext cx="861543" cy="789297"/>
              <a:chOff x="7447035" y="562889"/>
              <a:chExt cx="861543" cy="789297"/>
            </a:xfrm>
          </p:grpSpPr>
          <p:sp>
            <p:nvSpPr>
              <p:cNvPr id="318" name="正方形/長方形 317">
                <a:extLst>
                  <a:ext uri="{FF2B5EF4-FFF2-40B4-BE49-F238E27FC236}">
                    <a16:creationId xmlns:a16="http://schemas.microsoft.com/office/drawing/2014/main" id="{38998872-9479-3944-82B7-72A9B1E647A3}"/>
                  </a:ext>
                </a:extLst>
              </p:cNvPr>
              <p:cNvSpPr/>
              <p:nvPr/>
            </p:nvSpPr>
            <p:spPr>
              <a:xfrm>
                <a:off x="7447035" y="562889"/>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19" name="正方形/長方形 318">
                <a:extLst>
                  <a:ext uri="{FF2B5EF4-FFF2-40B4-BE49-F238E27FC236}">
                    <a16:creationId xmlns:a16="http://schemas.microsoft.com/office/drawing/2014/main" id="{F77DD792-DD6B-7543-BCF4-951408564211}"/>
                  </a:ext>
                </a:extLst>
              </p:cNvPr>
              <p:cNvSpPr/>
              <p:nvPr/>
            </p:nvSpPr>
            <p:spPr>
              <a:xfrm>
                <a:off x="7447035" y="82785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20" name="正方形/長方形 319">
                <a:extLst>
                  <a:ext uri="{FF2B5EF4-FFF2-40B4-BE49-F238E27FC236}">
                    <a16:creationId xmlns:a16="http://schemas.microsoft.com/office/drawing/2014/main" id="{AAE0E3AE-5610-0D46-8611-2030E9C6FEBA}"/>
                  </a:ext>
                </a:extLst>
              </p:cNvPr>
              <p:cNvSpPr/>
              <p:nvPr/>
            </p:nvSpPr>
            <p:spPr>
              <a:xfrm>
                <a:off x="7447035" y="109212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314" name="グループ化 313">
              <a:extLst>
                <a:ext uri="{FF2B5EF4-FFF2-40B4-BE49-F238E27FC236}">
                  <a16:creationId xmlns:a16="http://schemas.microsoft.com/office/drawing/2014/main" id="{CE499A65-C28D-1E4A-BF75-3A2592E17631}"/>
                </a:ext>
              </a:extLst>
            </p:cNvPr>
            <p:cNvGrpSpPr/>
            <p:nvPr/>
          </p:nvGrpSpPr>
          <p:grpSpPr>
            <a:xfrm>
              <a:off x="6114902" y="567449"/>
              <a:ext cx="861545" cy="789297"/>
              <a:chOff x="6114902" y="567449"/>
              <a:chExt cx="861545" cy="789297"/>
            </a:xfrm>
          </p:grpSpPr>
          <p:sp>
            <p:nvSpPr>
              <p:cNvPr id="315" name="正方形/長方形 314">
                <a:extLst>
                  <a:ext uri="{FF2B5EF4-FFF2-40B4-BE49-F238E27FC236}">
                    <a16:creationId xmlns:a16="http://schemas.microsoft.com/office/drawing/2014/main" id="{1D4BF64D-EE2C-1C4A-9876-3196689D41C9}"/>
                  </a:ext>
                </a:extLst>
              </p:cNvPr>
              <p:cNvSpPr/>
              <p:nvPr/>
            </p:nvSpPr>
            <p:spPr>
              <a:xfrm>
                <a:off x="6114904" y="567449"/>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16" name="正方形/長方形 315">
                <a:extLst>
                  <a:ext uri="{FF2B5EF4-FFF2-40B4-BE49-F238E27FC236}">
                    <a16:creationId xmlns:a16="http://schemas.microsoft.com/office/drawing/2014/main" id="{B808DC5B-7925-2F44-911D-F98FA8166AD0}"/>
                  </a:ext>
                </a:extLst>
              </p:cNvPr>
              <p:cNvSpPr/>
              <p:nvPr/>
            </p:nvSpPr>
            <p:spPr>
              <a:xfrm>
                <a:off x="6114904" y="832414"/>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17" name="正方形/長方形 316">
                <a:extLst>
                  <a:ext uri="{FF2B5EF4-FFF2-40B4-BE49-F238E27FC236}">
                    <a16:creationId xmlns:a16="http://schemas.microsoft.com/office/drawing/2014/main" id="{FCB30001-C366-4948-B793-59A963656200}"/>
                  </a:ext>
                </a:extLst>
              </p:cNvPr>
              <p:cNvSpPr/>
              <p:nvPr/>
            </p:nvSpPr>
            <p:spPr>
              <a:xfrm>
                <a:off x="6114902" y="1096687"/>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grpSp>
        <p:nvGrpSpPr>
          <p:cNvPr id="5" name="グループ化 4">
            <a:extLst>
              <a:ext uri="{FF2B5EF4-FFF2-40B4-BE49-F238E27FC236}">
                <a16:creationId xmlns:a16="http://schemas.microsoft.com/office/drawing/2014/main" id="{06CABA27-BDC9-0C46-BA62-D5620F7961B9}"/>
              </a:ext>
            </a:extLst>
          </p:cNvPr>
          <p:cNvGrpSpPr/>
          <p:nvPr/>
        </p:nvGrpSpPr>
        <p:grpSpPr>
          <a:xfrm>
            <a:off x="3402466" y="1190447"/>
            <a:ext cx="1453230" cy="1406393"/>
            <a:chOff x="2880439" y="989113"/>
            <a:chExt cx="1453230" cy="1406393"/>
          </a:xfrm>
        </p:grpSpPr>
        <p:grpSp>
          <p:nvGrpSpPr>
            <p:cNvPr id="209" name="グループ化 208">
              <a:extLst>
                <a:ext uri="{FF2B5EF4-FFF2-40B4-BE49-F238E27FC236}">
                  <a16:creationId xmlns:a16="http://schemas.microsoft.com/office/drawing/2014/main" id="{AD660166-E1A1-F347-B3DC-2EC6A8C9FE91}"/>
                </a:ext>
              </a:extLst>
            </p:cNvPr>
            <p:cNvGrpSpPr/>
            <p:nvPr/>
          </p:nvGrpSpPr>
          <p:grpSpPr>
            <a:xfrm>
              <a:off x="2978115" y="1778389"/>
              <a:ext cx="846983" cy="617117"/>
              <a:chOff x="3365536" y="1355032"/>
              <a:chExt cx="2196857" cy="1322846"/>
            </a:xfrm>
          </p:grpSpPr>
          <p:sp>
            <p:nvSpPr>
              <p:cNvPr id="220" name="正方形/長方形 219">
                <a:extLst>
                  <a:ext uri="{FF2B5EF4-FFF2-40B4-BE49-F238E27FC236}">
                    <a16:creationId xmlns:a16="http://schemas.microsoft.com/office/drawing/2014/main" id="{6C0CB626-359E-AB47-8EF6-A5D10BE3A45D}"/>
                  </a:ext>
                </a:extLst>
              </p:cNvPr>
              <p:cNvSpPr/>
              <p:nvPr/>
            </p:nvSpPr>
            <p:spPr>
              <a:xfrm>
                <a:off x="3367580" y="2417819"/>
                <a:ext cx="219481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221" name="正方形/長方形 220">
                <a:extLst>
                  <a:ext uri="{FF2B5EF4-FFF2-40B4-BE49-F238E27FC236}">
                    <a16:creationId xmlns:a16="http://schemas.microsoft.com/office/drawing/2014/main" id="{E480F113-BCB1-914D-A2E2-F7D48842CFBE}"/>
                  </a:ext>
                </a:extLst>
              </p:cNvPr>
              <p:cNvSpPr/>
              <p:nvPr/>
            </p:nvSpPr>
            <p:spPr>
              <a:xfrm>
                <a:off x="4227079" y="1623858"/>
                <a:ext cx="471727" cy="792317"/>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nvGrpSpPr>
              <p:cNvPr id="222" name="グループ化 221">
                <a:extLst>
                  <a:ext uri="{FF2B5EF4-FFF2-40B4-BE49-F238E27FC236}">
                    <a16:creationId xmlns:a16="http://schemas.microsoft.com/office/drawing/2014/main" id="{B5E7589C-9FC2-EB47-BD9A-033810254AEA}"/>
                  </a:ext>
                </a:extLst>
              </p:cNvPr>
              <p:cNvGrpSpPr/>
              <p:nvPr/>
            </p:nvGrpSpPr>
            <p:grpSpPr>
              <a:xfrm>
                <a:off x="4698806" y="1358961"/>
                <a:ext cx="861543" cy="1054595"/>
                <a:chOff x="1300294" y="2416029"/>
                <a:chExt cx="3598877" cy="1054595"/>
              </a:xfrm>
            </p:grpSpPr>
            <p:sp>
              <p:nvSpPr>
                <p:cNvPr id="228" name="正方形/長方形 227">
                  <a:extLst>
                    <a:ext uri="{FF2B5EF4-FFF2-40B4-BE49-F238E27FC236}">
                      <a16:creationId xmlns:a16="http://schemas.microsoft.com/office/drawing/2014/main" id="{C62D80A3-1B6D-754E-853D-8E178E6286A5}"/>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229" name="正方形/長方形 228">
                  <a:extLst>
                    <a:ext uri="{FF2B5EF4-FFF2-40B4-BE49-F238E27FC236}">
                      <a16:creationId xmlns:a16="http://schemas.microsoft.com/office/drawing/2014/main" id="{8E295894-CAF2-0E44-8307-2A8E70E85B48}"/>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30" name="正方形/長方形 229">
                  <a:extLst>
                    <a:ext uri="{FF2B5EF4-FFF2-40B4-BE49-F238E27FC236}">
                      <a16:creationId xmlns:a16="http://schemas.microsoft.com/office/drawing/2014/main" id="{F2CAACB0-A1DA-E945-AFCF-E9CC06B61F81}"/>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31" name="正方形/長方形 230">
                  <a:extLst>
                    <a:ext uri="{FF2B5EF4-FFF2-40B4-BE49-F238E27FC236}">
                      <a16:creationId xmlns:a16="http://schemas.microsoft.com/office/drawing/2014/main" id="{C3EFFAF4-69EC-A14E-B564-0E6C4F5ACA57}"/>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223" name="正方形/長方形 222">
                <a:extLst>
                  <a:ext uri="{FF2B5EF4-FFF2-40B4-BE49-F238E27FC236}">
                    <a16:creationId xmlns:a16="http://schemas.microsoft.com/office/drawing/2014/main" id="{34B5F4D8-5A9F-D642-9E31-97F0212A39B0}"/>
                  </a:ext>
                </a:extLst>
              </p:cNvPr>
              <p:cNvSpPr/>
              <p:nvPr/>
            </p:nvSpPr>
            <p:spPr>
              <a:xfrm>
                <a:off x="3365536" y="1356342"/>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24" name="正方形/長方形 223">
                <a:extLst>
                  <a:ext uri="{FF2B5EF4-FFF2-40B4-BE49-F238E27FC236}">
                    <a16:creationId xmlns:a16="http://schemas.microsoft.com/office/drawing/2014/main" id="{B8610E75-9EE1-044B-8856-68677BBAF75C}"/>
                  </a:ext>
                </a:extLst>
              </p:cNvPr>
              <p:cNvSpPr/>
              <p:nvPr/>
            </p:nvSpPr>
            <p:spPr>
              <a:xfrm>
                <a:off x="3365536" y="1625168"/>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25" name="正方形/長方形 224">
                <a:extLst>
                  <a:ext uri="{FF2B5EF4-FFF2-40B4-BE49-F238E27FC236}">
                    <a16:creationId xmlns:a16="http://schemas.microsoft.com/office/drawing/2014/main" id="{5526BE48-183D-C54A-A4F5-83A62FFA337C}"/>
                  </a:ext>
                </a:extLst>
              </p:cNvPr>
              <p:cNvSpPr/>
              <p:nvPr/>
            </p:nvSpPr>
            <p:spPr>
              <a:xfrm>
                <a:off x="3365536" y="1890819"/>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26" name="正方形/長方形 225">
                <a:extLst>
                  <a:ext uri="{FF2B5EF4-FFF2-40B4-BE49-F238E27FC236}">
                    <a16:creationId xmlns:a16="http://schemas.microsoft.com/office/drawing/2014/main" id="{CE38B09E-11C2-294A-9C3D-25C1DF7D7F42}"/>
                  </a:ext>
                </a:extLst>
              </p:cNvPr>
              <p:cNvSpPr/>
              <p:nvPr/>
            </p:nvSpPr>
            <p:spPr>
              <a:xfrm>
                <a:off x="3365536" y="2150878"/>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27" name="正方形/長方形 226">
                <a:extLst>
                  <a:ext uri="{FF2B5EF4-FFF2-40B4-BE49-F238E27FC236}">
                    <a16:creationId xmlns:a16="http://schemas.microsoft.com/office/drawing/2014/main" id="{4BB060EE-1934-A04F-ACA6-0FC44276D11C}"/>
                  </a:ext>
                </a:extLst>
              </p:cNvPr>
              <p:cNvSpPr/>
              <p:nvPr/>
            </p:nvSpPr>
            <p:spPr>
              <a:xfrm>
                <a:off x="4470440" y="1355032"/>
                <a:ext cx="114394" cy="105459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cxnSp>
          <p:nvCxnSpPr>
            <p:cNvPr id="211" name="直線コネクタ 210">
              <a:extLst>
                <a:ext uri="{FF2B5EF4-FFF2-40B4-BE49-F238E27FC236}">
                  <a16:creationId xmlns:a16="http://schemas.microsoft.com/office/drawing/2014/main" id="{4A7BD757-9DA7-FC41-8C06-62235F5E6F4B}"/>
                </a:ext>
              </a:extLst>
            </p:cNvPr>
            <p:cNvCxnSpPr>
              <a:cxnSpLocks/>
            </p:cNvCxnSpPr>
            <p:nvPr/>
          </p:nvCxnSpPr>
          <p:spPr>
            <a:xfrm flipV="1">
              <a:off x="3367292" y="1506267"/>
              <a:ext cx="22175" cy="44775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12" name="テキスト ボックス 211">
              <a:extLst>
                <a:ext uri="{FF2B5EF4-FFF2-40B4-BE49-F238E27FC236}">
                  <a16:creationId xmlns:a16="http://schemas.microsoft.com/office/drawing/2014/main" id="{91B339E2-8471-7542-9A14-C43ADA1DF760}"/>
                </a:ext>
              </a:extLst>
            </p:cNvPr>
            <p:cNvSpPr txBox="1"/>
            <p:nvPr/>
          </p:nvSpPr>
          <p:spPr>
            <a:xfrm>
              <a:off x="2880439" y="989113"/>
              <a:ext cx="1453230" cy="523220"/>
            </a:xfrm>
            <a:prstGeom prst="rect">
              <a:avLst/>
            </a:prstGeom>
            <a:noFill/>
          </p:spPr>
          <p:txBody>
            <a:bodyPr wrap="square" rtlCol="0">
              <a:spAutoFit/>
            </a:bodyPr>
            <a:lstStyle/>
            <a:p>
              <a:r>
                <a:rPr kumimoji="1" lang="ja-JP" altLang="en-US" sz="1400">
                  <a:latin typeface="Arial" panose="020B0604020202020204" pitchFamily="34" charset="0"/>
                  <a:cs typeface="Arial" panose="020B0604020202020204" pitchFamily="34" charset="0"/>
                </a:rPr>
                <a:t>エポキシ樹脂</a:t>
              </a:r>
              <a:r>
                <a:rPr kumimoji="1" lang="en-US" altLang="ja-JP" sz="1400" dirty="0">
                  <a:latin typeface="Arial" panose="020B0604020202020204" pitchFamily="34" charset="0"/>
                  <a:cs typeface="Arial" panose="020B0604020202020204" pitchFamily="34" charset="0"/>
                </a:rPr>
                <a:t>(</a:t>
              </a:r>
              <a:r>
                <a:rPr kumimoji="1" lang="ja-JP" altLang="en-US" sz="1400">
                  <a:latin typeface="Arial" panose="020B0604020202020204" pitchFamily="34" charset="0"/>
                  <a:cs typeface="Arial" panose="020B0604020202020204" pitchFamily="34" charset="0"/>
                </a:rPr>
                <a:t>モルタル</a:t>
              </a:r>
              <a:r>
                <a:rPr kumimoji="1" lang="en-US" altLang="ja-JP" sz="1400" dirty="0">
                  <a:latin typeface="Arial" panose="020B0604020202020204" pitchFamily="34" charset="0"/>
                  <a:cs typeface="Arial" panose="020B0604020202020204" pitchFamily="34" charset="0"/>
                </a:rPr>
                <a:t>)</a:t>
              </a:r>
              <a:endParaRPr kumimoji="1" lang="ja-JP" altLang="en-US" sz="1400" dirty="0">
                <a:latin typeface="Arial" panose="020B0604020202020204" pitchFamily="34" charset="0"/>
                <a:cs typeface="Arial" panose="020B0604020202020204" pitchFamily="34" charset="0"/>
              </a:endParaRPr>
            </a:p>
          </p:txBody>
        </p:sp>
      </p:grpSp>
      <p:grpSp>
        <p:nvGrpSpPr>
          <p:cNvPr id="2" name="グループ化 1">
            <a:extLst>
              <a:ext uri="{FF2B5EF4-FFF2-40B4-BE49-F238E27FC236}">
                <a16:creationId xmlns:a16="http://schemas.microsoft.com/office/drawing/2014/main" id="{F1575B1A-4500-F542-9B4A-C45E8A1AB86A}"/>
              </a:ext>
            </a:extLst>
          </p:cNvPr>
          <p:cNvGrpSpPr/>
          <p:nvPr/>
        </p:nvGrpSpPr>
        <p:grpSpPr>
          <a:xfrm>
            <a:off x="7763211" y="1140331"/>
            <a:ext cx="850528" cy="1470690"/>
            <a:chOff x="6766921" y="941522"/>
            <a:chExt cx="850528" cy="1470690"/>
          </a:xfrm>
        </p:grpSpPr>
        <p:grpSp>
          <p:nvGrpSpPr>
            <p:cNvPr id="198" name="グループ化 197">
              <a:extLst>
                <a:ext uri="{FF2B5EF4-FFF2-40B4-BE49-F238E27FC236}">
                  <a16:creationId xmlns:a16="http://schemas.microsoft.com/office/drawing/2014/main" id="{0C977C47-2731-DE4E-9A58-36A891DDB135}"/>
                </a:ext>
              </a:extLst>
            </p:cNvPr>
            <p:cNvGrpSpPr/>
            <p:nvPr/>
          </p:nvGrpSpPr>
          <p:grpSpPr>
            <a:xfrm>
              <a:off x="6766921" y="1057647"/>
              <a:ext cx="850527" cy="1354565"/>
              <a:chOff x="6276709" y="3534579"/>
              <a:chExt cx="2206049" cy="2903633"/>
            </a:xfrm>
          </p:grpSpPr>
          <p:sp>
            <p:nvSpPr>
              <p:cNvPr id="243" name="正方形/長方形 242">
                <a:extLst>
                  <a:ext uri="{FF2B5EF4-FFF2-40B4-BE49-F238E27FC236}">
                    <a16:creationId xmlns:a16="http://schemas.microsoft.com/office/drawing/2014/main" id="{D3B0E9B1-CBDB-4F47-9A91-8B90B2889490}"/>
                  </a:ext>
                </a:extLst>
              </p:cNvPr>
              <p:cNvSpPr/>
              <p:nvPr/>
            </p:nvSpPr>
            <p:spPr>
              <a:xfrm>
                <a:off x="7148985" y="3539552"/>
                <a:ext cx="471727" cy="1029833"/>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244" name="正方形/長方形 243">
                <a:extLst>
                  <a:ext uri="{FF2B5EF4-FFF2-40B4-BE49-F238E27FC236}">
                    <a16:creationId xmlns:a16="http://schemas.microsoft.com/office/drawing/2014/main" id="{4CA94FE7-2648-EB44-89DF-C677C89C823D}"/>
                  </a:ext>
                </a:extLst>
              </p:cNvPr>
              <p:cNvSpPr/>
              <p:nvPr/>
            </p:nvSpPr>
            <p:spPr>
              <a:xfrm>
                <a:off x="7401055" y="3534579"/>
                <a:ext cx="114394" cy="10356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nvGrpSpPr>
              <p:cNvPr id="245" name="グループ化 244">
                <a:extLst>
                  <a:ext uri="{FF2B5EF4-FFF2-40B4-BE49-F238E27FC236}">
                    <a16:creationId xmlns:a16="http://schemas.microsoft.com/office/drawing/2014/main" id="{F58AF5C0-B406-1B4E-A232-AC6663BF2FE9}"/>
                  </a:ext>
                </a:extLst>
              </p:cNvPr>
              <p:cNvGrpSpPr/>
              <p:nvPr/>
            </p:nvGrpSpPr>
            <p:grpSpPr>
              <a:xfrm>
                <a:off x="6276709" y="3534579"/>
                <a:ext cx="2206049" cy="2903633"/>
                <a:chOff x="3401577" y="3781636"/>
                <a:chExt cx="2206049" cy="2903633"/>
              </a:xfrm>
            </p:grpSpPr>
            <p:grpSp>
              <p:nvGrpSpPr>
                <p:cNvPr id="246" name="グループ化 245">
                  <a:extLst>
                    <a:ext uri="{FF2B5EF4-FFF2-40B4-BE49-F238E27FC236}">
                      <a16:creationId xmlns:a16="http://schemas.microsoft.com/office/drawing/2014/main" id="{5B00A5B8-0D5C-FE43-AC04-F27E91B33879}"/>
                    </a:ext>
                  </a:extLst>
                </p:cNvPr>
                <p:cNvGrpSpPr/>
                <p:nvPr/>
              </p:nvGrpSpPr>
              <p:grpSpPr>
                <a:xfrm>
                  <a:off x="3401577" y="4563087"/>
                  <a:ext cx="2206049" cy="2122182"/>
                  <a:chOff x="606070" y="3913412"/>
                  <a:chExt cx="2206049" cy="2122182"/>
                </a:xfrm>
              </p:grpSpPr>
              <p:grpSp>
                <p:nvGrpSpPr>
                  <p:cNvPr id="255" name="グループ化 254">
                    <a:extLst>
                      <a:ext uri="{FF2B5EF4-FFF2-40B4-BE49-F238E27FC236}">
                        <a16:creationId xmlns:a16="http://schemas.microsoft.com/office/drawing/2014/main" id="{F86DEB74-FE6B-C241-8E90-87B8706B03D1}"/>
                      </a:ext>
                    </a:extLst>
                  </p:cNvPr>
                  <p:cNvGrpSpPr/>
                  <p:nvPr/>
                </p:nvGrpSpPr>
                <p:grpSpPr>
                  <a:xfrm>
                    <a:off x="606070" y="3914425"/>
                    <a:ext cx="2206049" cy="2121169"/>
                    <a:chOff x="606070" y="3914425"/>
                    <a:chExt cx="2206049" cy="2121169"/>
                  </a:xfrm>
                </p:grpSpPr>
                <p:sp>
                  <p:nvSpPr>
                    <p:cNvPr id="257" name="正方形/長方形 256">
                      <a:extLst>
                        <a:ext uri="{FF2B5EF4-FFF2-40B4-BE49-F238E27FC236}">
                          <a16:creationId xmlns:a16="http://schemas.microsoft.com/office/drawing/2014/main" id="{B340928B-FEF9-D147-B5D0-B8AA2619B56A}"/>
                        </a:ext>
                      </a:extLst>
                    </p:cNvPr>
                    <p:cNvSpPr/>
                    <p:nvPr/>
                  </p:nvSpPr>
                  <p:spPr>
                    <a:xfrm>
                      <a:off x="1478849" y="4175534"/>
                      <a:ext cx="471727" cy="792317"/>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nvGrpSpPr>
                    <p:cNvPr id="258" name="グループ化 257">
                      <a:extLst>
                        <a:ext uri="{FF2B5EF4-FFF2-40B4-BE49-F238E27FC236}">
                          <a16:creationId xmlns:a16="http://schemas.microsoft.com/office/drawing/2014/main" id="{A2094065-B5E7-1641-8DF9-5558C20056D8}"/>
                        </a:ext>
                      </a:extLst>
                    </p:cNvPr>
                    <p:cNvGrpSpPr/>
                    <p:nvPr/>
                  </p:nvGrpSpPr>
                  <p:grpSpPr>
                    <a:xfrm>
                      <a:off x="606070" y="3914425"/>
                      <a:ext cx="2206049" cy="2121169"/>
                      <a:chOff x="6551404" y="1624168"/>
                      <a:chExt cx="2206049" cy="2121169"/>
                    </a:xfrm>
                  </p:grpSpPr>
                  <p:grpSp>
                    <p:nvGrpSpPr>
                      <p:cNvPr id="259" name="グループ化 258">
                        <a:extLst>
                          <a:ext uri="{FF2B5EF4-FFF2-40B4-BE49-F238E27FC236}">
                            <a16:creationId xmlns:a16="http://schemas.microsoft.com/office/drawing/2014/main" id="{38F5B587-8733-2447-92A4-D01E384B993E}"/>
                          </a:ext>
                        </a:extLst>
                      </p:cNvPr>
                      <p:cNvGrpSpPr/>
                      <p:nvPr/>
                    </p:nvGrpSpPr>
                    <p:grpSpPr>
                      <a:xfrm>
                        <a:off x="6562640" y="2417093"/>
                        <a:ext cx="2194813" cy="1328244"/>
                        <a:chOff x="3850960" y="2413532"/>
                        <a:chExt cx="2194813" cy="1328244"/>
                      </a:xfrm>
                    </p:grpSpPr>
                    <p:sp>
                      <p:nvSpPr>
                        <p:cNvPr id="268" name="正方形/長方形 267">
                          <a:extLst>
                            <a:ext uri="{FF2B5EF4-FFF2-40B4-BE49-F238E27FC236}">
                              <a16:creationId xmlns:a16="http://schemas.microsoft.com/office/drawing/2014/main" id="{ED8DEC87-AA3B-3B43-B080-4F529C5740FB}"/>
                            </a:ext>
                          </a:extLst>
                        </p:cNvPr>
                        <p:cNvSpPr/>
                        <p:nvPr/>
                      </p:nvSpPr>
                      <p:spPr>
                        <a:xfrm>
                          <a:off x="4712503" y="2682358"/>
                          <a:ext cx="471727" cy="792317"/>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nvGrpSpPr>
                        <p:cNvPr id="269" name="グループ化 268">
                          <a:extLst>
                            <a:ext uri="{FF2B5EF4-FFF2-40B4-BE49-F238E27FC236}">
                              <a16:creationId xmlns:a16="http://schemas.microsoft.com/office/drawing/2014/main" id="{9AD5D8DF-FD04-B74D-A323-81D8716ED241}"/>
                            </a:ext>
                          </a:extLst>
                        </p:cNvPr>
                        <p:cNvGrpSpPr/>
                        <p:nvPr/>
                      </p:nvGrpSpPr>
                      <p:grpSpPr>
                        <a:xfrm>
                          <a:off x="3850960" y="2414842"/>
                          <a:ext cx="2194813" cy="1326934"/>
                          <a:chOff x="3349884" y="3429000"/>
                          <a:chExt cx="3213425" cy="1326934"/>
                        </a:xfrm>
                      </p:grpSpPr>
                      <p:grpSp>
                        <p:nvGrpSpPr>
                          <p:cNvPr id="271" name="グループ化 270">
                            <a:extLst>
                              <a:ext uri="{FF2B5EF4-FFF2-40B4-BE49-F238E27FC236}">
                                <a16:creationId xmlns:a16="http://schemas.microsoft.com/office/drawing/2014/main" id="{900CEDC6-D4B1-7549-A1CA-B40EC036AF9C}"/>
                              </a:ext>
                            </a:extLst>
                          </p:cNvPr>
                          <p:cNvGrpSpPr/>
                          <p:nvPr/>
                        </p:nvGrpSpPr>
                        <p:grpSpPr>
                          <a:xfrm>
                            <a:off x="5301924" y="3431619"/>
                            <a:ext cx="1261385" cy="1319560"/>
                            <a:chOff x="1300294" y="2416029"/>
                            <a:chExt cx="3598877" cy="1319560"/>
                          </a:xfrm>
                        </p:grpSpPr>
                        <p:sp>
                          <p:nvSpPr>
                            <p:cNvPr id="278" name="正方形/長方形 277">
                              <a:extLst>
                                <a:ext uri="{FF2B5EF4-FFF2-40B4-BE49-F238E27FC236}">
                                  <a16:creationId xmlns:a16="http://schemas.microsoft.com/office/drawing/2014/main" id="{F83637E8-F708-834A-94ED-3BD375B7C90E}"/>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79" name="正方形/長方形 278">
                              <a:extLst>
                                <a:ext uri="{FF2B5EF4-FFF2-40B4-BE49-F238E27FC236}">
                                  <a16:creationId xmlns:a16="http://schemas.microsoft.com/office/drawing/2014/main" id="{EC8EEC24-73D6-8D4F-9BFE-4C6500608F93}"/>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80" name="正方形/長方形 279">
                              <a:extLst>
                                <a:ext uri="{FF2B5EF4-FFF2-40B4-BE49-F238E27FC236}">
                                  <a16:creationId xmlns:a16="http://schemas.microsoft.com/office/drawing/2014/main" id="{E44B28BD-9D22-0B46-8CA6-5E8D21CB2C9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81" name="正方形/長方形 280">
                              <a:extLst>
                                <a:ext uri="{FF2B5EF4-FFF2-40B4-BE49-F238E27FC236}">
                                  <a16:creationId xmlns:a16="http://schemas.microsoft.com/office/drawing/2014/main" id="{2B0FE2DB-A805-D94C-9A7A-F950E1405762}"/>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82" name="正方形/長方形 281">
                              <a:extLst>
                                <a:ext uri="{FF2B5EF4-FFF2-40B4-BE49-F238E27FC236}">
                                  <a16:creationId xmlns:a16="http://schemas.microsoft.com/office/drawing/2014/main" id="{10EA5259-F1EE-6244-8966-681FF0306301}"/>
                                </a:ext>
                              </a:extLst>
                            </p:cNvPr>
                            <p:cNvSpPr/>
                            <p:nvPr/>
                          </p:nvSpPr>
                          <p:spPr>
                            <a:xfrm>
                              <a:off x="1300294" y="3475530"/>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272" name="グループ化 271">
                            <a:extLst>
                              <a:ext uri="{FF2B5EF4-FFF2-40B4-BE49-F238E27FC236}">
                                <a16:creationId xmlns:a16="http://schemas.microsoft.com/office/drawing/2014/main" id="{408B985E-0C00-DE4C-9E84-BF2BBDECA5E3}"/>
                              </a:ext>
                            </a:extLst>
                          </p:cNvPr>
                          <p:cNvGrpSpPr/>
                          <p:nvPr/>
                        </p:nvGrpSpPr>
                        <p:grpSpPr>
                          <a:xfrm>
                            <a:off x="3349884" y="3429000"/>
                            <a:ext cx="3213425" cy="1326934"/>
                            <a:chOff x="1300294" y="2416029"/>
                            <a:chExt cx="9168272" cy="1326934"/>
                          </a:xfrm>
                        </p:grpSpPr>
                        <p:sp>
                          <p:nvSpPr>
                            <p:cNvPr id="273" name="正方形/長方形 272">
                              <a:extLst>
                                <a:ext uri="{FF2B5EF4-FFF2-40B4-BE49-F238E27FC236}">
                                  <a16:creationId xmlns:a16="http://schemas.microsoft.com/office/drawing/2014/main" id="{D50C50CF-4DB3-7D4C-B1B0-3CCFC52BE060}"/>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74" name="正方形/長方形 273">
                              <a:extLst>
                                <a:ext uri="{FF2B5EF4-FFF2-40B4-BE49-F238E27FC236}">
                                  <a16:creationId xmlns:a16="http://schemas.microsoft.com/office/drawing/2014/main" id="{9F6862FA-9E2E-D947-874F-2AF111313BBF}"/>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75" name="正方形/長方形 274">
                              <a:extLst>
                                <a:ext uri="{FF2B5EF4-FFF2-40B4-BE49-F238E27FC236}">
                                  <a16:creationId xmlns:a16="http://schemas.microsoft.com/office/drawing/2014/main" id="{07B51763-C151-404B-B6A5-5391A44D76A9}"/>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76" name="正方形/長方形 275">
                              <a:extLst>
                                <a:ext uri="{FF2B5EF4-FFF2-40B4-BE49-F238E27FC236}">
                                  <a16:creationId xmlns:a16="http://schemas.microsoft.com/office/drawing/2014/main" id="{B42B8D4D-D401-BD48-A849-16AE37F585A3}"/>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77" name="正方形/長方形 276">
                              <a:extLst>
                                <a:ext uri="{FF2B5EF4-FFF2-40B4-BE49-F238E27FC236}">
                                  <a16:creationId xmlns:a16="http://schemas.microsoft.com/office/drawing/2014/main" id="{7768DF7A-9368-584B-85FD-D4C7545E6965}"/>
                                </a:ext>
                              </a:extLst>
                            </p:cNvPr>
                            <p:cNvSpPr/>
                            <p:nvPr/>
                          </p:nvSpPr>
                          <p:spPr>
                            <a:xfrm>
                              <a:off x="1300294" y="3482904"/>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sp>
                      <p:nvSpPr>
                        <p:cNvPr id="270" name="正方形/長方形 269">
                          <a:extLst>
                            <a:ext uri="{FF2B5EF4-FFF2-40B4-BE49-F238E27FC236}">
                              <a16:creationId xmlns:a16="http://schemas.microsoft.com/office/drawing/2014/main" id="{4372F847-ADC3-1A4B-81D3-398C8006FE40}"/>
                            </a:ext>
                          </a:extLst>
                        </p:cNvPr>
                        <p:cNvSpPr/>
                        <p:nvPr/>
                      </p:nvSpPr>
                      <p:spPr>
                        <a:xfrm>
                          <a:off x="4955864" y="2413532"/>
                          <a:ext cx="114394" cy="105459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260" name="グループ化 259">
                        <a:extLst>
                          <a:ext uri="{FF2B5EF4-FFF2-40B4-BE49-F238E27FC236}">
                            <a16:creationId xmlns:a16="http://schemas.microsoft.com/office/drawing/2014/main" id="{E5CD3323-552B-864C-B1A5-871FE8FC2506}"/>
                          </a:ext>
                        </a:extLst>
                      </p:cNvPr>
                      <p:cNvGrpSpPr/>
                      <p:nvPr/>
                    </p:nvGrpSpPr>
                    <p:grpSpPr>
                      <a:xfrm>
                        <a:off x="7895910" y="1624168"/>
                        <a:ext cx="861543" cy="789297"/>
                        <a:chOff x="1300294" y="3210565"/>
                        <a:chExt cx="3598877" cy="789297"/>
                      </a:xfrm>
                    </p:grpSpPr>
                    <p:sp>
                      <p:nvSpPr>
                        <p:cNvPr id="265" name="正方形/長方形 264">
                          <a:extLst>
                            <a:ext uri="{FF2B5EF4-FFF2-40B4-BE49-F238E27FC236}">
                              <a16:creationId xmlns:a16="http://schemas.microsoft.com/office/drawing/2014/main" id="{BD8EF71D-E4A1-A543-89A8-82502DC67F44}"/>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6" name="正方形/長方形 265">
                          <a:extLst>
                            <a:ext uri="{FF2B5EF4-FFF2-40B4-BE49-F238E27FC236}">
                              <a16:creationId xmlns:a16="http://schemas.microsoft.com/office/drawing/2014/main" id="{D0C4E94E-01D9-6340-9035-7B12A328E6D3}"/>
                            </a:ext>
                          </a:extLst>
                        </p:cNvPr>
                        <p:cNvSpPr/>
                        <p:nvPr/>
                      </p:nvSpPr>
                      <p:spPr>
                        <a:xfrm>
                          <a:off x="1300294" y="3475530"/>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7" name="正方形/長方形 266">
                          <a:extLst>
                            <a:ext uri="{FF2B5EF4-FFF2-40B4-BE49-F238E27FC236}">
                              <a16:creationId xmlns:a16="http://schemas.microsoft.com/office/drawing/2014/main" id="{A69736AC-C584-0449-8764-AD6D9CA5CFCD}"/>
                            </a:ext>
                          </a:extLst>
                        </p:cNvPr>
                        <p:cNvSpPr/>
                        <p:nvPr/>
                      </p:nvSpPr>
                      <p:spPr>
                        <a:xfrm>
                          <a:off x="1300294" y="3739803"/>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261" name="グループ化 260">
                        <a:extLst>
                          <a:ext uri="{FF2B5EF4-FFF2-40B4-BE49-F238E27FC236}">
                            <a16:creationId xmlns:a16="http://schemas.microsoft.com/office/drawing/2014/main" id="{0A9C4210-A439-B244-BA40-ABC81133E8F5}"/>
                          </a:ext>
                        </a:extLst>
                      </p:cNvPr>
                      <p:cNvGrpSpPr/>
                      <p:nvPr/>
                    </p:nvGrpSpPr>
                    <p:grpSpPr>
                      <a:xfrm>
                        <a:off x="6551404" y="1628728"/>
                        <a:ext cx="861543" cy="789297"/>
                        <a:chOff x="1248603" y="3210565"/>
                        <a:chExt cx="3598877" cy="789297"/>
                      </a:xfrm>
                    </p:grpSpPr>
                    <p:sp>
                      <p:nvSpPr>
                        <p:cNvPr id="262" name="正方形/長方形 261">
                          <a:extLst>
                            <a:ext uri="{FF2B5EF4-FFF2-40B4-BE49-F238E27FC236}">
                              <a16:creationId xmlns:a16="http://schemas.microsoft.com/office/drawing/2014/main" id="{0B40792C-BCBB-2945-B08C-8D753313BAA4}"/>
                            </a:ext>
                          </a:extLst>
                        </p:cNvPr>
                        <p:cNvSpPr/>
                        <p:nvPr/>
                      </p:nvSpPr>
                      <p:spPr>
                        <a:xfrm>
                          <a:off x="1248603"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3" name="正方形/長方形 262">
                          <a:extLst>
                            <a:ext uri="{FF2B5EF4-FFF2-40B4-BE49-F238E27FC236}">
                              <a16:creationId xmlns:a16="http://schemas.microsoft.com/office/drawing/2014/main" id="{F6B55FC6-7CBE-E74C-80A0-4AB8D5C01606}"/>
                            </a:ext>
                          </a:extLst>
                        </p:cNvPr>
                        <p:cNvSpPr/>
                        <p:nvPr/>
                      </p:nvSpPr>
                      <p:spPr>
                        <a:xfrm>
                          <a:off x="1248603" y="3475530"/>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4" name="正方形/長方形 263">
                          <a:extLst>
                            <a:ext uri="{FF2B5EF4-FFF2-40B4-BE49-F238E27FC236}">
                              <a16:creationId xmlns:a16="http://schemas.microsoft.com/office/drawing/2014/main" id="{AEDFA8E1-AC4C-7A42-95AA-ACB5C9814407}"/>
                            </a:ext>
                          </a:extLst>
                        </p:cNvPr>
                        <p:cNvSpPr/>
                        <p:nvPr/>
                      </p:nvSpPr>
                      <p:spPr>
                        <a:xfrm>
                          <a:off x="1248603" y="3739803"/>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grpSp>
              <p:sp>
                <p:nvSpPr>
                  <p:cNvPr id="256" name="正方形/長方形 255">
                    <a:extLst>
                      <a:ext uri="{FF2B5EF4-FFF2-40B4-BE49-F238E27FC236}">
                        <a16:creationId xmlns:a16="http://schemas.microsoft.com/office/drawing/2014/main" id="{3BF31F7D-E87E-8046-9CB0-4B7CC312575C}"/>
                      </a:ext>
                    </a:extLst>
                  </p:cNvPr>
                  <p:cNvSpPr/>
                  <p:nvPr/>
                </p:nvSpPr>
                <p:spPr>
                  <a:xfrm>
                    <a:off x="1568214" y="3913412"/>
                    <a:ext cx="114394" cy="105459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247" name="グループ化 246">
                  <a:extLst>
                    <a:ext uri="{FF2B5EF4-FFF2-40B4-BE49-F238E27FC236}">
                      <a16:creationId xmlns:a16="http://schemas.microsoft.com/office/drawing/2014/main" id="{5DF22A3C-9DEE-D144-95A1-5DB982A753FF}"/>
                    </a:ext>
                  </a:extLst>
                </p:cNvPr>
                <p:cNvGrpSpPr/>
                <p:nvPr/>
              </p:nvGrpSpPr>
              <p:grpSpPr>
                <a:xfrm>
                  <a:off x="4746083" y="3781636"/>
                  <a:ext cx="861543" cy="785083"/>
                  <a:chOff x="1300294" y="2950506"/>
                  <a:chExt cx="3598877" cy="785083"/>
                </a:xfrm>
              </p:grpSpPr>
              <p:sp>
                <p:nvSpPr>
                  <p:cNvPr id="252" name="正方形/長方形 251">
                    <a:extLst>
                      <a:ext uri="{FF2B5EF4-FFF2-40B4-BE49-F238E27FC236}">
                        <a16:creationId xmlns:a16="http://schemas.microsoft.com/office/drawing/2014/main" id="{B72D9F40-5834-4C41-A623-34DD9BB45B4F}"/>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53" name="正方形/長方形 252">
                    <a:extLst>
                      <a:ext uri="{FF2B5EF4-FFF2-40B4-BE49-F238E27FC236}">
                        <a16:creationId xmlns:a16="http://schemas.microsoft.com/office/drawing/2014/main" id="{936B745E-2066-E24E-916B-009D6CF1C8F0}"/>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54" name="正方形/長方形 253">
                    <a:extLst>
                      <a:ext uri="{FF2B5EF4-FFF2-40B4-BE49-F238E27FC236}">
                        <a16:creationId xmlns:a16="http://schemas.microsoft.com/office/drawing/2014/main" id="{4798A43E-4C2F-0C4A-8D58-076D03638AAE}"/>
                      </a:ext>
                    </a:extLst>
                  </p:cNvPr>
                  <p:cNvSpPr/>
                  <p:nvPr/>
                </p:nvSpPr>
                <p:spPr>
                  <a:xfrm>
                    <a:off x="1300294" y="3475530"/>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248" name="グループ化 247">
                  <a:extLst>
                    <a:ext uri="{FF2B5EF4-FFF2-40B4-BE49-F238E27FC236}">
                      <a16:creationId xmlns:a16="http://schemas.microsoft.com/office/drawing/2014/main" id="{8DEC2D1D-DB14-4948-8C33-638C5F92DEDF}"/>
                    </a:ext>
                  </a:extLst>
                </p:cNvPr>
                <p:cNvGrpSpPr/>
                <p:nvPr/>
              </p:nvGrpSpPr>
              <p:grpSpPr>
                <a:xfrm>
                  <a:off x="3412812" y="3786609"/>
                  <a:ext cx="861543" cy="785083"/>
                  <a:chOff x="1300294" y="2950506"/>
                  <a:chExt cx="3598877" cy="785083"/>
                </a:xfrm>
              </p:grpSpPr>
              <p:sp>
                <p:nvSpPr>
                  <p:cNvPr id="249" name="正方形/長方形 248">
                    <a:extLst>
                      <a:ext uri="{FF2B5EF4-FFF2-40B4-BE49-F238E27FC236}">
                        <a16:creationId xmlns:a16="http://schemas.microsoft.com/office/drawing/2014/main" id="{F136E590-6C44-D444-9135-6CE227230BCC}"/>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50" name="正方形/長方形 249">
                    <a:extLst>
                      <a:ext uri="{FF2B5EF4-FFF2-40B4-BE49-F238E27FC236}">
                        <a16:creationId xmlns:a16="http://schemas.microsoft.com/office/drawing/2014/main" id="{6E166839-F990-A046-9905-EC0934D09E18}"/>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51" name="正方形/長方形 250">
                    <a:extLst>
                      <a:ext uri="{FF2B5EF4-FFF2-40B4-BE49-F238E27FC236}">
                        <a16:creationId xmlns:a16="http://schemas.microsoft.com/office/drawing/2014/main" id="{F049FE56-6B24-AC46-857E-05B48EDF9BB7}"/>
                      </a:ext>
                    </a:extLst>
                  </p:cNvPr>
                  <p:cNvSpPr/>
                  <p:nvPr/>
                </p:nvSpPr>
                <p:spPr>
                  <a:xfrm>
                    <a:off x="1300294" y="3475530"/>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grpSp>
        <p:sp>
          <p:nvSpPr>
            <p:cNvPr id="208" name="正方形/長方形 207">
              <a:extLst>
                <a:ext uri="{FF2B5EF4-FFF2-40B4-BE49-F238E27FC236}">
                  <a16:creationId xmlns:a16="http://schemas.microsoft.com/office/drawing/2014/main" id="{E75CDEC0-2CC8-1646-8FCC-0FA4007F8D6E}"/>
                </a:ext>
              </a:extLst>
            </p:cNvPr>
            <p:cNvSpPr/>
            <p:nvPr/>
          </p:nvSpPr>
          <p:spPr>
            <a:xfrm>
              <a:off x="6771612" y="941522"/>
              <a:ext cx="845837" cy="1213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7" name="グループ化 6">
            <a:extLst>
              <a:ext uri="{FF2B5EF4-FFF2-40B4-BE49-F238E27FC236}">
                <a16:creationId xmlns:a16="http://schemas.microsoft.com/office/drawing/2014/main" id="{D9B0258F-266A-5248-A75D-5AED9F9EB814}"/>
              </a:ext>
            </a:extLst>
          </p:cNvPr>
          <p:cNvGrpSpPr/>
          <p:nvPr/>
        </p:nvGrpSpPr>
        <p:grpSpPr>
          <a:xfrm>
            <a:off x="2122333" y="1452805"/>
            <a:ext cx="1307980" cy="1151236"/>
            <a:chOff x="1870843" y="1250614"/>
            <a:chExt cx="1307980" cy="1151236"/>
          </a:xfrm>
        </p:grpSpPr>
        <p:grpSp>
          <p:nvGrpSpPr>
            <p:cNvPr id="203" name="グループ化 202">
              <a:extLst>
                <a:ext uri="{FF2B5EF4-FFF2-40B4-BE49-F238E27FC236}">
                  <a16:creationId xmlns:a16="http://schemas.microsoft.com/office/drawing/2014/main" id="{5AA0434B-F7C4-F840-9D1B-643A2EFFFA2A}"/>
                </a:ext>
              </a:extLst>
            </p:cNvPr>
            <p:cNvGrpSpPr/>
            <p:nvPr/>
          </p:nvGrpSpPr>
          <p:grpSpPr>
            <a:xfrm>
              <a:off x="1870843" y="1784733"/>
              <a:ext cx="846983" cy="617117"/>
              <a:chOff x="3365536" y="1355032"/>
              <a:chExt cx="2196857" cy="1322846"/>
            </a:xfrm>
          </p:grpSpPr>
          <p:sp>
            <p:nvSpPr>
              <p:cNvPr id="232" name="正方形/長方形 231">
                <a:extLst>
                  <a:ext uri="{FF2B5EF4-FFF2-40B4-BE49-F238E27FC236}">
                    <a16:creationId xmlns:a16="http://schemas.microsoft.com/office/drawing/2014/main" id="{9DDD0C11-3CEA-B845-A282-6945F6948C35}"/>
                  </a:ext>
                </a:extLst>
              </p:cNvPr>
              <p:cNvSpPr/>
              <p:nvPr/>
            </p:nvSpPr>
            <p:spPr>
              <a:xfrm>
                <a:off x="3367580" y="2417819"/>
                <a:ext cx="219481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nvGrpSpPr>
              <p:cNvPr id="233" name="グループ化 232">
                <a:extLst>
                  <a:ext uri="{FF2B5EF4-FFF2-40B4-BE49-F238E27FC236}">
                    <a16:creationId xmlns:a16="http://schemas.microsoft.com/office/drawing/2014/main" id="{B58FF0B8-7670-E945-B3AC-404F2386E0F4}"/>
                  </a:ext>
                </a:extLst>
              </p:cNvPr>
              <p:cNvGrpSpPr/>
              <p:nvPr/>
            </p:nvGrpSpPr>
            <p:grpSpPr>
              <a:xfrm>
                <a:off x="4698806" y="1358961"/>
                <a:ext cx="861543" cy="1054595"/>
                <a:chOff x="1300294" y="2416029"/>
                <a:chExt cx="3598877" cy="1054595"/>
              </a:xfrm>
            </p:grpSpPr>
            <p:sp>
              <p:nvSpPr>
                <p:cNvPr id="239" name="正方形/長方形 238">
                  <a:extLst>
                    <a:ext uri="{FF2B5EF4-FFF2-40B4-BE49-F238E27FC236}">
                      <a16:creationId xmlns:a16="http://schemas.microsoft.com/office/drawing/2014/main" id="{8AF8E317-AF70-4347-B9D1-9C11047DDFD7}"/>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sp>
              <p:nvSpPr>
                <p:cNvPr id="240" name="正方形/長方形 239">
                  <a:extLst>
                    <a:ext uri="{FF2B5EF4-FFF2-40B4-BE49-F238E27FC236}">
                      <a16:creationId xmlns:a16="http://schemas.microsoft.com/office/drawing/2014/main" id="{72CCDEBE-D330-FD41-9314-C3941D64593A}"/>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41" name="正方形/長方形 240">
                  <a:extLst>
                    <a:ext uri="{FF2B5EF4-FFF2-40B4-BE49-F238E27FC236}">
                      <a16:creationId xmlns:a16="http://schemas.microsoft.com/office/drawing/2014/main" id="{8C43EEAD-7A11-3243-B0F0-16387CF9211D}"/>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42" name="正方形/長方形 241">
                  <a:extLst>
                    <a:ext uri="{FF2B5EF4-FFF2-40B4-BE49-F238E27FC236}">
                      <a16:creationId xmlns:a16="http://schemas.microsoft.com/office/drawing/2014/main" id="{6FD2480E-7755-D04F-A85E-20FA42D06484}"/>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234" name="正方形/長方形 233">
                <a:extLst>
                  <a:ext uri="{FF2B5EF4-FFF2-40B4-BE49-F238E27FC236}">
                    <a16:creationId xmlns:a16="http://schemas.microsoft.com/office/drawing/2014/main" id="{06FA3553-5AA5-4543-9D14-397FC34F821B}"/>
                  </a:ext>
                </a:extLst>
              </p:cNvPr>
              <p:cNvSpPr/>
              <p:nvPr/>
            </p:nvSpPr>
            <p:spPr>
              <a:xfrm>
                <a:off x="3365536" y="1356342"/>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35" name="正方形/長方形 234">
                <a:extLst>
                  <a:ext uri="{FF2B5EF4-FFF2-40B4-BE49-F238E27FC236}">
                    <a16:creationId xmlns:a16="http://schemas.microsoft.com/office/drawing/2014/main" id="{5555E15E-9C83-F246-9F57-E82F0F1C83FE}"/>
                  </a:ext>
                </a:extLst>
              </p:cNvPr>
              <p:cNvSpPr/>
              <p:nvPr/>
            </p:nvSpPr>
            <p:spPr>
              <a:xfrm>
                <a:off x="3365536" y="1625168"/>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36" name="正方形/長方形 235">
                <a:extLst>
                  <a:ext uri="{FF2B5EF4-FFF2-40B4-BE49-F238E27FC236}">
                    <a16:creationId xmlns:a16="http://schemas.microsoft.com/office/drawing/2014/main" id="{F19ED73D-BA7D-4B46-AC69-AF38D0B44790}"/>
                  </a:ext>
                </a:extLst>
              </p:cNvPr>
              <p:cNvSpPr/>
              <p:nvPr/>
            </p:nvSpPr>
            <p:spPr>
              <a:xfrm>
                <a:off x="3365536" y="1890819"/>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37" name="正方形/長方形 236">
                <a:extLst>
                  <a:ext uri="{FF2B5EF4-FFF2-40B4-BE49-F238E27FC236}">
                    <a16:creationId xmlns:a16="http://schemas.microsoft.com/office/drawing/2014/main" id="{F5351568-4C75-4245-A407-0DF0179731A1}"/>
                  </a:ext>
                </a:extLst>
              </p:cNvPr>
              <p:cNvSpPr/>
              <p:nvPr/>
            </p:nvSpPr>
            <p:spPr>
              <a:xfrm>
                <a:off x="3365536" y="2150878"/>
                <a:ext cx="861543"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38" name="正方形/長方形 237">
                <a:extLst>
                  <a:ext uri="{FF2B5EF4-FFF2-40B4-BE49-F238E27FC236}">
                    <a16:creationId xmlns:a16="http://schemas.microsoft.com/office/drawing/2014/main" id="{F8B6A74D-DB99-0343-8C8E-F30E2E7EC2B9}"/>
                  </a:ext>
                </a:extLst>
              </p:cNvPr>
              <p:cNvSpPr/>
              <p:nvPr/>
            </p:nvSpPr>
            <p:spPr>
              <a:xfrm>
                <a:off x="4470440" y="1355032"/>
                <a:ext cx="114394" cy="105459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cxnSp>
          <p:nvCxnSpPr>
            <p:cNvPr id="205" name="直線コネクタ 204">
              <a:extLst>
                <a:ext uri="{FF2B5EF4-FFF2-40B4-BE49-F238E27FC236}">
                  <a16:creationId xmlns:a16="http://schemas.microsoft.com/office/drawing/2014/main" id="{0E8F50E3-0DB1-1B4A-AF92-AECAC59EC0B3}"/>
                </a:ext>
              </a:extLst>
            </p:cNvPr>
            <p:cNvCxnSpPr>
              <a:cxnSpLocks/>
            </p:cNvCxnSpPr>
            <p:nvPr/>
          </p:nvCxnSpPr>
          <p:spPr>
            <a:xfrm flipH="1" flipV="1">
              <a:off x="2261930" y="1543647"/>
              <a:ext cx="44273" cy="287432"/>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15" name="テキスト ボックス 214">
              <a:extLst>
                <a:ext uri="{FF2B5EF4-FFF2-40B4-BE49-F238E27FC236}">
                  <a16:creationId xmlns:a16="http://schemas.microsoft.com/office/drawing/2014/main" id="{367FC92E-A983-CF40-AE9C-C06637AF0ABD}"/>
                </a:ext>
              </a:extLst>
            </p:cNvPr>
            <p:cNvSpPr txBox="1"/>
            <p:nvPr/>
          </p:nvSpPr>
          <p:spPr>
            <a:xfrm>
              <a:off x="1884304" y="1250614"/>
              <a:ext cx="1294519" cy="307777"/>
            </a:xfrm>
            <a:prstGeom prst="rect">
              <a:avLst/>
            </a:prstGeom>
            <a:noFill/>
          </p:spPr>
          <p:txBody>
            <a:bodyPr wrap="square" rtlCol="0">
              <a:spAutoFit/>
            </a:bodyPr>
            <a:lstStyle/>
            <a:p>
              <a:r>
                <a:rPr kumimoji="1" lang="en-US" altLang="ja-JP" sz="1400" dirty="0">
                  <a:latin typeface="Arial" panose="020B0604020202020204" pitchFamily="34" charset="0"/>
                  <a:cs typeface="Arial" panose="020B0604020202020204" pitchFamily="34" charset="0"/>
                </a:rPr>
                <a:t>CFRP</a:t>
              </a:r>
              <a:endParaRPr kumimoji="1" lang="ja-JP" altLang="en-US" sz="1400" dirty="0">
                <a:latin typeface="Arial" panose="020B0604020202020204" pitchFamily="34" charset="0"/>
                <a:cs typeface="Arial" panose="020B0604020202020204" pitchFamily="34" charset="0"/>
              </a:endParaRPr>
            </a:p>
          </p:txBody>
        </p:sp>
      </p:grpSp>
      <p:grpSp>
        <p:nvGrpSpPr>
          <p:cNvPr id="8" name="グループ化 7">
            <a:extLst>
              <a:ext uri="{FF2B5EF4-FFF2-40B4-BE49-F238E27FC236}">
                <a16:creationId xmlns:a16="http://schemas.microsoft.com/office/drawing/2014/main" id="{9665D381-7FBA-6540-8E9A-886ED54F948A}"/>
              </a:ext>
            </a:extLst>
          </p:cNvPr>
          <p:cNvGrpSpPr/>
          <p:nvPr/>
        </p:nvGrpSpPr>
        <p:grpSpPr>
          <a:xfrm>
            <a:off x="589551" y="1488652"/>
            <a:ext cx="1392170" cy="1116000"/>
            <a:chOff x="608732" y="1285470"/>
            <a:chExt cx="1392170" cy="1114542"/>
          </a:xfrm>
        </p:grpSpPr>
        <p:grpSp>
          <p:nvGrpSpPr>
            <p:cNvPr id="189" name="グループ化 188">
              <a:extLst>
                <a:ext uri="{FF2B5EF4-FFF2-40B4-BE49-F238E27FC236}">
                  <a16:creationId xmlns:a16="http://schemas.microsoft.com/office/drawing/2014/main" id="{50D023DA-9DA1-284C-A1FF-D11B27C9C7EC}"/>
                </a:ext>
              </a:extLst>
            </p:cNvPr>
            <p:cNvGrpSpPr/>
            <p:nvPr/>
          </p:nvGrpSpPr>
          <p:grpSpPr>
            <a:xfrm>
              <a:off x="777705" y="1784428"/>
              <a:ext cx="846195" cy="615584"/>
              <a:chOff x="903416" y="2413532"/>
              <a:chExt cx="2194813" cy="1319560"/>
            </a:xfrm>
          </p:grpSpPr>
          <p:grpSp>
            <p:nvGrpSpPr>
              <p:cNvPr id="334" name="グループ化 333">
                <a:extLst>
                  <a:ext uri="{FF2B5EF4-FFF2-40B4-BE49-F238E27FC236}">
                    <a16:creationId xmlns:a16="http://schemas.microsoft.com/office/drawing/2014/main" id="{A7B9B81B-8F95-4343-BADA-A2EC5B209AB3}"/>
                  </a:ext>
                </a:extLst>
              </p:cNvPr>
              <p:cNvGrpSpPr/>
              <p:nvPr/>
            </p:nvGrpSpPr>
            <p:grpSpPr>
              <a:xfrm>
                <a:off x="2236686" y="2416151"/>
                <a:ext cx="861543" cy="1054595"/>
                <a:chOff x="1300294" y="2416029"/>
                <a:chExt cx="3598877" cy="1054595"/>
              </a:xfrm>
            </p:grpSpPr>
            <p:sp>
              <p:nvSpPr>
                <p:cNvPr id="341" name="正方形/長方形 340">
                  <a:extLst>
                    <a:ext uri="{FF2B5EF4-FFF2-40B4-BE49-F238E27FC236}">
                      <a16:creationId xmlns:a16="http://schemas.microsoft.com/office/drawing/2014/main" id="{1627453B-316C-B648-BCA2-DEB3435720FF}"/>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42" name="正方形/長方形 341">
                  <a:extLst>
                    <a:ext uri="{FF2B5EF4-FFF2-40B4-BE49-F238E27FC236}">
                      <a16:creationId xmlns:a16="http://schemas.microsoft.com/office/drawing/2014/main" id="{660D363B-BE79-F941-AD53-EA20BF107FC2}"/>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43" name="正方形/長方形 342">
                  <a:extLst>
                    <a:ext uri="{FF2B5EF4-FFF2-40B4-BE49-F238E27FC236}">
                      <a16:creationId xmlns:a16="http://schemas.microsoft.com/office/drawing/2014/main" id="{EEC102C5-8692-AC43-8ADD-540303355A52}"/>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44" name="正方形/長方形 343">
                  <a:extLst>
                    <a:ext uri="{FF2B5EF4-FFF2-40B4-BE49-F238E27FC236}">
                      <a16:creationId xmlns:a16="http://schemas.microsoft.com/office/drawing/2014/main" id="{20843141-107E-0D41-96E3-AF57D2455D42}"/>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335" name="グループ化 334">
                <a:extLst>
                  <a:ext uri="{FF2B5EF4-FFF2-40B4-BE49-F238E27FC236}">
                    <a16:creationId xmlns:a16="http://schemas.microsoft.com/office/drawing/2014/main" id="{648AEE03-E77C-9C41-A017-2CF8495856F4}"/>
                  </a:ext>
                </a:extLst>
              </p:cNvPr>
              <p:cNvGrpSpPr/>
              <p:nvPr/>
            </p:nvGrpSpPr>
            <p:grpSpPr>
              <a:xfrm>
                <a:off x="903416" y="2413532"/>
                <a:ext cx="2194813" cy="1319560"/>
                <a:chOff x="1300294" y="2416029"/>
                <a:chExt cx="9168272" cy="1319560"/>
              </a:xfrm>
            </p:grpSpPr>
            <p:sp>
              <p:nvSpPr>
                <p:cNvPr id="336" name="正方形/長方形 335">
                  <a:extLst>
                    <a:ext uri="{FF2B5EF4-FFF2-40B4-BE49-F238E27FC236}">
                      <a16:creationId xmlns:a16="http://schemas.microsoft.com/office/drawing/2014/main" id="{2489F121-F4CF-654F-AAEA-798BBC7C6AA4}"/>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37" name="正方形/長方形 336">
                  <a:extLst>
                    <a:ext uri="{FF2B5EF4-FFF2-40B4-BE49-F238E27FC236}">
                      <a16:creationId xmlns:a16="http://schemas.microsoft.com/office/drawing/2014/main" id="{9AF155CE-9276-FE4F-97E5-E1AC2440AB69}"/>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38" name="正方形/長方形 337">
                  <a:extLst>
                    <a:ext uri="{FF2B5EF4-FFF2-40B4-BE49-F238E27FC236}">
                      <a16:creationId xmlns:a16="http://schemas.microsoft.com/office/drawing/2014/main" id="{40079864-4865-F743-94EA-C27A5901506F}"/>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39" name="正方形/長方形 338">
                  <a:extLst>
                    <a:ext uri="{FF2B5EF4-FFF2-40B4-BE49-F238E27FC236}">
                      <a16:creationId xmlns:a16="http://schemas.microsoft.com/office/drawing/2014/main" id="{8B44A39D-9155-994B-AD0D-A48AFEB50C78}"/>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40" name="正方形/長方形 339">
                  <a:extLst>
                    <a:ext uri="{FF2B5EF4-FFF2-40B4-BE49-F238E27FC236}">
                      <a16:creationId xmlns:a16="http://schemas.microsoft.com/office/drawing/2014/main" id="{360B29FB-E91E-7F49-8410-31979FCDCFE0}"/>
                    </a:ext>
                  </a:extLst>
                </p:cNvPr>
                <p:cNvSpPr/>
                <p:nvPr/>
              </p:nvSpPr>
              <p:spPr>
                <a:xfrm>
                  <a:off x="1300294" y="3475530"/>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cxnSp>
          <p:nvCxnSpPr>
            <p:cNvPr id="204" name="直線コネクタ 203">
              <a:extLst>
                <a:ext uri="{FF2B5EF4-FFF2-40B4-BE49-F238E27FC236}">
                  <a16:creationId xmlns:a16="http://schemas.microsoft.com/office/drawing/2014/main" id="{56D30857-51A1-3042-BF2C-0A1B38AEA21A}"/>
                </a:ext>
              </a:extLst>
            </p:cNvPr>
            <p:cNvCxnSpPr>
              <a:cxnSpLocks/>
            </p:cNvCxnSpPr>
            <p:nvPr/>
          </p:nvCxnSpPr>
          <p:spPr>
            <a:xfrm flipH="1" flipV="1">
              <a:off x="1321963" y="1543647"/>
              <a:ext cx="118499" cy="26743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16" name="テキスト ボックス 215">
              <a:extLst>
                <a:ext uri="{FF2B5EF4-FFF2-40B4-BE49-F238E27FC236}">
                  <a16:creationId xmlns:a16="http://schemas.microsoft.com/office/drawing/2014/main" id="{4E32D8F6-DAF4-E44D-8C94-71878E1B5432}"/>
                </a:ext>
              </a:extLst>
            </p:cNvPr>
            <p:cNvSpPr txBox="1"/>
            <p:nvPr/>
          </p:nvSpPr>
          <p:spPr>
            <a:xfrm>
              <a:off x="608732" y="1285470"/>
              <a:ext cx="1392170" cy="307375"/>
            </a:xfrm>
            <a:prstGeom prst="rect">
              <a:avLst/>
            </a:prstGeom>
            <a:noFill/>
          </p:spPr>
          <p:txBody>
            <a:bodyPr wrap="square" rtlCol="0">
              <a:spAutoFit/>
            </a:bodyPr>
            <a:lstStyle/>
            <a:p>
              <a:r>
                <a:rPr kumimoji="1" lang="ja-JP" altLang="en-US" sz="1400">
                  <a:latin typeface="Arial" panose="020B0604020202020204" pitchFamily="34" charset="0"/>
                  <a:cs typeface="Arial" panose="020B0604020202020204" pitchFamily="34" charset="0"/>
                </a:rPr>
                <a:t>樹脂</a:t>
              </a:r>
              <a:r>
                <a:rPr kumimoji="1" lang="en-US" altLang="ja-JP" sz="1400" dirty="0">
                  <a:latin typeface="Arial" panose="020B0604020202020204" pitchFamily="34" charset="0"/>
                  <a:cs typeface="Arial" panose="020B0604020202020204" pitchFamily="34" charset="0"/>
                </a:rPr>
                <a:t>(</a:t>
              </a:r>
              <a:r>
                <a:rPr kumimoji="1" lang="ja-JP" altLang="en-US" sz="1400">
                  <a:latin typeface="Arial" panose="020B0604020202020204" pitchFamily="34" charset="0"/>
                  <a:cs typeface="Arial" panose="020B0604020202020204" pitchFamily="34" charset="0"/>
                </a:rPr>
                <a:t>モルタル</a:t>
              </a:r>
              <a:r>
                <a:rPr kumimoji="1" lang="en-US" altLang="ja-JP" sz="1400" dirty="0">
                  <a:latin typeface="Arial" panose="020B0604020202020204" pitchFamily="34" charset="0"/>
                  <a:cs typeface="Arial" panose="020B0604020202020204" pitchFamily="34" charset="0"/>
                </a:rPr>
                <a:t>)</a:t>
              </a:r>
              <a:endParaRPr kumimoji="1" lang="ja-JP" altLang="en-US" sz="1400" dirty="0">
                <a:latin typeface="Arial" panose="020B0604020202020204" pitchFamily="34" charset="0"/>
                <a:cs typeface="Arial" panose="020B0604020202020204" pitchFamily="34" charset="0"/>
              </a:endParaRPr>
            </a:p>
          </p:txBody>
        </p:sp>
      </p:grpSp>
      <p:grpSp>
        <p:nvGrpSpPr>
          <p:cNvPr id="3" name="グループ化 2">
            <a:extLst>
              <a:ext uri="{FF2B5EF4-FFF2-40B4-BE49-F238E27FC236}">
                <a16:creationId xmlns:a16="http://schemas.microsoft.com/office/drawing/2014/main" id="{8B6D47D2-5A95-EF41-974B-B30123A251DF}"/>
              </a:ext>
            </a:extLst>
          </p:cNvPr>
          <p:cNvGrpSpPr/>
          <p:nvPr/>
        </p:nvGrpSpPr>
        <p:grpSpPr>
          <a:xfrm>
            <a:off x="6242485" y="1129450"/>
            <a:ext cx="1089560" cy="1467390"/>
            <a:chOff x="5070912" y="966060"/>
            <a:chExt cx="1089560" cy="1467390"/>
          </a:xfrm>
        </p:grpSpPr>
        <p:grpSp>
          <p:nvGrpSpPr>
            <p:cNvPr id="197" name="グループ化 196">
              <a:extLst>
                <a:ext uri="{FF2B5EF4-FFF2-40B4-BE49-F238E27FC236}">
                  <a16:creationId xmlns:a16="http://schemas.microsoft.com/office/drawing/2014/main" id="{04A1098A-AF86-EB4D-8659-7BDCEBCFD6AA}"/>
                </a:ext>
              </a:extLst>
            </p:cNvPr>
            <p:cNvGrpSpPr/>
            <p:nvPr/>
          </p:nvGrpSpPr>
          <p:grpSpPr>
            <a:xfrm>
              <a:off x="5186894" y="1443437"/>
              <a:ext cx="846195" cy="990013"/>
              <a:chOff x="617306" y="3913412"/>
              <a:chExt cx="2194813" cy="2122182"/>
            </a:xfrm>
          </p:grpSpPr>
          <p:grpSp>
            <p:nvGrpSpPr>
              <p:cNvPr id="283" name="グループ化 282">
                <a:extLst>
                  <a:ext uri="{FF2B5EF4-FFF2-40B4-BE49-F238E27FC236}">
                    <a16:creationId xmlns:a16="http://schemas.microsoft.com/office/drawing/2014/main" id="{CD3582B8-DB96-AA46-8F6B-D8ACCB1556B4}"/>
                  </a:ext>
                </a:extLst>
              </p:cNvPr>
              <p:cNvGrpSpPr/>
              <p:nvPr/>
            </p:nvGrpSpPr>
            <p:grpSpPr>
              <a:xfrm>
                <a:off x="617306" y="3914425"/>
                <a:ext cx="2194813" cy="2121169"/>
                <a:chOff x="617306" y="3914425"/>
                <a:chExt cx="2194813" cy="2121169"/>
              </a:xfrm>
            </p:grpSpPr>
            <p:sp>
              <p:nvSpPr>
                <p:cNvPr id="285" name="正方形/長方形 284">
                  <a:extLst>
                    <a:ext uri="{FF2B5EF4-FFF2-40B4-BE49-F238E27FC236}">
                      <a16:creationId xmlns:a16="http://schemas.microsoft.com/office/drawing/2014/main" id="{D0320C19-292F-CF4E-A0F1-F252CC8ADD07}"/>
                    </a:ext>
                  </a:extLst>
                </p:cNvPr>
                <p:cNvSpPr/>
                <p:nvPr/>
              </p:nvSpPr>
              <p:spPr>
                <a:xfrm>
                  <a:off x="1478849" y="4176869"/>
                  <a:ext cx="471727" cy="792317"/>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nvGrpSpPr>
                <p:cNvPr id="286" name="グループ化 285">
                  <a:extLst>
                    <a:ext uri="{FF2B5EF4-FFF2-40B4-BE49-F238E27FC236}">
                      <a16:creationId xmlns:a16="http://schemas.microsoft.com/office/drawing/2014/main" id="{A6C4F11F-E8CE-EC42-B329-9CA94733B151}"/>
                    </a:ext>
                  </a:extLst>
                </p:cNvPr>
                <p:cNvGrpSpPr/>
                <p:nvPr/>
              </p:nvGrpSpPr>
              <p:grpSpPr>
                <a:xfrm>
                  <a:off x="617306" y="3914425"/>
                  <a:ext cx="2194813" cy="2121169"/>
                  <a:chOff x="6562640" y="1624168"/>
                  <a:chExt cx="2194813" cy="2121169"/>
                </a:xfrm>
              </p:grpSpPr>
              <p:grpSp>
                <p:nvGrpSpPr>
                  <p:cNvPr id="287" name="グループ化 286">
                    <a:extLst>
                      <a:ext uri="{FF2B5EF4-FFF2-40B4-BE49-F238E27FC236}">
                        <a16:creationId xmlns:a16="http://schemas.microsoft.com/office/drawing/2014/main" id="{3C6D3523-4016-1C4E-B7C7-61B1EF727329}"/>
                      </a:ext>
                    </a:extLst>
                  </p:cNvPr>
                  <p:cNvGrpSpPr/>
                  <p:nvPr/>
                </p:nvGrpSpPr>
                <p:grpSpPr>
                  <a:xfrm>
                    <a:off x="6562640" y="2417093"/>
                    <a:ext cx="2194813" cy="1328244"/>
                    <a:chOff x="3850960" y="2413532"/>
                    <a:chExt cx="2194813" cy="1328244"/>
                  </a:xfrm>
                </p:grpSpPr>
                <p:sp>
                  <p:nvSpPr>
                    <p:cNvPr id="296" name="正方形/長方形 295">
                      <a:extLst>
                        <a:ext uri="{FF2B5EF4-FFF2-40B4-BE49-F238E27FC236}">
                          <a16:creationId xmlns:a16="http://schemas.microsoft.com/office/drawing/2014/main" id="{CD4668D9-F592-3F43-8F18-450B8F599B41}"/>
                        </a:ext>
                      </a:extLst>
                    </p:cNvPr>
                    <p:cNvSpPr/>
                    <p:nvPr/>
                  </p:nvSpPr>
                  <p:spPr>
                    <a:xfrm>
                      <a:off x="4712503" y="2682358"/>
                      <a:ext cx="471727" cy="792317"/>
                    </a:xfrm>
                    <a:prstGeom prst="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nvGrpSpPr>
                    <p:cNvPr id="297" name="グループ化 296">
                      <a:extLst>
                        <a:ext uri="{FF2B5EF4-FFF2-40B4-BE49-F238E27FC236}">
                          <a16:creationId xmlns:a16="http://schemas.microsoft.com/office/drawing/2014/main" id="{2581B94A-DDFC-3A47-B91C-3759DC4FA552}"/>
                        </a:ext>
                      </a:extLst>
                    </p:cNvPr>
                    <p:cNvGrpSpPr/>
                    <p:nvPr/>
                  </p:nvGrpSpPr>
                  <p:grpSpPr>
                    <a:xfrm>
                      <a:off x="3850960" y="2414842"/>
                      <a:ext cx="2194813" cy="1326934"/>
                      <a:chOff x="3349884" y="3429000"/>
                      <a:chExt cx="3213425" cy="1326934"/>
                    </a:xfrm>
                  </p:grpSpPr>
                  <p:grpSp>
                    <p:nvGrpSpPr>
                      <p:cNvPr id="299" name="グループ化 298">
                        <a:extLst>
                          <a:ext uri="{FF2B5EF4-FFF2-40B4-BE49-F238E27FC236}">
                            <a16:creationId xmlns:a16="http://schemas.microsoft.com/office/drawing/2014/main" id="{0D7A24FF-008B-9B49-8710-67A32E7DA341}"/>
                          </a:ext>
                        </a:extLst>
                      </p:cNvPr>
                      <p:cNvGrpSpPr/>
                      <p:nvPr/>
                    </p:nvGrpSpPr>
                    <p:grpSpPr>
                      <a:xfrm>
                        <a:off x="5301924" y="3431619"/>
                        <a:ext cx="1261385" cy="1319560"/>
                        <a:chOff x="1300294" y="2416029"/>
                        <a:chExt cx="3598877" cy="1319560"/>
                      </a:xfrm>
                    </p:grpSpPr>
                    <p:sp>
                      <p:nvSpPr>
                        <p:cNvPr id="306" name="正方形/長方形 305">
                          <a:extLst>
                            <a:ext uri="{FF2B5EF4-FFF2-40B4-BE49-F238E27FC236}">
                              <a16:creationId xmlns:a16="http://schemas.microsoft.com/office/drawing/2014/main" id="{7D72A7B6-A8CF-B14E-8C7E-3A3BE2F8CCAE}"/>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7" name="正方形/長方形 306">
                          <a:extLst>
                            <a:ext uri="{FF2B5EF4-FFF2-40B4-BE49-F238E27FC236}">
                              <a16:creationId xmlns:a16="http://schemas.microsoft.com/office/drawing/2014/main" id="{AB5B3B3F-DC22-7B4F-AC80-6FAF5A91AD79}"/>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8" name="正方形/長方形 307">
                          <a:extLst>
                            <a:ext uri="{FF2B5EF4-FFF2-40B4-BE49-F238E27FC236}">
                              <a16:creationId xmlns:a16="http://schemas.microsoft.com/office/drawing/2014/main" id="{E6BF186C-E525-D045-BFD4-5F6A3E5AEC17}"/>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9" name="正方形/長方形 308">
                          <a:extLst>
                            <a:ext uri="{FF2B5EF4-FFF2-40B4-BE49-F238E27FC236}">
                              <a16:creationId xmlns:a16="http://schemas.microsoft.com/office/drawing/2014/main" id="{130E5A37-F1D0-864A-85F4-0940E44667D9}"/>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10" name="正方形/長方形 309">
                          <a:extLst>
                            <a:ext uri="{FF2B5EF4-FFF2-40B4-BE49-F238E27FC236}">
                              <a16:creationId xmlns:a16="http://schemas.microsoft.com/office/drawing/2014/main" id="{350BE907-D700-3949-815E-888704DDB759}"/>
                            </a:ext>
                          </a:extLst>
                        </p:cNvPr>
                        <p:cNvSpPr/>
                        <p:nvPr/>
                      </p:nvSpPr>
                      <p:spPr>
                        <a:xfrm>
                          <a:off x="1300294" y="3475530"/>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300" name="グループ化 299">
                        <a:extLst>
                          <a:ext uri="{FF2B5EF4-FFF2-40B4-BE49-F238E27FC236}">
                            <a16:creationId xmlns:a16="http://schemas.microsoft.com/office/drawing/2014/main" id="{BC5D3DC0-CDC0-B040-87D7-C10940696592}"/>
                          </a:ext>
                        </a:extLst>
                      </p:cNvPr>
                      <p:cNvGrpSpPr/>
                      <p:nvPr/>
                    </p:nvGrpSpPr>
                    <p:grpSpPr>
                      <a:xfrm>
                        <a:off x="3349884" y="3429000"/>
                        <a:ext cx="3213425" cy="1326934"/>
                        <a:chOff x="1300294" y="2416029"/>
                        <a:chExt cx="9168272" cy="1326934"/>
                      </a:xfrm>
                    </p:grpSpPr>
                    <p:sp>
                      <p:nvSpPr>
                        <p:cNvPr id="301" name="正方形/長方形 300">
                          <a:extLst>
                            <a:ext uri="{FF2B5EF4-FFF2-40B4-BE49-F238E27FC236}">
                              <a16:creationId xmlns:a16="http://schemas.microsoft.com/office/drawing/2014/main" id="{B5C2AC8A-3CFF-FA46-AACE-3BB8E12C6A8F}"/>
                            </a:ext>
                          </a:extLst>
                        </p:cNvPr>
                        <p:cNvSpPr/>
                        <p:nvPr/>
                      </p:nvSpPr>
                      <p:spPr>
                        <a:xfrm>
                          <a:off x="1300294" y="2416029"/>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2" name="正方形/長方形 301">
                          <a:extLst>
                            <a:ext uri="{FF2B5EF4-FFF2-40B4-BE49-F238E27FC236}">
                              <a16:creationId xmlns:a16="http://schemas.microsoft.com/office/drawing/2014/main" id="{F79741B9-8D4E-A643-9FF5-80FD7B723A94}"/>
                            </a:ext>
                          </a:extLst>
                        </p:cNvPr>
                        <p:cNvSpPr/>
                        <p:nvPr/>
                      </p:nvSpPr>
                      <p:spPr>
                        <a:xfrm>
                          <a:off x="1300294" y="268485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3" name="正方形/長方形 302">
                          <a:extLst>
                            <a:ext uri="{FF2B5EF4-FFF2-40B4-BE49-F238E27FC236}">
                              <a16:creationId xmlns:a16="http://schemas.microsoft.com/office/drawing/2014/main" id="{25ABA35A-4DEC-D244-86F9-30481C0A3306}"/>
                            </a:ext>
                          </a:extLst>
                        </p:cNvPr>
                        <p:cNvSpPr/>
                        <p:nvPr/>
                      </p:nvSpPr>
                      <p:spPr>
                        <a:xfrm>
                          <a:off x="1300294" y="2950506"/>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4" name="正方形/長方形 303">
                          <a:extLst>
                            <a:ext uri="{FF2B5EF4-FFF2-40B4-BE49-F238E27FC236}">
                              <a16:creationId xmlns:a16="http://schemas.microsoft.com/office/drawing/2014/main" id="{354BE80F-F34F-C441-843C-5C061CB6B625}"/>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05" name="正方形/長方形 304">
                          <a:extLst>
                            <a:ext uri="{FF2B5EF4-FFF2-40B4-BE49-F238E27FC236}">
                              <a16:creationId xmlns:a16="http://schemas.microsoft.com/office/drawing/2014/main" id="{844CAEB8-C8A7-174B-A7CE-E442DB00A64A}"/>
                            </a:ext>
                          </a:extLst>
                        </p:cNvPr>
                        <p:cNvSpPr/>
                        <p:nvPr/>
                      </p:nvSpPr>
                      <p:spPr>
                        <a:xfrm>
                          <a:off x="1300294" y="3482904"/>
                          <a:ext cx="9168272"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sp>
                  <p:nvSpPr>
                    <p:cNvPr id="298" name="正方形/長方形 297">
                      <a:extLst>
                        <a:ext uri="{FF2B5EF4-FFF2-40B4-BE49-F238E27FC236}">
                          <a16:creationId xmlns:a16="http://schemas.microsoft.com/office/drawing/2014/main" id="{A7DA9716-17BD-7048-BDE0-FD68560259EB}"/>
                        </a:ext>
                      </a:extLst>
                    </p:cNvPr>
                    <p:cNvSpPr/>
                    <p:nvPr/>
                  </p:nvSpPr>
                  <p:spPr>
                    <a:xfrm>
                      <a:off x="4955864" y="2413532"/>
                      <a:ext cx="114394" cy="105459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grpSp>
                <p:nvGrpSpPr>
                  <p:cNvPr id="288" name="グループ化 287">
                    <a:extLst>
                      <a:ext uri="{FF2B5EF4-FFF2-40B4-BE49-F238E27FC236}">
                        <a16:creationId xmlns:a16="http://schemas.microsoft.com/office/drawing/2014/main" id="{21BD02BD-5C45-6543-8EB0-3944EDFCE20F}"/>
                      </a:ext>
                    </a:extLst>
                  </p:cNvPr>
                  <p:cNvGrpSpPr/>
                  <p:nvPr/>
                </p:nvGrpSpPr>
                <p:grpSpPr>
                  <a:xfrm>
                    <a:off x="7895910" y="1624168"/>
                    <a:ext cx="861543" cy="789297"/>
                    <a:chOff x="1300294" y="3210565"/>
                    <a:chExt cx="3598877" cy="789297"/>
                  </a:xfrm>
                </p:grpSpPr>
                <p:sp>
                  <p:nvSpPr>
                    <p:cNvPr id="293" name="正方形/長方形 292">
                      <a:extLst>
                        <a:ext uri="{FF2B5EF4-FFF2-40B4-BE49-F238E27FC236}">
                          <a16:creationId xmlns:a16="http://schemas.microsoft.com/office/drawing/2014/main" id="{3C3CF771-1D8F-5641-9AC0-3D06D46CAC83}"/>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4" name="正方形/長方形 293">
                      <a:extLst>
                        <a:ext uri="{FF2B5EF4-FFF2-40B4-BE49-F238E27FC236}">
                          <a16:creationId xmlns:a16="http://schemas.microsoft.com/office/drawing/2014/main" id="{9AA582CB-53A0-8A44-8D92-08473493C756}"/>
                        </a:ext>
                      </a:extLst>
                    </p:cNvPr>
                    <p:cNvSpPr/>
                    <p:nvPr/>
                  </p:nvSpPr>
                  <p:spPr>
                    <a:xfrm>
                      <a:off x="1300294" y="3475530"/>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5" name="正方形/長方形 294">
                      <a:extLst>
                        <a:ext uri="{FF2B5EF4-FFF2-40B4-BE49-F238E27FC236}">
                          <a16:creationId xmlns:a16="http://schemas.microsoft.com/office/drawing/2014/main" id="{E2BEAFFE-3586-4246-98E2-1A5D003F2912}"/>
                        </a:ext>
                      </a:extLst>
                    </p:cNvPr>
                    <p:cNvSpPr/>
                    <p:nvPr/>
                  </p:nvSpPr>
                  <p:spPr>
                    <a:xfrm>
                      <a:off x="1300294" y="3739803"/>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289" name="グループ化 288">
                    <a:extLst>
                      <a:ext uri="{FF2B5EF4-FFF2-40B4-BE49-F238E27FC236}">
                        <a16:creationId xmlns:a16="http://schemas.microsoft.com/office/drawing/2014/main" id="{E360CA0C-4EC8-2B4B-BBBF-FD3403650F93}"/>
                      </a:ext>
                    </a:extLst>
                  </p:cNvPr>
                  <p:cNvGrpSpPr/>
                  <p:nvPr/>
                </p:nvGrpSpPr>
                <p:grpSpPr>
                  <a:xfrm>
                    <a:off x="6563779" y="1628728"/>
                    <a:ext cx="861543" cy="789297"/>
                    <a:chOff x="1300294" y="3210565"/>
                    <a:chExt cx="3598877" cy="789297"/>
                  </a:xfrm>
                </p:grpSpPr>
                <p:sp>
                  <p:nvSpPr>
                    <p:cNvPr id="290" name="正方形/長方形 289">
                      <a:extLst>
                        <a:ext uri="{FF2B5EF4-FFF2-40B4-BE49-F238E27FC236}">
                          <a16:creationId xmlns:a16="http://schemas.microsoft.com/office/drawing/2014/main" id="{77D5C92A-0536-6646-8980-E04CD2EADBF1}"/>
                        </a:ext>
                      </a:extLst>
                    </p:cNvPr>
                    <p:cNvSpPr/>
                    <p:nvPr/>
                  </p:nvSpPr>
                  <p:spPr>
                    <a:xfrm>
                      <a:off x="1300294" y="3210565"/>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1" name="正方形/長方形 290">
                      <a:extLst>
                        <a:ext uri="{FF2B5EF4-FFF2-40B4-BE49-F238E27FC236}">
                          <a16:creationId xmlns:a16="http://schemas.microsoft.com/office/drawing/2014/main" id="{D39DAC7F-9E33-A14E-9567-3845A6BA9B35}"/>
                        </a:ext>
                      </a:extLst>
                    </p:cNvPr>
                    <p:cNvSpPr/>
                    <p:nvPr/>
                  </p:nvSpPr>
                  <p:spPr>
                    <a:xfrm>
                      <a:off x="1300294" y="3475530"/>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92" name="正方形/長方形 291">
                      <a:extLst>
                        <a:ext uri="{FF2B5EF4-FFF2-40B4-BE49-F238E27FC236}">
                          <a16:creationId xmlns:a16="http://schemas.microsoft.com/office/drawing/2014/main" id="{E720A519-AEF6-EB40-8810-91972B74D18C}"/>
                        </a:ext>
                      </a:extLst>
                    </p:cNvPr>
                    <p:cNvSpPr/>
                    <p:nvPr/>
                  </p:nvSpPr>
                  <p:spPr>
                    <a:xfrm>
                      <a:off x="1300294" y="3739803"/>
                      <a:ext cx="3598877"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grpSp>
          <p:sp>
            <p:nvSpPr>
              <p:cNvPr id="284" name="正方形/長方形 283">
                <a:extLst>
                  <a:ext uri="{FF2B5EF4-FFF2-40B4-BE49-F238E27FC236}">
                    <a16:creationId xmlns:a16="http://schemas.microsoft.com/office/drawing/2014/main" id="{24CF15B2-0638-C24C-9FFE-C0447AD0FF24}"/>
                  </a:ext>
                </a:extLst>
              </p:cNvPr>
              <p:cNvSpPr/>
              <p:nvPr/>
            </p:nvSpPr>
            <p:spPr>
              <a:xfrm>
                <a:off x="1568214" y="3913412"/>
                <a:ext cx="114394" cy="105459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latin typeface="Arial" panose="020B0604020202020204" pitchFamily="34" charset="0"/>
                  <a:cs typeface="Arial" panose="020B0604020202020204" pitchFamily="34" charset="0"/>
                </a:endParaRPr>
              </a:p>
            </p:txBody>
          </p:sp>
        </p:grpSp>
        <p:sp>
          <p:nvSpPr>
            <p:cNvPr id="217" name="楕円 178">
              <a:extLst>
                <a:ext uri="{FF2B5EF4-FFF2-40B4-BE49-F238E27FC236}">
                  <a16:creationId xmlns:a16="http://schemas.microsoft.com/office/drawing/2014/main" id="{3FF986BA-5928-424E-BC04-09E33AB2411B}"/>
                </a:ext>
              </a:extLst>
            </p:cNvPr>
            <p:cNvSpPr/>
            <p:nvPr/>
          </p:nvSpPr>
          <p:spPr>
            <a:xfrm>
              <a:off x="5480141" y="1759225"/>
              <a:ext cx="264869" cy="26486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8" name="直線コネクタ 217">
              <a:extLst>
                <a:ext uri="{FF2B5EF4-FFF2-40B4-BE49-F238E27FC236}">
                  <a16:creationId xmlns:a16="http://schemas.microsoft.com/office/drawing/2014/main" id="{0DCEDF25-2CC9-CE4C-B68A-1478271187AD}"/>
                </a:ext>
              </a:extLst>
            </p:cNvPr>
            <p:cNvCxnSpPr>
              <a:cxnSpLocks/>
              <a:stCxn id="217" idx="1"/>
            </p:cNvCxnSpPr>
            <p:nvPr/>
          </p:nvCxnSpPr>
          <p:spPr>
            <a:xfrm flipH="1" flipV="1">
              <a:off x="5342649" y="1275963"/>
              <a:ext cx="176281" cy="52205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19" name="テキスト ボックス 218">
              <a:extLst>
                <a:ext uri="{FF2B5EF4-FFF2-40B4-BE49-F238E27FC236}">
                  <a16:creationId xmlns:a16="http://schemas.microsoft.com/office/drawing/2014/main" id="{85365371-B295-A34D-A7F3-7FE1ED0FD009}"/>
                </a:ext>
              </a:extLst>
            </p:cNvPr>
            <p:cNvSpPr txBox="1"/>
            <p:nvPr/>
          </p:nvSpPr>
          <p:spPr>
            <a:xfrm>
              <a:off x="5070912" y="966060"/>
              <a:ext cx="1089560" cy="307777"/>
            </a:xfrm>
            <a:prstGeom prst="rect">
              <a:avLst/>
            </a:prstGeom>
            <a:noFill/>
            <a:ln>
              <a:noFill/>
            </a:ln>
          </p:spPr>
          <p:txBody>
            <a:bodyPr wrap="square" rtlCol="0">
              <a:spAutoFit/>
            </a:bodyPr>
            <a:lstStyle/>
            <a:p>
              <a:r>
                <a:rPr kumimoji="1" lang="ja-JP" altLang="en-US" sz="1400">
                  <a:latin typeface="Arial" panose="020B0604020202020204" pitchFamily="34" charset="0"/>
                  <a:cs typeface="Arial" panose="020B0604020202020204" pitchFamily="34" charset="0"/>
                </a:rPr>
                <a:t>重ね継ぎ手</a:t>
              </a:r>
              <a:endParaRPr kumimoji="1" lang="ja-JP" altLang="en-US" sz="1400" dirty="0">
                <a:latin typeface="Arial" panose="020B0604020202020204" pitchFamily="34" charset="0"/>
                <a:cs typeface="Arial" panose="020B0604020202020204" pitchFamily="34" charset="0"/>
              </a:endParaRPr>
            </a:p>
          </p:txBody>
        </p:sp>
      </p:grpSp>
      <p:sp>
        <p:nvSpPr>
          <p:cNvPr id="345" name="二等辺三角形 13">
            <a:extLst>
              <a:ext uri="{FF2B5EF4-FFF2-40B4-BE49-F238E27FC236}">
                <a16:creationId xmlns:a16="http://schemas.microsoft.com/office/drawing/2014/main" id="{97A24C36-4575-AC42-8690-6DD8DDE43CEF}"/>
              </a:ext>
            </a:extLst>
          </p:cNvPr>
          <p:cNvSpPr/>
          <p:nvPr/>
        </p:nvSpPr>
        <p:spPr>
          <a:xfrm rot="5400000">
            <a:off x="1690650" y="2265226"/>
            <a:ext cx="355718" cy="8037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46" name="二等辺三角形 13">
            <a:extLst>
              <a:ext uri="{FF2B5EF4-FFF2-40B4-BE49-F238E27FC236}">
                <a16:creationId xmlns:a16="http://schemas.microsoft.com/office/drawing/2014/main" id="{3E33260E-1D12-5B43-96DA-A6B52EDE462F}"/>
              </a:ext>
            </a:extLst>
          </p:cNvPr>
          <p:cNvSpPr/>
          <p:nvPr/>
        </p:nvSpPr>
        <p:spPr>
          <a:xfrm rot="5400000">
            <a:off x="3058946" y="2266229"/>
            <a:ext cx="355718" cy="8037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47" name="二等辺三角形 13">
            <a:extLst>
              <a:ext uri="{FF2B5EF4-FFF2-40B4-BE49-F238E27FC236}">
                <a16:creationId xmlns:a16="http://schemas.microsoft.com/office/drawing/2014/main" id="{CEBB0F53-A7E4-4049-B00B-629FB1DB0211}"/>
              </a:ext>
            </a:extLst>
          </p:cNvPr>
          <p:cNvSpPr/>
          <p:nvPr/>
        </p:nvSpPr>
        <p:spPr>
          <a:xfrm rot="5400000">
            <a:off x="4445394" y="2235588"/>
            <a:ext cx="355718" cy="8037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48" name="二等辺三角形 13">
            <a:extLst>
              <a:ext uri="{FF2B5EF4-FFF2-40B4-BE49-F238E27FC236}">
                <a16:creationId xmlns:a16="http://schemas.microsoft.com/office/drawing/2014/main" id="{AC00638E-0B69-4544-A7C0-86EAC876BDE6}"/>
              </a:ext>
            </a:extLst>
          </p:cNvPr>
          <p:cNvSpPr/>
          <p:nvPr/>
        </p:nvSpPr>
        <p:spPr>
          <a:xfrm rot="5400000">
            <a:off x="5892561" y="2257343"/>
            <a:ext cx="355718" cy="8037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49" name="二等辺三角形 13">
            <a:extLst>
              <a:ext uri="{FF2B5EF4-FFF2-40B4-BE49-F238E27FC236}">
                <a16:creationId xmlns:a16="http://schemas.microsoft.com/office/drawing/2014/main" id="{F2C8C0A1-7C8E-8547-916C-C832C7494C14}"/>
              </a:ext>
            </a:extLst>
          </p:cNvPr>
          <p:cNvSpPr/>
          <p:nvPr/>
        </p:nvSpPr>
        <p:spPr>
          <a:xfrm rot="5400000">
            <a:off x="7320016" y="2249754"/>
            <a:ext cx="355718" cy="8037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Tree>
    <p:extLst>
      <p:ext uri="{BB962C8B-B14F-4D97-AF65-F5344CB8AC3E}">
        <p14:creationId xmlns:p14="http://schemas.microsoft.com/office/powerpoint/2010/main" val="1929406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CE819B3-4627-4FE5-BC49-B77161BF5F2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sp>
        <p:nvSpPr>
          <p:cNvPr id="9" name="コンテンツ プレースホルダー 9">
            <a:extLst>
              <a:ext uri="{FF2B5EF4-FFF2-40B4-BE49-F238E27FC236}">
                <a16:creationId xmlns:a16="http://schemas.microsoft.com/office/drawing/2014/main" id="{E218BDA6-C363-402F-8804-FC9238E39257}"/>
              </a:ext>
            </a:extLst>
          </p:cNvPr>
          <p:cNvSpPr txBox="1">
            <a:spLocks/>
          </p:cNvSpPr>
          <p:nvPr/>
        </p:nvSpPr>
        <p:spPr>
          <a:xfrm>
            <a:off x="3955509" y="4465712"/>
            <a:ext cx="1964477"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試験片種類</a:t>
            </a:r>
            <a:endParaRPr lang="en-US" altLang="ja-JP" sz="1600" dirty="0">
              <a:latin typeface="+mn-ea"/>
            </a:endParaRPr>
          </a:p>
        </p:txBody>
      </p:sp>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6628AA20-B3DF-4216-9B0C-A92DB44178A0}"/>
                  </a:ext>
                </a:extLst>
              </p:cNvPr>
              <p:cNvGraphicFramePr>
                <a:graphicFrameLocks noGrp="1"/>
              </p:cNvGraphicFramePr>
              <p:nvPr>
                <p:extLst>
                  <p:ext uri="{D42A27DB-BD31-4B8C-83A1-F6EECF244321}">
                    <p14:modId xmlns:p14="http://schemas.microsoft.com/office/powerpoint/2010/main" val="2831084048"/>
                  </p:ext>
                </p:extLst>
              </p:nvPr>
            </p:nvGraphicFramePr>
            <p:xfrm>
              <a:off x="709895" y="4798759"/>
              <a:ext cx="7899140" cy="1291939"/>
            </p:xfrm>
            <a:graphic>
              <a:graphicData uri="http://schemas.openxmlformats.org/drawingml/2006/table">
                <a:tbl>
                  <a:tblPr firstRow="1" firstCol="1">
                    <a:tableStyleId>{2D5ABB26-0587-4C30-8999-92F81FD0307C}</a:tableStyleId>
                  </a:tblPr>
                  <a:tblGrid>
                    <a:gridCol w="2982133">
                      <a:extLst>
                        <a:ext uri="{9D8B030D-6E8A-4147-A177-3AD203B41FA5}">
                          <a16:colId xmlns:a16="http://schemas.microsoft.com/office/drawing/2014/main" val="2441138305"/>
                        </a:ext>
                      </a:extLst>
                    </a:gridCol>
                    <a:gridCol w="1122539">
                      <a:extLst>
                        <a:ext uri="{9D8B030D-6E8A-4147-A177-3AD203B41FA5}">
                          <a16:colId xmlns:a16="http://schemas.microsoft.com/office/drawing/2014/main" val="3185467879"/>
                        </a:ext>
                      </a:extLst>
                    </a:gridCol>
                    <a:gridCol w="1054708">
                      <a:extLst>
                        <a:ext uri="{9D8B030D-6E8A-4147-A177-3AD203B41FA5}">
                          <a16:colId xmlns:a16="http://schemas.microsoft.com/office/drawing/2014/main" val="492721138"/>
                        </a:ext>
                      </a:extLst>
                    </a:gridCol>
                    <a:gridCol w="1055536">
                      <a:extLst>
                        <a:ext uri="{9D8B030D-6E8A-4147-A177-3AD203B41FA5}">
                          <a16:colId xmlns:a16="http://schemas.microsoft.com/office/drawing/2014/main" val="4118405969"/>
                        </a:ext>
                      </a:extLst>
                    </a:gridCol>
                    <a:gridCol w="1055536">
                      <a:extLst>
                        <a:ext uri="{9D8B030D-6E8A-4147-A177-3AD203B41FA5}">
                          <a16:colId xmlns:a16="http://schemas.microsoft.com/office/drawing/2014/main" val="3556727772"/>
                        </a:ext>
                      </a:extLst>
                    </a:gridCol>
                    <a:gridCol w="628688">
                      <a:extLst>
                        <a:ext uri="{9D8B030D-6E8A-4147-A177-3AD203B41FA5}">
                          <a16:colId xmlns:a16="http://schemas.microsoft.com/office/drawing/2014/main" val="3267273965"/>
                        </a:ext>
                      </a:extLst>
                    </a:gridCol>
                  </a:tblGrid>
                  <a:tr h="486890">
                    <a:tc>
                      <a:txBody>
                        <a:bodyPr/>
                        <a:lstStyle/>
                        <a:p>
                          <a:pPr algn="ctr"/>
                          <a:r>
                            <a:rPr lang="en-US" sz="1600" b="0" kern="100" dirty="0">
                              <a:effectLst/>
                            </a:rPr>
                            <a:t> </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𝐿</m:t>
                                    </m:r>
                                    <m:r>
                                      <a:rPr lang="en-US" sz="1600" b="0" kern="100" smtClean="0">
                                        <a:effectLst/>
                                        <a:latin typeface="Cambria Math" panose="02040503050406030204" pitchFamily="18" charset="0"/>
                                      </a:rPr>
                                      <m:t>6</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𝐿</m:t>
                                    </m:r>
                                    <m:r>
                                      <a:rPr lang="en-US" sz="1600" b="0" kern="100" smtClean="0">
                                        <a:effectLst/>
                                        <a:latin typeface="Cambria Math" panose="02040503050406030204" pitchFamily="18" charset="0"/>
                                      </a:rPr>
                                      <m:t>24</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𝑆</m:t>
                                    </m:r>
                                    <m:r>
                                      <a:rPr lang="en-US" sz="1600" b="0" kern="100" smtClean="0">
                                        <a:effectLst/>
                                        <a:latin typeface="Cambria Math" panose="02040503050406030204" pitchFamily="18" charset="0"/>
                                      </a:rPr>
                                      <m:t>6</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𝑆</m:t>
                                    </m:r>
                                    <m:r>
                                      <a:rPr lang="en-US" sz="1600" b="0" kern="100" smtClean="0">
                                        <a:effectLst/>
                                        <a:latin typeface="Cambria Math" panose="02040503050406030204" pitchFamily="18" charset="0"/>
                                      </a:rPr>
                                      <m:t>24</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a:t>
                          </a:r>
                          <a:endParaRPr lang="ja-JP" sz="1400" b="0" i="1"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377644"/>
                      </a:ext>
                    </a:extLst>
                  </a:tr>
                  <a:tr h="399533">
                    <a:tc>
                      <a:txBody>
                        <a:bodyPr/>
                        <a:lstStyle/>
                        <a:p>
                          <a:pPr algn="ctr"/>
                          <a:r>
                            <a:rPr lang="ja-JP" altLang="en-US" sz="1600" b="0" kern="100" dirty="0">
                              <a:effectLst/>
                              <a:latin typeface="+mn-ea"/>
                              <a:ea typeface="+mn-ea"/>
                            </a:rPr>
                            <a:t>重ね継手長さ</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tc gridSpan="2">
                      <a:txBody>
                        <a:bodyPr/>
                        <a:lstStyle/>
                        <a:p>
                          <a:pPr algn="ctr"/>
                          <a:r>
                            <a:rPr lang="en-US" sz="1600" b="0" kern="100" dirty="0">
                              <a:effectLst/>
                            </a:rPr>
                            <a:t>24mm (Long)</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gridSpan="2">
                      <a:txBody>
                        <a:bodyPr/>
                        <a:lstStyle/>
                        <a:p>
                          <a:pPr algn="ctr"/>
                          <a:r>
                            <a:rPr lang="en-US" sz="1600" b="0" kern="100" dirty="0">
                              <a:effectLst/>
                            </a:rPr>
                            <a:t>10mm (Small)</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90407141"/>
                      </a:ext>
                    </a:extLst>
                  </a:tr>
                  <a:tr h="405516">
                    <a:tc>
                      <a:txBody>
                        <a:bodyPr/>
                        <a:lstStyle/>
                        <a:p>
                          <a:pPr algn="ctr"/>
                          <a:r>
                            <a:rPr lang="en-US" altLang="ja-JP" sz="1600" b="0" kern="100" dirty="0">
                              <a:effectLst/>
                              <a:latin typeface="+mn-ea"/>
                              <a:ea typeface="+mn-ea"/>
                            </a:rPr>
                            <a:t>1</a:t>
                          </a:r>
                          <a:r>
                            <a:rPr lang="ja-JP" altLang="en-US" sz="1600" b="0" kern="100" dirty="0">
                              <a:effectLst/>
                              <a:latin typeface="+mn-ea"/>
                              <a:ea typeface="+mn-ea"/>
                            </a:rPr>
                            <a:t>層目エポキシ樹脂の硬化時間</a:t>
                          </a:r>
                          <a:endParaRPr lang="ja-JP" sz="16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a:effectLst/>
                            </a:rPr>
                            <a:t>24h</a:t>
                          </a:r>
                          <a:endParaRPr lang="ja-JP" sz="1400" b="0" kern="10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24h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023884"/>
                      </a:ext>
                    </a:extLst>
                  </a:tr>
                </a:tbl>
              </a:graphicData>
            </a:graphic>
          </p:graphicFrame>
        </mc:Choice>
        <mc:Fallback xmlns="">
          <p:graphicFrame>
            <p:nvGraphicFramePr>
              <p:cNvPr id="2" name="表 1">
                <a:extLst>
                  <a:ext uri="{FF2B5EF4-FFF2-40B4-BE49-F238E27FC236}">
                    <a16:creationId xmlns:a16="http://schemas.microsoft.com/office/drawing/2014/main" id="{6628AA20-B3DF-4216-9B0C-A92DB44178A0}"/>
                  </a:ext>
                </a:extLst>
              </p:cNvPr>
              <p:cNvGraphicFramePr>
                <a:graphicFrameLocks noGrp="1"/>
              </p:cNvGraphicFramePr>
              <p:nvPr>
                <p:extLst>
                  <p:ext uri="{D42A27DB-BD31-4B8C-83A1-F6EECF244321}">
                    <p14:modId xmlns:p14="http://schemas.microsoft.com/office/powerpoint/2010/main" val="2831084048"/>
                  </p:ext>
                </p:extLst>
              </p:nvPr>
            </p:nvGraphicFramePr>
            <p:xfrm>
              <a:off x="709895" y="4798759"/>
              <a:ext cx="7899140" cy="1291939"/>
            </p:xfrm>
            <a:graphic>
              <a:graphicData uri="http://schemas.openxmlformats.org/drawingml/2006/table">
                <a:tbl>
                  <a:tblPr firstRow="1" firstCol="1">
                    <a:tableStyleId>{2D5ABB26-0587-4C30-8999-92F81FD0307C}</a:tableStyleId>
                  </a:tblPr>
                  <a:tblGrid>
                    <a:gridCol w="2982133">
                      <a:extLst>
                        <a:ext uri="{9D8B030D-6E8A-4147-A177-3AD203B41FA5}">
                          <a16:colId xmlns:a16="http://schemas.microsoft.com/office/drawing/2014/main" val="2441138305"/>
                        </a:ext>
                      </a:extLst>
                    </a:gridCol>
                    <a:gridCol w="1122539">
                      <a:extLst>
                        <a:ext uri="{9D8B030D-6E8A-4147-A177-3AD203B41FA5}">
                          <a16:colId xmlns:a16="http://schemas.microsoft.com/office/drawing/2014/main" val="3185467879"/>
                        </a:ext>
                      </a:extLst>
                    </a:gridCol>
                    <a:gridCol w="1054708">
                      <a:extLst>
                        <a:ext uri="{9D8B030D-6E8A-4147-A177-3AD203B41FA5}">
                          <a16:colId xmlns:a16="http://schemas.microsoft.com/office/drawing/2014/main" val="492721138"/>
                        </a:ext>
                      </a:extLst>
                    </a:gridCol>
                    <a:gridCol w="1055536">
                      <a:extLst>
                        <a:ext uri="{9D8B030D-6E8A-4147-A177-3AD203B41FA5}">
                          <a16:colId xmlns:a16="http://schemas.microsoft.com/office/drawing/2014/main" val="4118405969"/>
                        </a:ext>
                      </a:extLst>
                    </a:gridCol>
                    <a:gridCol w="1055536">
                      <a:extLst>
                        <a:ext uri="{9D8B030D-6E8A-4147-A177-3AD203B41FA5}">
                          <a16:colId xmlns:a16="http://schemas.microsoft.com/office/drawing/2014/main" val="3556727772"/>
                        </a:ext>
                      </a:extLst>
                    </a:gridCol>
                    <a:gridCol w="628688">
                      <a:extLst>
                        <a:ext uri="{9D8B030D-6E8A-4147-A177-3AD203B41FA5}">
                          <a16:colId xmlns:a16="http://schemas.microsoft.com/office/drawing/2014/main" val="3267273965"/>
                        </a:ext>
                      </a:extLst>
                    </a:gridCol>
                  </a:tblGrid>
                  <a:tr h="486890">
                    <a:tc>
                      <a:txBody>
                        <a:bodyPr/>
                        <a:lstStyle/>
                        <a:p>
                          <a:pPr algn="ctr"/>
                          <a:r>
                            <a:rPr lang="en-US" sz="1600" b="0" kern="100" dirty="0">
                              <a:effectLst/>
                            </a:rPr>
                            <a:t> </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6304" t="-1250" r="-339130"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9595" t="-1250" r="-260694"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89595" t="-1250" r="-160694"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6207" t="-1250" r="-59770" b="-173750"/>
                          </a:stretch>
                        </a:blipFill>
                      </a:tcPr>
                    </a:tc>
                    <a:tc>
                      <a:txBody>
                        <a:bodyPr/>
                        <a:lstStyle/>
                        <a:p>
                          <a:pPr algn="ctr"/>
                          <a:r>
                            <a:rPr lang="en-US" sz="1600" b="0" kern="100" dirty="0">
                              <a:effectLst/>
                            </a:rPr>
                            <a:t>A</a:t>
                          </a:r>
                          <a:endParaRPr lang="ja-JP" sz="1400" b="0" i="1"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377644"/>
                      </a:ext>
                    </a:extLst>
                  </a:tr>
                  <a:tr h="399533">
                    <a:tc>
                      <a:txBody>
                        <a:bodyPr/>
                        <a:lstStyle/>
                        <a:p>
                          <a:pPr algn="ctr"/>
                          <a:r>
                            <a:rPr lang="ja-JP" altLang="en-US" sz="1600" b="0" kern="100" dirty="0">
                              <a:effectLst/>
                              <a:latin typeface="+mn-ea"/>
                              <a:ea typeface="+mn-ea"/>
                            </a:rPr>
                            <a:t>重ね継手長さ</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tc gridSpan="2">
                      <a:txBody>
                        <a:bodyPr/>
                        <a:lstStyle/>
                        <a:p>
                          <a:pPr algn="ctr"/>
                          <a:r>
                            <a:rPr lang="en-US" sz="1600" b="0" kern="100" dirty="0">
                              <a:effectLst/>
                            </a:rPr>
                            <a:t>24mm (Long)</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gridSpan="2">
                      <a:txBody>
                        <a:bodyPr/>
                        <a:lstStyle/>
                        <a:p>
                          <a:pPr algn="ctr"/>
                          <a:r>
                            <a:rPr lang="en-US" sz="1600" b="0" kern="100" dirty="0">
                              <a:effectLst/>
                            </a:rPr>
                            <a:t>10mm (Small)</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90407141"/>
                      </a:ext>
                    </a:extLst>
                  </a:tr>
                  <a:tr h="405516">
                    <a:tc>
                      <a:txBody>
                        <a:bodyPr/>
                        <a:lstStyle/>
                        <a:p>
                          <a:pPr algn="ctr"/>
                          <a:r>
                            <a:rPr lang="en-US" altLang="ja-JP" sz="1600" b="0" kern="100" dirty="0">
                              <a:effectLst/>
                              <a:latin typeface="+mn-ea"/>
                              <a:ea typeface="+mn-ea"/>
                            </a:rPr>
                            <a:t>1</a:t>
                          </a:r>
                          <a:r>
                            <a:rPr lang="ja-JP" altLang="en-US" sz="1600" b="0" kern="100" dirty="0">
                              <a:effectLst/>
                              <a:latin typeface="+mn-ea"/>
                              <a:ea typeface="+mn-ea"/>
                            </a:rPr>
                            <a:t>層目エポキシ樹脂の硬化時間</a:t>
                          </a:r>
                          <a:endParaRPr lang="ja-JP" sz="16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a:effectLst/>
                            </a:rPr>
                            <a:t>24h</a:t>
                          </a:r>
                          <a:endParaRPr lang="ja-JP" sz="1400" b="0" kern="10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24h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023884"/>
                      </a:ext>
                    </a:extLst>
                  </a:tr>
                </a:tbl>
              </a:graphicData>
            </a:graphic>
          </p:graphicFrame>
        </mc:Fallback>
      </mc:AlternateContent>
      <p:sp>
        <p:nvSpPr>
          <p:cNvPr id="19" name="コンテンツ プレースホルダー 9">
            <a:extLst>
              <a:ext uri="{FF2B5EF4-FFF2-40B4-BE49-F238E27FC236}">
                <a16:creationId xmlns:a16="http://schemas.microsoft.com/office/drawing/2014/main" id="{9756350F-29D7-4FF2-9233-513EC705E769}"/>
              </a:ext>
            </a:extLst>
          </p:cNvPr>
          <p:cNvSpPr txBox="1">
            <a:spLocks/>
          </p:cNvSpPr>
          <p:nvPr/>
        </p:nvSpPr>
        <p:spPr>
          <a:xfrm>
            <a:off x="709895" y="6178074"/>
            <a:ext cx="7583316" cy="332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200" dirty="0">
                <a:latin typeface="+mn-ea"/>
              </a:rPr>
              <a:t>B</a:t>
            </a:r>
            <a:r>
              <a:rPr lang="ja-JP" altLang="en-US" sz="1200" dirty="0">
                <a:latin typeface="+mn-ea"/>
              </a:rPr>
              <a:t>：重ね継手強化試験片　</a:t>
            </a:r>
            <a:r>
              <a:rPr lang="en-US" altLang="ja-JP" sz="1200" dirty="0">
                <a:latin typeface="+mn-ea"/>
              </a:rPr>
              <a:t>A</a:t>
            </a:r>
            <a:r>
              <a:rPr lang="ja-JP" altLang="en-US" sz="1200" dirty="0">
                <a:latin typeface="+mn-ea"/>
              </a:rPr>
              <a:t>：普通強化試験片</a:t>
            </a:r>
            <a:endParaRPr lang="en-US" altLang="ja-JP" sz="1200" dirty="0">
              <a:latin typeface="+mn-ea"/>
            </a:endParaRPr>
          </a:p>
        </p:txBody>
      </p:sp>
      <p:pic>
        <p:nvPicPr>
          <p:cNvPr id="24" name="図 23">
            <a:extLst>
              <a:ext uri="{FF2B5EF4-FFF2-40B4-BE49-F238E27FC236}">
                <a16:creationId xmlns:a16="http://schemas.microsoft.com/office/drawing/2014/main" id="{5B23AAD2-5880-4D41-A600-3594D7C58A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69164" y="1145906"/>
            <a:ext cx="2540000" cy="2833885"/>
          </a:xfrm>
          <a:prstGeom prst="rect">
            <a:avLst/>
          </a:prstGeom>
          <a:noFill/>
          <a:ln>
            <a:noFill/>
          </a:ln>
        </p:spPr>
      </p:pic>
      <mc:AlternateContent xmlns:mc="http://schemas.openxmlformats.org/markup-compatibility/2006" xmlns:a14="http://schemas.microsoft.com/office/drawing/2010/main">
        <mc:Choice Requires="a14">
          <p:sp>
            <p:nvSpPr>
              <p:cNvPr id="26" name="コンテンツ プレースホルダー 9">
                <a:extLst>
                  <a:ext uri="{FF2B5EF4-FFF2-40B4-BE49-F238E27FC236}">
                    <a16:creationId xmlns:a16="http://schemas.microsoft.com/office/drawing/2014/main" id="{3A2703E6-85E5-4BFC-8CA1-A383D2D97E36}"/>
                  </a:ext>
                </a:extLst>
              </p:cNvPr>
              <p:cNvSpPr txBox="1">
                <a:spLocks/>
              </p:cNvSpPr>
              <p:nvPr/>
            </p:nvSpPr>
            <p:spPr>
              <a:xfrm>
                <a:off x="4834837" y="2038286"/>
                <a:ext cx="3042697" cy="13461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kern="100" smtClean="0">
                            <a:effectLst/>
                            <a:latin typeface="Cambria Math" panose="02040503050406030204" pitchFamily="18" charset="0"/>
                          </a:rPr>
                          <m:t>𝐿</m:t>
                        </m:r>
                      </m:sub>
                    </m:sSub>
                  </m:oMath>
                </a14:m>
                <a:r>
                  <a:rPr lang="ja-JP" altLang="en-US" sz="1600" dirty="0">
                    <a:latin typeface="+mn-ea"/>
                  </a:rPr>
                  <a:t>：重ね継手長さが</a:t>
                </a:r>
                <a:r>
                  <a:rPr lang="en-US" altLang="ja-JP" sz="1600" dirty="0">
                    <a:latin typeface="+mn-ea"/>
                  </a:rPr>
                  <a:t>24mm</a:t>
                </a:r>
              </a:p>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i="1" kern="100" smtClean="0">
                            <a:effectLst/>
                            <a:latin typeface="Cambria Math" panose="02040503050406030204" pitchFamily="18" charset="0"/>
                          </a:rPr>
                          <m:t>𝑠</m:t>
                        </m:r>
                      </m:sub>
                    </m:sSub>
                  </m:oMath>
                </a14:m>
                <a:r>
                  <a:rPr lang="ja-JP" altLang="en-US" sz="1600" dirty="0">
                    <a:latin typeface="+mn-ea"/>
                  </a:rPr>
                  <a:t>：重ね継手長さが</a:t>
                </a:r>
                <a:r>
                  <a:rPr lang="en-US" altLang="ja-JP" sz="1600" dirty="0">
                    <a:latin typeface="+mn-ea"/>
                  </a:rPr>
                  <a:t>10mm</a:t>
                </a:r>
              </a:p>
              <a:p>
                <a:pPr marL="0" indent="0">
                  <a:buNone/>
                </a:pPr>
                <a:r>
                  <a:rPr lang="en-US" altLang="ja-JP" sz="1600" dirty="0">
                    <a:latin typeface="+mn-ea"/>
                  </a:rPr>
                  <a:t>A </a:t>
                </a:r>
                <a:r>
                  <a:rPr lang="ja-JP" altLang="en-US" sz="1600" dirty="0">
                    <a:latin typeface="+mn-ea"/>
                  </a:rPr>
                  <a:t>：普通強化試験片</a:t>
                </a:r>
                <a:endParaRPr lang="en-US" altLang="ja-JP" sz="1600" dirty="0">
                  <a:latin typeface="+mn-ea"/>
                </a:endParaRPr>
              </a:p>
            </p:txBody>
          </p:sp>
        </mc:Choice>
        <mc:Fallback xmlns="">
          <p:sp>
            <p:nvSpPr>
              <p:cNvPr id="26" name="コンテンツ プレースホルダー 9">
                <a:extLst>
                  <a:ext uri="{FF2B5EF4-FFF2-40B4-BE49-F238E27FC236}">
                    <a16:creationId xmlns:a16="http://schemas.microsoft.com/office/drawing/2014/main" id="{3A2703E6-85E5-4BFC-8CA1-A383D2D97E36}"/>
                  </a:ext>
                </a:extLst>
              </p:cNvPr>
              <p:cNvSpPr txBox="1">
                <a:spLocks noRot="1" noChangeAspect="1" noMove="1" noResize="1" noEditPoints="1" noAdjustHandles="1" noChangeArrowheads="1" noChangeShapeType="1" noTextEdit="1"/>
              </p:cNvSpPr>
              <p:nvPr/>
            </p:nvSpPr>
            <p:spPr>
              <a:xfrm>
                <a:off x="4834837" y="2038286"/>
                <a:ext cx="3042697" cy="1346195"/>
              </a:xfrm>
              <a:prstGeom prst="rect">
                <a:avLst/>
              </a:prstGeom>
              <a:blipFill>
                <a:blip r:embed="rId5"/>
                <a:stretch>
                  <a:fillRect l="-1002" t="-31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57351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FE94327-2C23-4935-86BB-FDF94F8AABD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3" y="58648"/>
            <a:ext cx="7628051"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｜実験結果｜引張強さ</a:t>
            </a:r>
          </a:p>
        </p:txBody>
      </p:sp>
      <p:pic>
        <p:nvPicPr>
          <p:cNvPr id="12" name="図 11">
            <a:extLst>
              <a:ext uri="{FF2B5EF4-FFF2-40B4-BE49-F238E27FC236}">
                <a16:creationId xmlns:a16="http://schemas.microsoft.com/office/drawing/2014/main" id="{3233755B-9952-423F-A20C-85EF82D5F0D9}"/>
              </a:ext>
            </a:extLst>
          </p:cNvPr>
          <p:cNvPicPr/>
          <p:nvPr/>
        </p:nvPicPr>
        <p:blipFill>
          <a:blip r:embed="rId3">
            <a:extLst>
              <a:ext uri="{28A0092B-C50C-407E-A947-70E740481C1C}">
                <a14:useLocalDpi xmlns:a14="http://schemas.microsoft.com/office/drawing/2010/main" val="0"/>
              </a:ext>
            </a:extLst>
          </a:blip>
          <a:stretch>
            <a:fillRect/>
          </a:stretch>
        </p:blipFill>
        <p:spPr>
          <a:xfrm>
            <a:off x="2044963" y="1339494"/>
            <a:ext cx="4624699" cy="3651199"/>
          </a:xfrm>
          <a:prstGeom prst="rect">
            <a:avLst/>
          </a:prstGeom>
        </p:spPr>
      </p:pic>
      <p:sp>
        <p:nvSpPr>
          <p:cNvPr id="13" name="テキスト ボックス 12">
            <a:extLst>
              <a:ext uri="{FF2B5EF4-FFF2-40B4-BE49-F238E27FC236}">
                <a16:creationId xmlns:a16="http://schemas.microsoft.com/office/drawing/2014/main" id="{F8629112-DF01-423B-928F-253C08A26F53}"/>
              </a:ext>
            </a:extLst>
          </p:cNvPr>
          <p:cNvSpPr txBox="1"/>
          <p:nvPr/>
        </p:nvSpPr>
        <p:spPr>
          <a:xfrm>
            <a:off x="838630" y="5230676"/>
            <a:ext cx="7971415"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重ね継手長さが長い程，引張強さは大きくなる．</a:t>
            </a:r>
            <a:endParaRPr kumimoji="1" lang="en-US" altLang="ja-JP" sz="1600" dirty="0">
              <a:latin typeface="+mn-ea"/>
            </a:endParaRPr>
          </a:p>
          <a:p>
            <a:pPr marL="285750" indent="-285750">
              <a:buFont typeface="Wingdings" panose="05000000000000000000" pitchFamily="2" charset="2"/>
              <a:buChar char="Ø"/>
            </a:pPr>
            <a:r>
              <a:rPr kumimoji="1" lang="en-US" altLang="ja-JP" sz="1600" dirty="0">
                <a:latin typeface="+mn-ea"/>
              </a:rPr>
              <a:t>1</a:t>
            </a:r>
            <a:r>
              <a:rPr kumimoji="1" lang="ja-JP" altLang="en-US" sz="1600" dirty="0">
                <a:latin typeface="+mn-ea"/>
              </a:rPr>
              <a:t>層目のエポキシ樹脂の硬化時間が短い程，引張強さは大きくなる．</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十分な重ね継手長さがあれば，普通強化試験片と同等以上の引張強さを得ることができる．</a:t>
            </a:r>
            <a:endParaRPr kumimoji="1" lang="en-US" altLang="ja-JP" sz="1600" dirty="0">
              <a:latin typeface="+mn-ea"/>
            </a:endParaRPr>
          </a:p>
        </p:txBody>
      </p:sp>
    </p:spTree>
    <p:extLst>
      <p:ext uri="{BB962C8B-B14F-4D97-AF65-F5344CB8AC3E}">
        <p14:creationId xmlns:p14="http://schemas.microsoft.com/office/powerpoint/2010/main" val="2662161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6E985E5-DD9D-452F-89F5-31C56A380FE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3" y="52340"/>
            <a:ext cx="7628051"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｜実験結果｜ヤング率</a:t>
            </a:r>
          </a:p>
        </p:txBody>
      </p:sp>
      <p:pic>
        <p:nvPicPr>
          <p:cNvPr id="5" name="図 4">
            <a:extLst>
              <a:ext uri="{FF2B5EF4-FFF2-40B4-BE49-F238E27FC236}">
                <a16:creationId xmlns:a16="http://schemas.microsoft.com/office/drawing/2014/main" id="{F0222482-4FFD-493C-AF76-11551FD27334}"/>
              </a:ext>
            </a:extLst>
          </p:cNvPr>
          <p:cNvPicPr/>
          <p:nvPr/>
        </p:nvPicPr>
        <p:blipFill>
          <a:blip r:embed="rId3">
            <a:extLst>
              <a:ext uri="{28A0092B-C50C-407E-A947-70E740481C1C}">
                <a14:useLocalDpi xmlns:a14="http://schemas.microsoft.com/office/drawing/2010/main" val="0"/>
              </a:ext>
            </a:extLst>
          </a:blip>
          <a:stretch>
            <a:fillRect/>
          </a:stretch>
        </p:blipFill>
        <p:spPr>
          <a:xfrm>
            <a:off x="2243409" y="1337167"/>
            <a:ext cx="4514057" cy="3658883"/>
          </a:xfrm>
          <a:prstGeom prst="rect">
            <a:avLst/>
          </a:prstGeom>
        </p:spPr>
      </p:pic>
      <p:sp>
        <p:nvSpPr>
          <p:cNvPr id="6" name="テキスト ボックス 5">
            <a:extLst>
              <a:ext uri="{FF2B5EF4-FFF2-40B4-BE49-F238E27FC236}">
                <a16:creationId xmlns:a16="http://schemas.microsoft.com/office/drawing/2014/main" id="{851F9314-C909-4BF4-BBAD-61EF1F2177FC}"/>
              </a:ext>
            </a:extLst>
          </p:cNvPr>
          <p:cNvSpPr txBox="1"/>
          <p:nvPr/>
        </p:nvSpPr>
        <p:spPr>
          <a:xfrm>
            <a:off x="782972" y="5318140"/>
            <a:ext cx="7780584" cy="86177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1</a:t>
            </a:r>
            <a:r>
              <a:rPr kumimoji="1" lang="ja-JP" altLang="en-US" sz="1600" dirty="0">
                <a:latin typeface="+mn-ea"/>
              </a:rPr>
              <a:t>層目のエポキシ樹脂の硬化時間に寄らず，重ね継手長さが大きい程ヤング率は向上する．</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ヤング率に関して，重ね継手はむしろヤング率を向上させる．</a:t>
            </a:r>
            <a:endParaRPr kumimoji="1" lang="en-US" altLang="ja-JP" sz="1600" dirty="0">
              <a:latin typeface="+mn-ea"/>
            </a:endParaRPr>
          </a:p>
        </p:txBody>
      </p:sp>
    </p:spTree>
    <p:extLst>
      <p:ext uri="{BB962C8B-B14F-4D97-AF65-F5344CB8AC3E}">
        <p14:creationId xmlns:p14="http://schemas.microsoft.com/office/powerpoint/2010/main" val="4024210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C9CDCC1A-E865-4024-8111-4A95CF2595A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83847"/>
            <a:ext cx="8087027" cy="5463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自動強化試験片</a:t>
            </a:r>
            <a:endParaRPr lang="ja-JP" altLang="en-US" sz="2400" dirty="0">
              <a:solidFill>
                <a:schemeClr val="bg1"/>
              </a:solidFill>
              <a:latin typeface="+mn-ea"/>
              <a:ea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47" y="4260622"/>
            <a:ext cx="3599418" cy="1837150"/>
          </a:xfrm>
          <a:prstGeom prst="rect">
            <a:avLst/>
          </a:prstGeom>
        </p:spPr>
      </p:pic>
      <p:sp>
        <p:nvSpPr>
          <p:cNvPr id="29" name="テキスト ボックス 28">
            <a:extLst>
              <a:ext uri="{FF2B5EF4-FFF2-40B4-BE49-F238E27FC236}">
                <a16:creationId xmlns:a16="http://schemas.microsoft.com/office/drawing/2014/main" id="{F140C200-587A-40F9-9D0A-3A00CC21EB73}"/>
              </a:ext>
            </a:extLst>
          </p:cNvPr>
          <p:cNvSpPr txBox="1"/>
          <p:nvPr/>
        </p:nvSpPr>
        <p:spPr>
          <a:xfrm>
            <a:off x="4332911" y="5179197"/>
            <a:ext cx="4422084" cy="861774"/>
          </a:xfrm>
          <a:prstGeom prst="rect">
            <a:avLst/>
          </a:prstGeom>
          <a:noFill/>
        </p:spPr>
        <p:txBody>
          <a:bodyPr wrap="square" rtlCol="0">
            <a:spAutoFit/>
          </a:bodyPr>
          <a:lstStyle/>
          <a:p>
            <a:r>
              <a:rPr lang="ja-JP" altLang="en-US" sz="1600" dirty="0">
                <a:latin typeface="+mn-ea"/>
              </a:rPr>
              <a:t>自動強化試験片はボイドがほとんどない．</a:t>
            </a:r>
            <a:endParaRPr lang="en-US" altLang="ja-JP" sz="1600" dirty="0">
              <a:latin typeface="+mn-ea"/>
            </a:endParaRPr>
          </a:p>
          <a:p>
            <a:r>
              <a:rPr lang="ja-JP" altLang="en-US" sz="1600" dirty="0">
                <a:latin typeface="+mn-ea"/>
              </a:rPr>
              <a:t>↓</a:t>
            </a:r>
            <a:endParaRPr lang="en-US" altLang="ja-JP" sz="1600" dirty="0">
              <a:latin typeface="+mn-ea"/>
            </a:endParaRPr>
          </a:p>
          <a:p>
            <a:r>
              <a:rPr lang="ja-JP" altLang="en-US" sz="1600" dirty="0">
                <a:solidFill>
                  <a:srgbClr val="FF0000"/>
                </a:solidFill>
                <a:latin typeface="+mn-ea"/>
              </a:rPr>
              <a:t>自動埋め込みの方が成形品質が高い</a:t>
            </a:r>
            <a:endParaRPr lang="en-US" altLang="ja-JP" sz="1600" dirty="0">
              <a:solidFill>
                <a:srgbClr val="FF0000"/>
              </a:solidFill>
              <a:latin typeface="+mn-ea"/>
            </a:endParaRPr>
          </a:p>
        </p:txBody>
      </p:sp>
      <p:pic>
        <p:nvPicPr>
          <p:cNvPr id="3" name="図 2">
            <a:extLst>
              <a:ext uri="{FF2B5EF4-FFF2-40B4-BE49-F238E27FC236}">
                <a16:creationId xmlns:a16="http://schemas.microsoft.com/office/drawing/2014/main" id="{4FAEDFE0-B2C2-4F01-B8BE-0F61D7BB6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583" y="1097822"/>
            <a:ext cx="1676561" cy="2139872"/>
          </a:xfrm>
          <a:prstGeom prst="rect">
            <a:avLst/>
          </a:prstGeom>
        </p:spPr>
      </p:pic>
      <p:sp>
        <p:nvSpPr>
          <p:cNvPr id="20" name="テキスト ボックス 19">
            <a:extLst>
              <a:ext uri="{FF2B5EF4-FFF2-40B4-BE49-F238E27FC236}">
                <a16:creationId xmlns:a16="http://schemas.microsoft.com/office/drawing/2014/main" id="{D14CE824-8242-4D0D-BB9E-E71C8EA0D787}"/>
              </a:ext>
            </a:extLst>
          </p:cNvPr>
          <p:cNvSpPr txBox="1"/>
          <p:nvPr/>
        </p:nvSpPr>
        <p:spPr>
          <a:xfrm>
            <a:off x="1061680" y="6157550"/>
            <a:ext cx="2496151" cy="338554"/>
          </a:xfrm>
          <a:prstGeom prst="rect">
            <a:avLst/>
          </a:prstGeom>
          <a:noFill/>
        </p:spPr>
        <p:txBody>
          <a:bodyPr wrap="square" rtlCol="0">
            <a:spAutoFit/>
          </a:bodyPr>
          <a:lstStyle/>
          <a:p>
            <a:r>
              <a:rPr lang="ja-JP" altLang="en-US" sz="1600" dirty="0">
                <a:latin typeface="+mn-ea"/>
              </a:rPr>
              <a:t>自動強化試験片の断面</a:t>
            </a:r>
            <a:endParaRPr lang="en-US" altLang="ja-JP" sz="1600" dirty="0">
              <a:solidFill>
                <a:srgbClr val="FF0000"/>
              </a:solidFill>
              <a:latin typeface="+mn-ea"/>
            </a:endParaRPr>
          </a:p>
        </p:txBody>
      </p:sp>
      <p:pic>
        <p:nvPicPr>
          <p:cNvPr id="8" name="図 7">
            <a:extLst>
              <a:ext uri="{FF2B5EF4-FFF2-40B4-BE49-F238E27FC236}">
                <a16:creationId xmlns:a16="http://schemas.microsoft.com/office/drawing/2014/main" id="{8B44BB59-56E8-4701-AA72-8F769250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47" y="1097822"/>
            <a:ext cx="5721351" cy="2735755"/>
          </a:xfrm>
          <a:prstGeom prst="rect">
            <a:avLst/>
          </a:prstGeom>
        </p:spPr>
      </p:pic>
    </p:spTree>
    <p:extLst>
      <p:ext uri="{BB962C8B-B14F-4D97-AF65-F5344CB8AC3E}">
        <p14:creationId xmlns:p14="http://schemas.microsoft.com/office/powerpoint/2010/main" val="3667942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0748199D-BE7F-42A1-8C2B-B52622B7638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5" y="84393"/>
            <a:ext cx="8087027" cy="496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試験条件</a:t>
            </a:r>
            <a:r>
              <a:rPr lang="ja-JP" altLang="en-US" sz="2400" dirty="0">
                <a:solidFill>
                  <a:schemeClr val="bg1"/>
                </a:solidFill>
                <a:latin typeface="+mn-ea"/>
                <a:ea typeface="+mn-ea"/>
              </a:rPr>
              <a:t>｜自動強化試験片</a:t>
            </a:r>
          </a:p>
        </p:txBody>
      </p:sp>
      <p:sp>
        <p:nvSpPr>
          <p:cNvPr id="30" name="テキスト ボックス 29">
            <a:extLst>
              <a:ext uri="{FF2B5EF4-FFF2-40B4-BE49-F238E27FC236}">
                <a16:creationId xmlns:a16="http://schemas.microsoft.com/office/drawing/2014/main" id="{DDE6EE19-0BEE-435C-8867-CD3EEE332338}"/>
              </a:ext>
            </a:extLst>
          </p:cNvPr>
          <p:cNvSpPr txBox="1"/>
          <p:nvPr/>
        </p:nvSpPr>
        <p:spPr>
          <a:xfrm>
            <a:off x="7165275" y="6109248"/>
            <a:ext cx="1285049" cy="430887"/>
          </a:xfrm>
          <a:prstGeom prst="rect">
            <a:avLst/>
          </a:prstGeom>
          <a:noFill/>
        </p:spPr>
        <p:txBody>
          <a:bodyPr wrap="square" rtlCol="0">
            <a:spAutoFit/>
          </a:bodyPr>
          <a:lstStyle/>
          <a:p>
            <a:r>
              <a:rPr kumimoji="1" lang="ja-JP" altLang="en-US" sz="1100" dirty="0">
                <a:latin typeface="+mn-ea"/>
              </a:rPr>
              <a:t>自動強化試験片</a:t>
            </a:r>
            <a:endParaRPr kumimoji="1" lang="en-US" altLang="ja-JP" sz="1100" dirty="0">
              <a:latin typeface="+mn-ea"/>
            </a:endParaRPr>
          </a:p>
          <a:p>
            <a:r>
              <a:rPr kumimoji="1" lang="ja-JP" altLang="en-US" sz="1100" dirty="0">
                <a:latin typeface="+mn-ea"/>
              </a:rPr>
              <a:t>断面と寸法</a:t>
            </a:r>
          </a:p>
        </p:txBody>
      </p:sp>
      <p:sp>
        <p:nvSpPr>
          <p:cNvPr id="18" name="テキスト ボックス 17">
            <a:extLst>
              <a:ext uri="{FF2B5EF4-FFF2-40B4-BE49-F238E27FC236}">
                <a16:creationId xmlns:a16="http://schemas.microsoft.com/office/drawing/2014/main" id="{086E54E6-78FB-4ADE-8C8A-B97A1FC09E3D}"/>
              </a:ext>
            </a:extLst>
          </p:cNvPr>
          <p:cNvSpPr txBox="1"/>
          <p:nvPr/>
        </p:nvSpPr>
        <p:spPr>
          <a:xfrm>
            <a:off x="264772" y="796337"/>
            <a:ext cx="8597427" cy="584775"/>
          </a:xfrm>
          <a:prstGeom prst="rect">
            <a:avLst/>
          </a:prstGeom>
          <a:noFill/>
        </p:spPr>
        <p:txBody>
          <a:bodyPr wrap="square" rtlCol="0">
            <a:spAutoFit/>
          </a:bodyPr>
          <a:lstStyle/>
          <a:p>
            <a:r>
              <a:rPr kumimoji="1" lang="en-US" altLang="ja-JP" sz="1600" dirty="0">
                <a:latin typeface="+mn-ea"/>
              </a:rPr>
              <a:t>CFRP</a:t>
            </a:r>
            <a:r>
              <a:rPr kumimoji="1" lang="ja-JP" altLang="en-US" sz="1600" dirty="0">
                <a:latin typeface="+mn-ea"/>
              </a:rPr>
              <a:t>とエポキシ樹脂を</a:t>
            </a:r>
            <a:r>
              <a:rPr kumimoji="1" lang="ja-JP" altLang="en-US" sz="1600" dirty="0">
                <a:solidFill>
                  <a:srgbClr val="FF0000"/>
                </a:solidFill>
                <a:latin typeface="+mn-ea"/>
              </a:rPr>
              <a:t>自動的</a:t>
            </a:r>
            <a:r>
              <a:rPr kumimoji="1" lang="ja-JP" altLang="en-US" sz="1600" dirty="0">
                <a:latin typeface="+mn-ea"/>
              </a:rPr>
              <a:t>に埋め込み，自動強化試験片を作製し，</a:t>
            </a:r>
            <a:endParaRPr kumimoji="1" lang="en-US" altLang="ja-JP" sz="1600" dirty="0">
              <a:latin typeface="+mn-ea"/>
            </a:endParaRPr>
          </a:p>
          <a:p>
            <a:r>
              <a:rPr kumimoji="1" lang="ja-JP" altLang="en-US" sz="1600" dirty="0">
                <a:latin typeface="+mn-ea"/>
              </a:rPr>
              <a:t>手動強化試験片と同等の強度が出るかを確認する．</a:t>
            </a:r>
          </a:p>
        </p:txBody>
      </p:sp>
      <p:sp>
        <p:nvSpPr>
          <p:cNvPr id="22" name="四角形: 角を丸くする 21">
            <a:extLst>
              <a:ext uri="{FF2B5EF4-FFF2-40B4-BE49-F238E27FC236}">
                <a16:creationId xmlns:a16="http://schemas.microsoft.com/office/drawing/2014/main" id="{FACCE052-4AA8-4284-A15E-F1931275FEDC}"/>
              </a:ext>
            </a:extLst>
          </p:cNvPr>
          <p:cNvSpPr/>
          <p:nvPr/>
        </p:nvSpPr>
        <p:spPr>
          <a:xfrm>
            <a:off x="289396" y="3392699"/>
            <a:ext cx="6139978"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3" name="正方形/長方形 22">
            <a:extLst>
              <a:ext uri="{FF2B5EF4-FFF2-40B4-BE49-F238E27FC236}">
                <a16:creationId xmlns:a16="http://schemas.microsoft.com/office/drawing/2014/main" id="{D11104FA-EEFE-4A1C-8749-AEF2DFFF64E8}"/>
              </a:ext>
            </a:extLst>
          </p:cNvPr>
          <p:cNvSpPr/>
          <p:nvPr/>
        </p:nvSpPr>
        <p:spPr>
          <a:xfrm>
            <a:off x="363464" y="3450437"/>
            <a:ext cx="1005403" cy="338554"/>
          </a:xfrm>
          <a:prstGeom prst="rect">
            <a:avLst/>
          </a:prstGeom>
        </p:spPr>
        <p:txBody>
          <a:bodyPr wrap="none">
            <a:spAutoFit/>
          </a:bodyPr>
          <a:lstStyle/>
          <a:p>
            <a:r>
              <a:rPr kumimoji="1" lang="ja-JP" altLang="en-US" sz="1600" b="1" dirty="0">
                <a:solidFill>
                  <a:schemeClr val="bg1"/>
                </a:solidFill>
                <a:latin typeface="+mn-ea"/>
              </a:rPr>
              <a:t>試験条件</a:t>
            </a:r>
          </a:p>
        </p:txBody>
      </p:sp>
      <p:sp>
        <p:nvSpPr>
          <p:cNvPr id="25" name="四角形: 角を丸くする 24">
            <a:extLst>
              <a:ext uri="{FF2B5EF4-FFF2-40B4-BE49-F238E27FC236}">
                <a16:creationId xmlns:a16="http://schemas.microsoft.com/office/drawing/2014/main" id="{DCE476ED-A836-45E8-AE35-BB6DE88E6D22}"/>
              </a:ext>
            </a:extLst>
          </p:cNvPr>
          <p:cNvSpPr/>
          <p:nvPr/>
        </p:nvSpPr>
        <p:spPr>
          <a:xfrm>
            <a:off x="289396" y="5163607"/>
            <a:ext cx="6139977"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latin typeface="+mn-ea"/>
            </a:endParaRPr>
          </a:p>
        </p:txBody>
      </p:sp>
      <p:sp>
        <p:nvSpPr>
          <p:cNvPr id="26" name="正方形/長方形 25">
            <a:extLst>
              <a:ext uri="{FF2B5EF4-FFF2-40B4-BE49-F238E27FC236}">
                <a16:creationId xmlns:a16="http://schemas.microsoft.com/office/drawing/2014/main" id="{CE903FE1-5A47-46A3-BA91-1312FC76FA8E}"/>
              </a:ext>
            </a:extLst>
          </p:cNvPr>
          <p:cNvSpPr/>
          <p:nvPr/>
        </p:nvSpPr>
        <p:spPr>
          <a:xfrm>
            <a:off x="386056" y="5215871"/>
            <a:ext cx="1415772" cy="338554"/>
          </a:xfrm>
          <a:prstGeom prst="rect">
            <a:avLst/>
          </a:prstGeom>
        </p:spPr>
        <p:txBody>
          <a:bodyPr wrap="none">
            <a:spAutoFit/>
          </a:bodyPr>
          <a:lstStyle/>
          <a:p>
            <a:r>
              <a:rPr kumimoji="1" lang="ja-JP" altLang="en-US" sz="1600" b="1" dirty="0">
                <a:solidFill>
                  <a:schemeClr val="bg1"/>
                </a:solidFill>
                <a:latin typeface="+mn-ea"/>
              </a:rPr>
              <a:t>実験結果から</a:t>
            </a:r>
          </a:p>
        </p:txBody>
      </p:sp>
      <p:sp>
        <p:nvSpPr>
          <p:cNvPr id="31" name="テキスト ボックス 30">
            <a:extLst>
              <a:ext uri="{FF2B5EF4-FFF2-40B4-BE49-F238E27FC236}">
                <a16:creationId xmlns:a16="http://schemas.microsoft.com/office/drawing/2014/main" id="{E2B8F7E9-F540-403F-BE54-C627FBBEAF91}"/>
              </a:ext>
            </a:extLst>
          </p:cNvPr>
          <p:cNvSpPr txBox="1"/>
          <p:nvPr/>
        </p:nvSpPr>
        <p:spPr>
          <a:xfrm>
            <a:off x="207622" y="3882070"/>
            <a:ext cx="5878853"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引張試験機：</a:t>
            </a:r>
            <a:r>
              <a:rPr kumimoji="1" lang="en-US" altLang="ja-JP" sz="1600" dirty="0">
                <a:latin typeface="+mn-ea"/>
              </a:rPr>
              <a:t>SHIMAZU AG-X</a:t>
            </a:r>
          </a:p>
          <a:p>
            <a:pPr marL="285750" indent="-285750">
              <a:buFont typeface="Wingdings" panose="05000000000000000000" pitchFamily="2" charset="2"/>
              <a:buChar char="Ø"/>
            </a:pPr>
            <a:r>
              <a:rPr kumimoji="1" lang="ja-JP" altLang="en-US" sz="1600" dirty="0">
                <a:latin typeface="+mn-ea"/>
              </a:rPr>
              <a:t>試験速度：</a:t>
            </a:r>
            <a:r>
              <a:rPr kumimoji="1" lang="en-US" altLang="ja-JP" sz="1600" dirty="0">
                <a:latin typeface="+mn-ea"/>
              </a:rPr>
              <a:t>1 mm/min</a:t>
            </a:r>
          </a:p>
          <a:p>
            <a:pPr marL="285750" indent="-285750">
              <a:buFont typeface="Wingdings" panose="05000000000000000000" pitchFamily="2" charset="2"/>
              <a:buChar char="Ø"/>
            </a:pPr>
            <a:r>
              <a:rPr kumimoji="1" lang="ja-JP" altLang="en-US" sz="1600" dirty="0">
                <a:latin typeface="+mn-ea"/>
              </a:rPr>
              <a:t>強化部分の強度が知りたいため，</a:t>
            </a:r>
            <a:r>
              <a:rPr kumimoji="1" lang="en-US" altLang="ja-JP" sz="1600" dirty="0">
                <a:latin typeface="+mn-ea"/>
              </a:rPr>
              <a:t>CFRP</a:t>
            </a:r>
            <a:r>
              <a:rPr kumimoji="1" lang="ja-JP" altLang="en-US" sz="1600" dirty="0">
                <a:latin typeface="+mn-ea"/>
              </a:rPr>
              <a:t>と取り付け部が重なるように試験片を取り付ける．</a:t>
            </a:r>
          </a:p>
        </p:txBody>
      </p:sp>
      <p:sp>
        <p:nvSpPr>
          <p:cNvPr id="33" name="テキスト ボックス 32">
            <a:extLst>
              <a:ext uri="{FF2B5EF4-FFF2-40B4-BE49-F238E27FC236}">
                <a16:creationId xmlns:a16="http://schemas.microsoft.com/office/drawing/2014/main" id="{29FF9DB3-40FD-4135-85FA-A768F6FB84CB}"/>
              </a:ext>
            </a:extLst>
          </p:cNvPr>
          <p:cNvSpPr txBox="1"/>
          <p:nvPr/>
        </p:nvSpPr>
        <p:spPr>
          <a:xfrm>
            <a:off x="264772" y="5647583"/>
            <a:ext cx="5821703" cy="86177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引張強さを算出</a:t>
            </a:r>
            <a:endParaRPr kumimoji="1" lang="en-US" altLang="ja-JP" sz="1600" dirty="0">
              <a:latin typeface="+mn-ea"/>
            </a:endParaRPr>
          </a:p>
          <a:p>
            <a:pPr marL="285750" indent="-285750">
              <a:buFont typeface="Wingdings" panose="05000000000000000000" pitchFamily="2" charset="2"/>
              <a:buChar char="Ø"/>
            </a:pPr>
            <a:r>
              <a:rPr kumimoji="1" lang="ja-JP" altLang="en-US" sz="1600" dirty="0"/>
              <a:t>穴無試験片と比較</a:t>
            </a:r>
            <a:endParaRPr kumimoji="1" lang="en-US" altLang="ja-JP" sz="1600" dirty="0"/>
          </a:p>
          <a:p>
            <a:pPr marL="285750" indent="-285750">
              <a:buFont typeface="Wingdings" panose="05000000000000000000" pitchFamily="2" charset="2"/>
              <a:buChar char="Ø"/>
            </a:pPr>
            <a:r>
              <a:rPr kumimoji="1" lang="ja-JP" altLang="en-US" sz="1600" dirty="0"/>
              <a:t>手動強化試験片と自動強化試験片の引張強さを比較</a:t>
            </a:r>
            <a:endParaRPr kumimoji="1" lang="en-US" altLang="ja-JP" sz="1600" dirty="0"/>
          </a:p>
        </p:txBody>
      </p:sp>
      <p:sp>
        <p:nvSpPr>
          <p:cNvPr id="34" name="四角形: 角を丸くする 33">
            <a:extLst>
              <a:ext uri="{FF2B5EF4-FFF2-40B4-BE49-F238E27FC236}">
                <a16:creationId xmlns:a16="http://schemas.microsoft.com/office/drawing/2014/main" id="{2500CA8C-7BA4-4172-A2E1-3C6A97AF2DE7}"/>
              </a:ext>
            </a:extLst>
          </p:cNvPr>
          <p:cNvSpPr/>
          <p:nvPr/>
        </p:nvSpPr>
        <p:spPr>
          <a:xfrm>
            <a:off x="289395" y="1637009"/>
            <a:ext cx="6139979"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35" name="正方形/長方形 34">
            <a:extLst>
              <a:ext uri="{FF2B5EF4-FFF2-40B4-BE49-F238E27FC236}">
                <a16:creationId xmlns:a16="http://schemas.microsoft.com/office/drawing/2014/main" id="{F4D707DF-5E44-4D01-A581-F7E0369A8B9E}"/>
              </a:ext>
            </a:extLst>
          </p:cNvPr>
          <p:cNvSpPr/>
          <p:nvPr/>
        </p:nvSpPr>
        <p:spPr>
          <a:xfrm>
            <a:off x="363464" y="1694747"/>
            <a:ext cx="2852063" cy="338554"/>
          </a:xfrm>
          <a:prstGeom prst="rect">
            <a:avLst/>
          </a:prstGeom>
        </p:spPr>
        <p:txBody>
          <a:bodyPr wrap="none">
            <a:spAutoFit/>
          </a:bodyPr>
          <a:lstStyle/>
          <a:p>
            <a:r>
              <a:rPr kumimoji="1" lang="ja-JP" altLang="en-US" sz="1600" b="1" dirty="0">
                <a:solidFill>
                  <a:schemeClr val="bg1"/>
                </a:solidFill>
                <a:latin typeface="+mn-ea"/>
              </a:rPr>
              <a:t>プリント条件・試験片諸条件</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4AD5579-3DBA-4F45-87F8-4A4DA21ECB9A}"/>
                  </a:ext>
                </a:extLst>
              </p:cNvPr>
              <p:cNvSpPr txBox="1"/>
              <p:nvPr/>
            </p:nvSpPr>
            <p:spPr>
              <a:xfrm>
                <a:off x="207622" y="2083673"/>
                <a:ext cx="6369774" cy="1107996"/>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3D</a:t>
                </a:r>
                <a:r>
                  <a:rPr kumimoji="1" lang="ja-JP" altLang="en-US" sz="1600" dirty="0">
                    <a:latin typeface="+mn-ea"/>
                  </a:rPr>
                  <a:t>プリンター：</a:t>
                </a:r>
                <a:r>
                  <a:rPr kumimoji="1" lang="en-US" altLang="ja-JP" sz="1600" dirty="0">
                    <a:latin typeface="+mn-ea"/>
                  </a:rPr>
                  <a:t>Ender-5</a:t>
                </a:r>
              </a:p>
              <a:p>
                <a:pPr marL="285750" indent="-285750">
                  <a:buFont typeface="Wingdings" panose="05000000000000000000" pitchFamily="2" charset="2"/>
                  <a:buChar char="Ø"/>
                </a:pPr>
                <a:r>
                  <a:rPr kumimoji="1" lang="ja-JP" altLang="en-US" sz="1600" dirty="0">
                    <a:latin typeface="+mn-ea"/>
                  </a:rPr>
                  <a:t>充填率：</a:t>
                </a:r>
                <a:r>
                  <a:rPr kumimoji="1" lang="en-US" altLang="ja-JP" sz="1600" dirty="0">
                    <a:latin typeface="+mn-ea"/>
                  </a:rPr>
                  <a:t>100%</a:t>
                </a:r>
              </a:p>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ロッド：</a:t>
                </a:r>
                <a:r>
                  <a:rPr kumimoji="1" lang="en-US" altLang="ja-JP" sz="1600" dirty="0">
                    <a:solidFill>
                      <a:srgbClr val="FF0000"/>
                    </a:solidFill>
                    <a:latin typeface="+mn-ea"/>
                  </a:rPr>
                  <a:t>CFRP</a:t>
                </a:r>
                <a:r>
                  <a:rPr kumimoji="1" lang="ja-JP" altLang="en-US" sz="1600" dirty="0">
                    <a:solidFill>
                      <a:srgbClr val="FF0000"/>
                    </a:solidFill>
                    <a:latin typeface="+mn-ea"/>
                  </a:rPr>
                  <a:t>フィラメント</a:t>
                </a:r>
                <a:r>
                  <a:rPr kumimoji="1" lang="en-US" altLang="ja-JP" sz="1600" dirty="0">
                    <a:solidFill>
                      <a:srgbClr val="FF0000"/>
                    </a:solidFill>
                    <a:latin typeface="+mn-ea"/>
                  </a:rPr>
                  <a:t>15</a:t>
                </a:r>
                <a:r>
                  <a:rPr kumimoji="1" lang="ja-JP" altLang="en-US" sz="1600" dirty="0">
                    <a:solidFill>
                      <a:srgbClr val="FF0000"/>
                    </a:solidFill>
                    <a:latin typeface="+mn-ea"/>
                  </a:rPr>
                  <a:t>本を束ねて作製</a:t>
                </a:r>
                <a:endParaRPr kumimoji="1" lang="en-US" altLang="ja-JP" sz="1600" dirty="0">
                  <a:solidFill>
                    <a:srgbClr val="FF0000"/>
                  </a:solidFill>
                  <a:latin typeface="+mn-ea"/>
                </a:endParaRPr>
              </a:p>
              <a:p>
                <a:r>
                  <a:rPr kumimoji="1" lang="ja-JP" altLang="en-US" sz="1600" dirty="0">
                    <a:latin typeface="+mn-ea"/>
                  </a:rPr>
                  <a:t>　したものを使用（</a:t>
                </a:r>
                <a14:m>
                  <m:oMath xmlns:m="http://schemas.openxmlformats.org/officeDocument/2006/math">
                    <m:sSub>
                      <m:sSubPr>
                        <m:ctrlPr>
                          <a:rPr lang="ja-JP" altLang="ja-JP" sz="1600" i="1" smtClean="0">
                            <a:effectLst/>
                            <a:latin typeface="Cambria Math" panose="02040503050406030204" pitchFamily="18" charset="0"/>
                            <a:ea typeface="Cambria Math" panose="02040503050406030204" pitchFamily="18" charset="0"/>
                            <a:cs typeface="Italic"/>
                          </a:rPr>
                        </m:ctrlPr>
                      </m:sSubPr>
                      <m:e>
                        <m:r>
                          <a:rPr lang="en-US" altLang="ja-JP" sz="1600" b="0" i="1">
                            <a:effectLst/>
                            <a:latin typeface="Cambria Math" panose="02040503050406030204" pitchFamily="18" charset="0"/>
                            <a:ea typeface="游明朝" panose="02020400000000000000" pitchFamily="18" charset="-128"/>
                            <a:cs typeface="Italic"/>
                          </a:rPr>
                          <m:t>𝑉</m:t>
                        </m:r>
                      </m:e>
                      <m:sub>
                        <m:r>
                          <a:rPr lang="en-US" altLang="ja-JP" sz="1600" b="0" i="1">
                            <a:effectLst/>
                            <a:latin typeface="Cambria Math" panose="02040503050406030204" pitchFamily="18" charset="0"/>
                            <a:ea typeface="游明朝" panose="02020400000000000000" pitchFamily="18" charset="-128"/>
                            <a:cs typeface="Italic"/>
                          </a:rPr>
                          <m:t>𝑓</m:t>
                        </m:r>
                      </m:sub>
                    </m:sSub>
                  </m:oMath>
                </a14:m>
                <a:r>
                  <a:rPr kumimoji="1" lang="ja-JP" altLang="en-US" sz="1600" dirty="0">
                    <a:latin typeface="+mn-ea"/>
                  </a:rPr>
                  <a:t>：約</a:t>
                </a:r>
                <a:r>
                  <a:rPr kumimoji="1" lang="en-US" altLang="ja-JP" sz="1600" dirty="0">
                    <a:latin typeface="+mn-ea"/>
                  </a:rPr>
                  <a:t>2.6%</a:t>
                </a:r>
                <a:r>
                  <a:rPr kumimoji="1" lang="ja-JP" altLang="en-US" sz="1600" dirty="0">
                    <a:latin typeface="+mn-ea"/>
                  </a:rPr>
                  <a:t>），長さ</a:t>
                </a:r>
                <a:r>
                  <a:rPr kumimoji="1" lang="en-US" altLang="ja-JP" sz="1600" dirty="0">
                    <a:latin typeface="+mn-ea"/>
                  </a:rPr>
                  <a:t>30mm</a:t>
                </a:r>
                <a:r>
                  <a:rPr kumimoji="1" lang="ja-JP" altLang="en-US" sz="1600" dirty="0">
                    <a:latin typeface="+mn-ea"/>
                  </a:rPr>
                  <a:t>，外径</a:t>
                </a:r>
                <a:r>
                  <a:rPr kumimoji="1" lang="en-US" altLang="ja-JP" sz="1600" dirty="0">
                    <a:latin typeface="+mn-ea"/>
                  </a:rPr>
                  <a:t>2mm</a:t>
                </a:r>
                <a:endParaRPr kumimoji="1" lang="ja-JP" altLang="en-US" sz="1600" dirty="0">
                  <a:latin typeface="+mn-ea"/>
                </a:endParaRPr>
              </a:p>
            </p:txBody>
          </p:sp>
        </mc:Choice>
        <mc:Fallback xmlns="">
          <p:sp>
            <p:nvSpPr>
              <p:cNvPr id="36" name="テキスト ボックス 35">
                <a:extLst>
                  <a:ext uri="{FF2B5EF4-FFF2-40B4-BE49-F238E27FC236}">
                    <a16:creationId xmlns:a16="http://schemas.microsoft.com/office/drawing/2014/main" id="{E4AD5579-3DBA-4F45-87F8-4A4DA21ECB9A}"/>
                  </a:ext>
                </a:extLst>
              </p:cNvPr>
              <p:cNvSpPr txBox="1">
                <a:spLocks noRot="1" noChangeAspect="1" noMove="1" noResize="1" noEditPoints="1" noAdjustHandles="1" noChangeArrowheads="1" noChangeShapeType="1" noTextEdit="1"/>
              </p:cNvSpPr>
              <p:nvPr/>
            </p:nvSpPr>
            <p:spPr>
              <a:xfrm>
                <a:off x="207622" y="2083673"/>
                <a:ext cx="6369774" cy="1107996"/>
              </a:xfrm>
              <a:prstGeom prst="rect">
                <a:avLst/>
              </a:prstGeom>
              <a:blipFill>
                <a:blip r:embed="rId2"/>
                <a:stretch>
                  <a:fillRect l="-383" t="-1648" b="-3846"/>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FA4A3055-E96F-45EE-AD63-580B45341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396" y="3168624"/>
            <a:ext cx="2244402" cy="2940624"/>
          </a:xfrm>
          <a:prstGeom prst="rect">
            <a:avLst/>
          </a:prstGeom>
        </p:spPr>
      </p:pic>
      <p:pic>
        <p:nvPicPr>
          <p:cNvPr id="10" name="図 9" descr="ブラック, 座る, ドア, 異なる が含まれている画像&#10;&#10;自動的に生成された説明">
            <a:extLst>
              <a:ext uri="{FF2B5EF4-FFF2-40B4-BE49-F238E27FC236}">
                <a16:creationId xmlns:a16="http://schemas.microsoft.com/office/drawing/2014/main" id="{0666A5D2-7DD6-4B9C-981E-90CF9D522B90}"/>
              </a:ext>
            </a:extLst>
          </p:cNvPr>
          <p:cNvPicPr>
            <a:picLocks noChangeAspect="1"/>
          </p:cNvPicPr>
          <p:nvPr/>
        </p:nvPicPr>
        <p:blipFill rotWithShape="1">
          <a:blip r:embed="rId4">
            <a:extLst>
              <a:ext uri="{28A0092B-C50C-407E-A947-70E740481C1C}">
                <a14:useLocalDpi xmlns:a14="http://schemas.microsoft.com/office/drawing/2010/main" val="0"/>
              </a:ext>
            </a:extLst>
          </a:blip>
          <a:srcRect l="87753" t="28726" b="29984"/>
          <a:stretch/>
        </p:blipFill>
        <p:spPr>
          <a:xfrm rot="16200000">
            <a:off x="7254760" y="1223973"/>
            <a:ext cx="881108" cy="1977155"/>
          </a:xfrm>
          <a:prstGeom prst="rect">
            <a:avLst/>
          </a:prstGeom>
        </p:spPr>
      </p:pic>
      <p:sp>
        <p:nvSpPr>
          <p:cNvPr id="11" name="テキスト ボックス 10">
            <a:extLst>
              <a:ext uri="{FF2B5EF4-FFF2-40B4-BE49-F238E27FC236}">
                <a16:creationId xmlns:a16="http://schemas.microsoft.com/office/drawing/2014/main" id="{B22B9885-D72C-4A50-B677-6094A629B739}"/>
              </a:ext>
            </a:extLst>
          </p:cNvPr>
          <p:cNvSpPr txBox="1"/>
          <p:nvPr/>
        </p:nvSpPr>
        <p:spPr>
          <a:xfrm>
            <a:off x="7217131" y="2636036"/>
            <a:ext cx="1285049" cy="261610"/>
          </a:xfrm>
          <a:prstGeom prst="rect">
            <a:avLst/>
          </a:prstGeom>
          <a:noFill/>
        </p:spPr>
        <p:txBody>
          <a:bodyPr wrap="square" rtlCol="0">
            <a:spAutoFit/>
          </a:bodyPr>
          <a:lstStyle/>
          <a:p>
            <a:r>
              <a:rPr kumimoji="1" lang="en-US" altLang="ja-JP" sz="1100" dirty="0">
                <a:latin typeface="+mn-ea"/>
              </a:rPr>
              <a:t>CFRP</a:t>
            </a:r>
            <a:r>
              <a:rPr kumimoji="1" lang="ja-JP" altLang="en-US" sz="1100" dirty="0">
                <a:latin typeface="+mn-ea"/>
              </a:rPr>
              <a:t>ロッド</a:t>
            </a:r>
          </a:p>
        </p:txBody>
      </p:sp>
    </p:spTree>
    <p:extLst>
      <p:ext uri="{BB962C8B-B14F-4D97-AF65-F5344CB8AC3E}">
        <p14:creationId xmlns:p14="http://schemas.microsoft.com/office/powerpoint/2010/main" val="3013782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D109A739-97B2-48C5-804D-846026890F6C}"/>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9221034-B800-4FD7-8DB4-83E50B353109}"/>
              </a:ext>
            </a:extLst>
          </p:cNvPr>
          <p:cNvSpPr txBox="1">
            <a:spLocks/>
          </p:cNvSpPr>
          <p:nvPr/>
        </p:nvSpPr>
        <p:spPr>
          <a:xfrm>
            <a:off x="267593" y="46403"/>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游ゴシック" panose="020B0400000000000000" pitchFamily="50" charset="-128"/>
                <a:ea typeface="游ゴシック" panose="020B0400000000000000" pitchFamily="50" charset="-128"/>
              </a:rPr>
              <a:t>CFRP</a:t>
            </a:r>
            <a:r>
              <a:rPr lang="ja-JP" altLang="en-US" sz="2400" b="1" dirty="0">
                <a:solidFill>
                  <a:schemeClr val="bg1"/>
                </a:solidFill>
                <a:latin typeface="游ゴシック" panose="020B0400000000000000" pitchFamily="50" charset="-128"/>
                <a:ea typeface="游ゴシック" panose="020B0400000000000000" pitchFamily="50" charset="-128"/>
              </a:rPr>
              <a:t>ロッド作成方法</a:t>
            </a:r>
            <a:endParaRPr lang="en-US" altLang="ja-JP" sz="2400" b="1" dirty="0">
              <a:solidFill>
                <a:schemeClr val="bg1"/>
              </a:solidFill>
              <a:latin typeface="游ゴシック" panose="020B0400000000000000" pitchFamily="50" charset="-128"/>
              <a:ea typeface="游ゴシック" panose="020B0400000000000000" pitchFamily="50" charset="-128"/>
            </a:endParaRPr>
          </a:p>
        </p:txBody>
      </p:sp>
      <p:pic>
        <p:nvPicPr>
          <p:cNvPr id="7" name="図 6" descr="ブラック, 座る, ドア, 異なる が含まれている画像&#10;&#10;自動的に生成された説明">
            <a:extLst>
              <a:ext uri="{FF2B5EF4-FFF2-40B4-BE49-F238E27FC236}">
                <a16:creationId xmlns:a16="http://schemas.microsoft.com/office/drawing/2014/main" id="{C7021AB0-9EEF-40D9-A02D-B6E3D2915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347" y="1114418"/>
            <a:ext cx="6862527" cy="4567606"/>
          </a:xfrm>
          <a:prstGeom prst="rect">
            <a:avLst/>
          </a:prstGeom>
        </p:spPr>
      </p:pic>
      <p:sp>
        <p:nvSpPr>
          <p:cNvPr id="6" name="テキスト ボックス 5">
            <a:extLst>
              <a:ext uri="{FF2B5EF4-FFF2-40B4-BE49-F238E27FC236}">
                <a16:creationId xmlns:a16="http://schemas.microsoft.com/office/drawing/2014/main" id="{58D518A6-2575-45EB-99B8-D7FC39086CC8}"/>
              </a:ext>
            </a:extLst>
          </p:cNvPr>
          <p:cNvSpPr txBox="1"/>
          <p:nvPr/>
        </p:nvSpPr>
        <p:spPr>
          <a:xfrm>
            <a:off x="986629" y="6058249"/>
            <a:ext cx="6092946"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latin typeface="+mn-ea"/>
              </a:rPr>
              <a:t>縦繊維｜</a:t>
            </a:r>
            <a:r>
              <a:rPr kumimoji="1" lang="en-US" altLang="ja-JP" sz="1600" dirty="0">
                <a:latin typeface="Times New Roman" panose="02020603050405020304" pitchFamily="18" charset="0"/>
                <a:cs typeface="Times New Roman" panose="02020603050405020304" pitchFamily="18" charset="0"/>
              </a:rPr>
              <a:t>CFF</a:t>
            </a:r>
            <a:r>
              <a:rPr kumimoji="1" lang="ja-JP" altLang="en-US" sz="1600" dirty="0">
                <a:latin typeface="Times New Roman" panose="02020603050405020304" pitchFamily="18" charset="0"/>
                <a:cs typeface="Times New Roman" panose="02020603050405020304" pitchFamily="18" charset="0"/>
              </a:rPr>
              <a:t> </a:t>
            </a:r>
            <a:r>
              <a:rPr lang="en-US" altLang="ja-JP" sz="1600" dirty="0" err="1">
                <a:latin typeface="Times New Roman" panose="02020603050405020304" pitchFamily="18" charset="0"/>
                <a:cs typeface="Times New Roman" panose="02020603050405020304" pitchFamily="18" charset="0"/>
              </a:rPr>
              <a:t>Markforged</a:t>
            </a:r>
            <a:r>
              <a:rPr lang="ja-JP" altLang="en-US" sz="1600" dirty="0">
                <a:latin typeface="+mn-ea"/>
              </a:rPr>
              <a:t>社 </a:t>
            </a:r>
            <a:r>
              <a:rPr lang="en-US" altLang="ja-JP" sz="1600" dirty="0">
                <a:latin typeface="Times New Roman" panose="02020603050405020304" pitchFamily="18" charset="0"/>
                <a:cs typeface="Times New Roman" panose="02020603050405020304" pitchFamily="18" charset="0"/>
              </a:rPr>
              <a:t>φ=0.37mm</a:t>
            </a:r>
            <a:endParaRPr lang="en-US" altLang="ja-JP" sz="1600" dirty="0">
              <a:latin typeface="+mn-ea"/>
            </a:endParaRPr>
          </a:p>
        </p:txBody>
      </p:sp>
      <p:sp>
        <p:nvSpPr>
          <p:cNvPr id="3" name="テキスト ボックス 2">
            <a:extLst>
              <a:ext uri="{FF2B5EF4-FFF2-40B4-BE49-F238E27FC236}">
                <a16:creationId xmlns:a16="http://schemas.microsoft.com/office/drawing/2014/main" id="{97F372B8-D583-4B00-969F-147C7E67BBA5}"/>
              </a:ext>
            </a:extLst>
          </p:cNvPr>
          <p:cNvSpPr txBox="1"/>
          <p:nvPr/>
        </p:nvSpPr>
        <p:spPr>
          <a:xfrm>
            <a:off x="423078" y="3105834"/>
            <a:ext cx="1254321" cy="584775"/>
          </a:xfrm>
          <a:prstGeom prst="rect">
            <a:avLst/>
          </a:prstGeom>
          <a:noFill/>
        </p:spPr>
        <p:txBody>
          <a:bodyPr wrap="square" rtlCol="0">
            <a:spAutoFit/>
          </a:bodyPr>
          <a:lstStyle/>
          <a:p>
            <a:r>
              <a:rPr kumimoji="1" lang="en-US" altLang="ja-JP" sz="1600" dirty="0"/>
              <a:t>CFRP </a:t>
            </a:r>
          </a:p>
          <a:p>
            <a:r>
              <a:rPr kumimoji="1" lang="en-US" altLang="ja-JP" sz="1600" dirty="0"/>
              <a:t>filament</a:t>
            </a:r>
            <a:endParaRPr kumimoji="1" lang="ja-JP" altLang="en-US" sz="1600" dirty="0"/>
          </a:p>
        </p:txBody>
      </p:sp>
    </p:spTree>
    <p:extLst>
      <p:ext uri="{BB962C8B-B14F-4D97-AF65-F5344CB8AC3E}">
        <p14:creationId xmlns:p14="http://schemas.microsoft.com/office/powerpoint/2010/main" val="1866019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1E73C5AA-C678-42D1-BFDA-E234EC97038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64480"/>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実験結果</a:t>
            </a:r>
            <a:r>
              <a:rPr lang="ja-JP" altLang="en-US" sz="2400" dirty="0">
                <a:solidFill>
                  <a:schemeClr val="bg1"/>
                </a:solidFill>
                <a:latin typeface="+mn-ea"/>
                <a:ea typeface="+mn-ea"/>
              </a:rPr>
              <a:t>｜自動強化試験片</a:t>
            </a:r>
          </a:p>
        </p:txBody>
      </p:sp>
      <p:sp>
        <p:nvSpPr>
          <p:cNvPr id="7" name="テキスト ボックス 6">
            <a:extLst>
              <a:ext uri="{FF2B5EF4-FFF2-40B4-BE49-F238E27FC236}">
                <a16:creationId xmlns:a16="http://schemas.microsoft.com/office/drawing/2014/main" id="{D78771B0-D668-4015-B5B5-7A54B73442DB}"/>
              </a:ext>
            </a:extLst>
          </p:cNvPr>
          <p:cNvSpPr txBox="1"/>
          <p:nvPr/>
        </p:nvSpPr>
        <p:spPr>
          <a:xfrm>
            <a:off x="4455504" y="1606191"/>
            <a:ext cx="4407507" cy="230832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latin typeface="+mn-ea"/>
              </a:rPr>
              <a:t>穴無試験片と比較して引張強さが</a:t>
            </a:r>
            <a:r>
              <a:rPr lang="en-US" altLang="ja-JP" sz="1600" dirty="0">
                <a:latin typeface="+mn-ea"/>
              </a:rPr>
              <a:t>45%</a:t>
            </a:r>
            <a:r>
              <a:rPr lang="ja-JP" altLang="en-US" sz="1600" dirty="0">
                <a:latin typeface="+mn-ea"/>
              </a:rPr>
              <a:t>向上．</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手動強化試験片では穴無試験片から強度が</a:t>
            </a:r>
            <a:r>
              <a:rPr lang="en-US" altLang="ja-JP" sz="1600" dirty="0">
                <a:latin typeface="+mn-ea"/>
              </a:rPr>
              <a:t>90%</a:t>
            </a:r>
            <a:r>
              <a:rPr lang="ja-JP" altLang="en-US" sz="1600" dirty="0">
                <a:latin typeface="+mn-ea"/>
              </a:rPr>
              <a:t>向上しており，自動強化試験片の強度は十分ではない．</a:t>
            </a:r>
            <a:endParaRPr lang="en-US" altLang="ja-JP" sz="1600" dirty="0">
              <a:latin typeface="+mn-ea"/>
            </a:endParaRPr>
          </a:p>
          <a:p>
            <a:endParaRPr lang="en-US" altLang="ja-JP" sz="1600" dirty="0">
              <a:latin typeface="+mn-ea"/>
            </a:endParaRPr>
          </a:p>
          <a:p>
            <a:r>
              <a:rPr lang="ja-JP" altLang="en-US" sz="1600" b="1" dirty="0">
                <a:solidFill>
                  <a:schemeClr val="accent1">
                    <a:lumMod val="50000"/>
                  </a:schemeClr>
                </a:solidFill>
                <a:latin typeface="+mn-ea"/>
              </a:rPr>
              <a:t>原因</a:t>
            </a:r>
            <a:endParaRPr lang="en-US" altLang="ja-JP" sz="1600" b="1" dirty="0">
              <a:solidFill>
                <a:schemeClr val="accent1">
                  <a:lumMod val="50000"/>
                </a:schemeClr>
              </a:solidFill>
              <a:latin typeface="+mn-ea"/>
            </a:endParaRPr>
          </a:p>
          <a:p>
            <a:r>
              <a:rPr lang="en-US" altLang="ja-JP" sz="1600" dirty="0">
                <a:latin typeface="+mn-ea"/>
              </a:rPr>
              <a:t>CFRP</a:t>
            </a:r>
            <a:r>
              <a:rPr lang="ja-JP" altLang="en-US" sz="1600" dirty="0">
                <a:latin typeface="+mn-ea"/>
              </a:rPr>
              <a:t>ロッドの長さが</a:t>
            </a:r>
            <a:r>
              <a:rPr lang="en-US" altLang="ja-JP" sz="1600" dirty="0">
                <a:latin typeface="+mn-ea"/>
              </a:rPr>
              <a:t>30mm</a:t>
            </a:r>
            <a:r>
              <a:rPr lang="ja-JP" altLang="en-US" sz="1600" dirty="0">
                <a:latin typeface="+mn-ea"/>
              </a:rPr>
              <a:t>と短く，</a:t>
            </a:r>
            <a:endParaRPr lang="en-US" altLang="ja-JP" sz="1600" dirty="0">
              <a:latin typeface="+mn-ea"/>
            </a:endParaRPr>
          </a:p>
          <a:p>
            <a:r>
              <a:rPr lang="ja-JP" altLang="en-US" sz="1600" dirty="0">
                <a:latin typeface="+mn-ea"/>
              </a:rPr>
              <a:t>掴み部分で応力集中が生じ破断に至ったと考えられる．</a:t>
            </a:r>
            <a:endParaRPr lang="en-US" altLang="ja-JP" sz="1600" dirty="0">
              <a:latin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98" y="4771132"/>
            <a:ext cx="3599418" cy="1837150"/>
          </a:xfrm>
          <a:prstGeom prst="rect">
            <a:avLst/>
          </a:prstGeom>
        </p:spPr>
      </p:pic>
      <p:grpSp>
        <p:nvGrpSpPr>
          <p:cNvPr id="22" name="グループ化 21">
            <a:extLst>
              <a:ext uri="{FF2B5EF4-FFF2-40B4-BE49-F238E27FC236}">
                <a16:creationId xmlns:a16="http://schemas.microsoft.com/office/drawing/2014/main" id="{7B715A17-6A1A-4DD9-95DC-AF6313D96DA2}"/>
              </a:ext>
            </a:extLst>
          </p:cNvPr>
          <p:cNvGrpSpPr/>
          <p:nvPr/>
        </p:nvGrpSpPr>
        <p:grpSpPr>
          <a:xfrm>
            <a:off x="289398" y="824358"/>
            <a:ext cx="8606952" cy="435761"/>
            <a:chOff x="360060" y="3075275"/>
            <a:chExt cx="4499884" cy="435761"/>
          </a:xfrm>
        </p:grpSpPr>
        <p:sp>
          <p:nvSpPr>
            <p:cNvPr id="23" name="四角形: 角を丸くする 22">
              <a:extLst>
                <a:ext uri="{FF2B5EF4-FFF2-40B4-BE49-F238E27FC236}">
                  <a16:creationId xmlns:a16="http://schemas.microsoft.com/office/drawing/2014/main" id="{3CFE013D-204B-4A7B-873B-471D81579856}"/>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4" name="テキスト ボックス 23">
              <a:extLst>
                <a:ext uri="{FF2B5EF4-FFF2-40B4-BE49-F238E27FC236}">
                  <a16:creationId xmlns:a16="http://schemas.microsoft.com/office/drawing/2014/main" id="{BEDE84B6-5730-4729-8488-99E2D3C74716}"/>
                </a:ext>
              </a:extLst>
            </p:cNvPr>
            <p:cNvSpPr txBox="1"/>
            <p:nvPr/>
          </p:nvSpPr>
          <p:spPr>
            <a:xfrm flipH="1">
              <a:off x="421519" y="3137779"/>
              <a:ext cx="3393657" cy="338554"/>
            </a:xfrm>
            <a:prstGeom prst="rect">
              <a:avLst/>
            </a:prstGeom>
            <a:noFill/>
          </p:spPr>
          <p:txBody>
            <a:bodyPr wrap="square" rtlCol="0">
              <a:spAutoFit/>
            </a:bodyPr>
            <a:lstStyle/>
            <a:p>
              <a:r>
                <a:rPr kumimoji="1" lang="ja-JP" altLang="en-US" sz="1600" b="1" dirty="0">
                  <a:solidFill>
                    <a:schemeClr val="bg1"/>
                  </a:solidFill>
                </a:rPr>
                <a:t>引張強さ｜</a:t>
              </a:r>
              <a:r>
                <a:rPr kumimoji="1" lang="ja-JP" altLang="en-US" sz="1600" dirty="0">
                  <a:solidFill>
                    <a:schemeClr val="bg1"/>
                  </a:solidFill>
                </a:rPr>
                <a:t>手動強化試験片と自動強化試験片の比較</a:t>
              </a:r>
            </a:p>
          </p:txBody>
        </p:sp>
      </p:grpSp>
      <p:grpSp>
        <p:nvGrpSpPr>
          <p:cNvPr id="25" name="グループ化 24">
            <a:extLst>
              <a:ext uri="{FF2B5EF4-FFF2-40B4-BE49-F238E27FC236}">
                <a16:creationId xmlns:a16="http://schemas.microsoft.com/office/drawing/2014/main" id="{A2179506-8D1B-47CD-9D09-FFBFE6BAD9F8}"/>
              </a:ext>
            </a:extLst>
          </p:cNvPr>
          <p:cNvGrpSpPr/>
          <p:nvPr/>
        </p:nvGrpSpPr>
        <p:grpSpPr>
          <a:xfrm>
            <a:off x="289398" y="4196977"/>
            <a:ext cx="8606952" cy="435761"/>
            <a:chOff x="360060" y="3075275"/>
            <a:chExt cx="4499884" cy="435761"/>
          </a:xfrm>
        </p:grpSpPr>
        <p:sp>
          <p:nvSpPr>
            <p:cNvPr id="26" name="四角形: 角を丸くする 25">
              <a:extLst>
                <a:ext uri="{FF2B5EF4-FFF2-40B4-BE49-F238E27FC236}">
                  <a16:creationId xmlns:a16="http://schemas.microsoft.com/office/drawing/2014/main" id="{5F3DDC5B-9897-4D78-A5AF-A7688F0BC44B}"/>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7" name="テキスト ボックス 26">
              <a:extLst>
                <a:ext uri="{FF2B5EF4-FFF2-40B4-BE49-F238E27FC236}">
                  <a16:creationId xmlns:a16="http://schemas.microsoft.com/office/drawing/2014/main" id="{AEAF44EB-5B09-47A3-AEB7-A2FB3F4C5CE2}"/>
                </a:ext>
              </a:extLst>
            </p:cNvPr>
            <p:cNvSpPr txBox="1"/>
            <p:nvPr/>
          </p:nvSpPr>
          <p:spPr>
            <a:xfrm flipH="1">
              <a:off x="421519" y="3137779"/>
              <a:ext cx="3393657" cy="338554"/>
            </a:xfrm>
            <a:prstGeom prst="rect">
              <a:avLst/>
            </a:prstGeom>
            <a:noFill/>
          </p:spPr>
          <p:txBody>
            <a:bodyPr wrap="square" rtlCol="0">
              <a:spAutoFit/>
            </a:bodyPr>
            <a:lstStyle/>
            <a:p>
              <a:r>
                <a:rPr kumimoji="1" lang="ja-JP" altLang="en-US" sz="1600" b="1" dirty="0">
                  <a:solidFill>
                    <a:schemeClr val="bg1"/>
                  </a:solidFill>
                </a:rPr>
                <a:t>自動強化試験片の断面観察</a:t>
              </a:r>
            </a:p>
          </p:txBody>
        </p:sp>
      </p:grpSp>
      <p:sp>
        <p:nvSpPr>
          <p:cNvPr id="29" name="テキスト ボックス 28">
            <a:extLst>
              <a:ext uri="{FF2B5EF4-FFF2-40B4-BE49-F238E27FC236}">
                <a16:creationId xmlns:a16="http://schemas.microsoft.com/office/drawing/2014/main" id="{F140C200-587A-40F9-9D0A-3A00CC21EB73}"/>
              </a:ext>
            </a:extLst>
          </p:cNvPr>
          <p:cNvSpPr txBox="1"/>
          <p:nvPr/>
        </p:nvSpPr>
        <p:spPr>
          <a:xfrm>
            <a:off x="4440927" y="5027243"/>
            <a:ext cx="4422084" cy="1354217"/>
          </a:xfrm>
          <a:prstGeom prst="rect">
            <a:avLst/>
          </a:prstGeom>
          <a:noFill/>
        </p:spPr>
        <p:txBody>
          <a:bodyPr wrap="square" rtlCol="0">
            <a:spAutoFit/>
          </a:bodyPr>
          <a:lstStyle/>
          <a:p>
            <a:r>
              <a:rPr lang="ja-JP" altLang="en-US" sz="1600" dirty="0">
                <a:latin typeface="+mn-ea"/>
              </a:rPr>
              <a:t>手動強化試験片の場合，ボイド面積は</a:t>
            </a:r>
            <a:endParaRPr lang="en-US" altLang="ja-JP" sz="1600" dirty="0">
              <a:latin typeface="+mn-ea"/>
            </a:endParaRPr>
          </a:p>
          <a:p>
            <a:r>
              <a:rPr lang="ja-JP" altLang="en-US" sz="1600" dirty="0">
                <a:latin typeface="+mn-ea"/>
              </a:rPr>
              <a:t>試験片断面積の約</a:t>
            </a:r>
            <a:r>
              <a:rPr lang="en-US" altLang="ja-JP" sz="1600" dirty="0">
                <a:latin typeface="+mn-ea"/>
              </a:rPr>
              <a:t>0.9%</a:t>
            </a:r>
            <a:r>
              <a:rPr lang="ja-JP" altLang="en-US" sz="1600" dirty="0">
                <a:latin typeface="+mn-ea"/>
              </a:rPr>
              <a:t>あったのに対し，</a:t>
            </a:r>
            <a:endParaRPr lang="en-US" altLang="ja-JP" sz="1600" dirty="0">
              <a:latin typeface="+mn-ea"/>
            </a:endParaRPr>
          </a:p>
          <a:p>
            <a:r>
              <a:rPr lang="ja-JP" altLang="en-US" sz="1600" dirty="0">
                <a:latin typeface="+mn-ea"/>
              </a:rPr>
              <a:t>自動強化試験片はボイドがほとんどない．</a:t>
            </a:r>
            <a:endParaRPr lang="en-US" altLang="ja-JP" sz="1600" dirty="0">
              <a:latin typeface="+mn-ea"/>
            </a:endParaRPr>
          </a:p>
          <a:p>
            <a:r>
              <a:rPr lang="ja-JP" altLang="en-US" sz="1600" dirty="0">
                <a:latin typeface="+mn-ea"/>
              </a:rPr>
              <a:t>↓</a:t>
            </a:r>
            <a:endParaRPr lang="en-US" altLang="ja-JP" sz="1600" dirty="0">
              <a:latin typeface="+mn-ea"/>
            </a:endParaRPr>
          </a:p>
          <a:p>
            <a:r>
              <a:rPr lang="ja-JP" altLang="en-US" sz="1600" dirty="0">
                <a:solidFill>
                  <a:srgbClr val="FF0000"/>
                </a:solidFill>
                <a:latin typeface="+mn-ea"/>
              </a:rPr>
              <a:t>自動埋め込みの方が成形品質が高い</a:t>
            </a:r>
            <a:endParaRPr lang="en-US" altLang="ja-JP" sz="1600" dirty="0">
              <a:solidFill>
                <a:srgbClr val="FF0000"/>
              </a:solidFill>
              <a:latin typeface="+mn-ea"/>
            </a:endParaRPr>
          </a:p>
        </p:txBody>
      </p:sp>
      <p:pic>
        <p:nvPicPr>
          <p:cNvPr id="9" name="図 8">
            <a:extLst>
              <a:ext uri="{FF2B5EF4-FFF2-40B4-BE49-F238E27FC236}">
                <a16:creationId xmlns:a16="http://schemas.microsoft.com/office/drawing/2014/main" id="{E2D65BA9-353F-437E-8CDD-DC9DF751B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00" y="1547635"/>
            <a:ext cx="3863623" cy="2405227"/>
          </a:xfrm>
          <a:prstGeom prst="rect">
            <a:avLst/>
          </a:prstGeom>
        </p:spPr>
      </p:pic>
    </p:spTree>
    <p:extLst>
      <p:ext uri="{BB962C8B-B14F-4D97-AF65-F5344CB8AC3E}">
        <p14:creationId xmlns:p14="http://schemas.microsoft.com/office/powerpoint/2010/main" val="2679907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927F241F-468F-4B00-8A12-EDDCAA3336F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108682"/>
            <a:ext cx="8087027" cy="496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断面観察</a:t>
            </a:r>
            <a:endParaRPr lang="ja-JP" altLang="en-US" sz="2400" dirty="0">
              <a:solidFill>
                <a:schemeClr val="bg1"/>
              </a:solidFill>
              <a:latin typeface="+mn-ea"/>
              <a:ea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083" y="2263123"/>
            <a:ext cx="3599418" cy="1837150"/>
          </a:xfrm>
          <a:prstGeom prst="rect">
            <a:avLst/>
          </a:prstGeom>
        </p:spPr>
      </p:pic>
      <p:pic>
        <p:nvPicPr>
          <p:cNvPr id="14" name="図 13">
            <a:extLst>
              <a:ext uri="{FF2B5EF4-FFF2-40B4-BE49-F238E27FC236}">
                <a16:creationId xmlns:a16="http://schemas.microsoft.com/office/drawing/2014/main" id="{333A1347-DA6C-40D3-A044-0823F5B6C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99" y="2200617"/>
            <a:ext cx="3502275" cy="1962163"/>
          </a:xfrm>
          <a:prstGeom prst="rect">
            <a:avLst/>
          </a:prstGeom>
        </p:spPr>
      </p:pic>
      <p:grpSp>
        <p:nvGrpSpPr>
          <p:cNvPr id="15" name="グループ化 14">
            <a:extLst>
              <a:ext uri="{FF2B5EF4-FFF2-40B4-BE49-F238E27FC236}">
                <a16:creationId xmlns:a16="http://schemas.microsoft.com/office/drawing/2014/main" id="{0AC4ADC7-0FDA-44D1-9A1B-34772937DE2A}"/>
              </a:ext>
            </a:extLst>
          </p:cNvPr>
          <p:cNvGrpSpPr/>
          <p:nvPr/>
        </p:nvGrpSpPr>
        <p:grpSpPr>
          <a:xfrm>
            <a:off x="4747571" y="1542567"/>
            <a:ext cx="4049832" cy="435761"/>
            <a:chOff x="360060" y="3075275"/>
            <a:chExt cx="4499884" cy="435761"/>
          </a:xfrm>
        </p:grpSpPr>
        <p:sp>
          <p:nvSpPr>
            <p:cNvPr id="16" name="四角形: 角を丸くする 15">
              <a:extLst>
                <a:ext uri="{FF2B5EF4-FFF2-40B4-BE49-F238E27FC236}">
                  <a16:creationId xmlns:a16="http://schemas.microsoft.com/office/drawing/2014/main" id="{706E7469-37FA-44B2-A3D8-A8676A1F571C}"/>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7" name="テキスト ボックス 16">
              <a:extLst>
                <a:ext uri="{FF2B5EF4-FFF2-40B4-BE49-F238E27FC236}">
                  <a16:creationId xmlns:a16="http://schemas.microsoft.com/office/drawing/2014/main" id="{C1A97DD3-0F09-431B-A15D-0160593F60DA}"/>
                </a:ext>
              </a:extLst>
            </p:cNvPr>
            <p:cNvSpPr txBox="1"/>
            <p:nvPr/>
          </p:nvSpPr>
          <p:spPr>
            <a:xfrm flipH="1">
              <a:off x="433996"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自動強化試験片</a:t>
              </a:r>
            </a:p>
          </p:txBody>
        </p:sp>
      </p:grpSp>
      <p:grpSp>
        <p:nvGrpSpPr>
          <p:cNvPr id="18" name="グループ化 17">
            <a:extLst>
              <a:ext uri="{FF2B5EF4-FFF2-40B4-BE49-F238E27FC236}">
                <a16:creationId xmlns:a16="http://schemas.microsoft.com/office/drawing/2014/main" id="{8186CA98-9F68-4A07-B5DA-55BC00C9F087}"/>
              </a:ext>
            </a:extLst>
          </p:cNvPr>
          <p:cNvGrpSpPr/>
          <p:nvPr/>
        </p:nvGrpSpPr>
        <p:grpSpPr>
          <a:xfrm>
            <a:off x="346597" y="1542567"/>
            <a:ext cx="4049830" cy="435761"/>
            <a:chOff x="360060" y="3075275"/>
            <a:chExt cx="4499884" cy="435761"/>
          </a:xfrm>
        </p:grpSpPr>
        <p:sp>
          <p:nvSpPr>
            <p:cNvPr id="20" name="四角形: 角を丸くする 19">
              <a:extLst>
                <a:ext uri="{FF2B5EF4-FFF2-40B4-BE49-F238E27FC236}">
                  <a16:creationId xmlns:a16="http://schemas.microsoft.com/office/drawing/2014/main" id="{F160126A-1C24-4C30-AD8A-040293FE7AD9}"/>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1" name="テキスト ボックス 20">
              <a:extLst>
                <a:ext uri="{FF2B5EF4-FFF2-40B4-BE49-F238E27FC236}">
                  <a16:creationId xmlns:a16="http://schemas.microsoft.com/office/drawing/2014/main" id="{F48D8FEC-91B3-4BD3-938F-E3600F225BE8}"/>
                </a:ext>
              </a:extLst>
            </p:cNvPr>
            <p:cNvSpPr txBox="1"/>
            <p:nvPr/>
          </p:nvSpPr>
          <p:spPr>
            <a:xfrm flipH="1">
              <a:off x="47055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手動強化試験片</a:t>
              </a:r>
              <a:endParaRPr kumimoji="1" lang="en-US" altLang="ja-JP" sz="1600" b="1" dirty="0">
                <a:solidFill>
                  <a:schemeClr val="bg1"/>
                </a:solidFill>
                <a:latin typeface="+mn-ea"/>
              </a:endParaRPr>
            </a:p>
          </p:txBody>
        </p:sp>
      </p:grpSp>
      <p:sp>
        <p:nvSpPr>
          <p:cNvPr id="28" name="コンテンツ プレースホルダー 9">
            <a:extLst>
              <a:ext uri="{FF2B5EF4-FFF2-40B4-BE49-F238E27FC236}">
                <a16:creationId xmlns:a16="http://schemas.microsoft.com/office/drawing/2014/main" id="{B672298F-64A5-4994-AC71-325B59AB0F10}"/>
              </a:ext>
            </a:extLst>
          </p:cNvPr>
          <p:cNvSpPr txBox="1">
            <a:spLocks/>
          </p:cNvSpPr>
          <p:nvPr/>
        </p:nvSpPr>
        <p:spPr>
          <a:xfrm>
            <a:off x="616499" y="4470099"/>
            <a:ext cx="3637449" cy="1124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フィラメントが試験片内部で分散している</a:t>
            </a:r>
            <a:endParaRPr lang="en-US" altLang="ja-JP" sz="1600" dirty="0">
              <a:latin typeface="+mn-ea"/>
            </a:endParaRPr>
          </a:p>
          <a:p>
            <a:pPr>
              <a:buFont typeface="Wingdings" panose="05000000000000000000" pitchFamily="2" charset="2"/>
              <a:buChar char="Ø"/>
            </a:pPr>
            <a:r>
              <a:rPr lang="ja-JP" altLang="en-US" sz="1600" dirty="0">
                <a:latin typeface="+mn-ea"/>
              </a:rPr>
              <a:t>ボイドの量が多い</a:t>
            </a:r>
            <a:endParaRPr lang="en-US" altLang="ja-JP" sz="1600" dirty="0">
              <a:latin typeface="+mn-ea"/>
            </a:endParaRPr>
          </a:p>
        </p:txBody>
      </p:sp>
      <p:sp>
        <p:nvSpPr>
          <p:cNvPr id="31" name="コンテンツ プレースホルダー 9">
            <a:extLst>
              <a:ext uri="{FF2B5EF4-FFF2-40B4-BE49-F238E27FC236}">
                <a16:creationId xmlns:a16="http://schemas.microsoft.com/office/drawing/2014/main" id="{C6878AB2-F712-46CE-B8B7-EB7AC11E7AAA}"/>
              </a:ext>
            </a:extLst>
          </p:cNvPr>
          <p:cNvSpPr txBox="1">
            <a:spLocks/>
          </p:cNvSpPr>
          <p:nvPr/>
        </p:nvSpPr>
        <p:spPr>
          <a:xfrm>
            <a:off x="4814112" y="4470099"/>
            <a:ext cx="3637449" cy="1124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フィラメントが一ヵ所にかたまっている</a:t>
            </a:r>
            <a:endParaRPr lang="en-US" altLang="ja-JP" sz="1600" dirty="0">
              <a:latin typeface="+mn-ea"/>
            </a:endParaRPr>
          </a:p>
          <a:p>
            <a:pPr>
              <a:buFont typeface="Wingdings" panose="05000000000000000000" pitchFamily="2" charset="2"/>
              <a:buChar char="Ø"/>
            </a:pPr>
            <a:r>
              <a:rPr lang="ja-JP" altLang="en-US" sz="1600" dirty="0">
                <a:latin typeface="+mn-ea"/>
              </a:rPr>
              <a:t>ボイドの量が少ない</a:t>
            </a:r>
            <a:endParaRPr lang="en-US" altLang="ja-JP" sz="1600" dirty="0">
              <a:latin typeface="+mn-ea"/>
            </a:endParaRPr>
          </a:p>
        </p:txBody>
      </p:sp>
      <p:sp>
        <p:nvSpPr>
          <p:cNvPr id="33" name="テキスト ボックス 32">
            <a:extLst>
              <a:ext uri="{FF2B5EF4-FFF2-40B4-BE49-F238E27FC236}">
                <a16:creationId xmlns:a16="http://schemas.microsoft.com/office/drawing/2014/main" id="{2E7952EC-FF3B-48B2-A327-74A4B0799F86}"/>
              </a:ext>
            </a:extLst>
          </p:cNvPr>
          <p:cNvSpPr txBox="1"/>
          <p:nvPr/>
        </p:nvSpPr>
        <p:spPr>
          <a:xfrm>
            <a:off x="437901" y="956691"/>
            <a:ext cx="8268197" cy="338554"/>
          </a:xfrm>
          <a:prstGeom prst="rect">
            <a:avLst/>
          </a:prstGeom>
          <a:noFill/>
        </p:spPr>
        <p:txBody>
          <a:bodyPr wrap="square" rtlCol="0">
            <a:spAutoFit/>
          </a:bodyPr>
          <a:lstStyle/>
          <a:p>
            <a:r>
              <a:rPr lang="ja-JP" altLang="en-US" sz="1600" dirty="0">
                <a:latin typeface="+mn-ea"/>
              </a:rPr>
              <a:t>手動強化試験片と自動強化試験片の断面を観察し，成型品質を比較する．</a:t>
            </a:r>
            <a:endParaRPr lang="en-US" altLang="ja-JP" sz="1600" dirty="0">
              <a:solidFill>
                <a:srgbClr val="FF0000"/>
              </a:solidFill>
              <a:latin typeface="+mn-ea"/>
            </a:endParaRPr>
          </a:p>
        </p:txBody>
      </p:sp>
      <p:sp>
        <p:nvSpPr>
          <p:cNvPr id="34" name="テキスト ボックス 33">
            <a:extLst>
              <a:ext uri="{FF2B5EF4-FFF2-40B4-BE49-F238E27FC236}">
                <a16:creationId xmlns:a16="http://schemas.microsoft.com/office/drawing/2014/main" id="{F2AF5C00-979F-4CC4-8C65-60D9B364E3DD}"/>
              </a:ext>
            </a:extLst>
          </p:cNvPr>
          <p:cNvSpPr txBox="1"/>
          <p:nvPr/>
        </p:nvSpPr>
        <p:spPr>
          <a:xfrm>
            <a:off x="437901" y="5802972"/>
            <a:ext cx="7993766" cy="584775"/>
          </a:xfrm>
          <a:prstGeom prst="rect">
            <a:avLst/>
          </a:prstGeom>
          <a:noFill/>
        </p:spPr>
        <p:txBody>
          <a:bodyPr wrap="square" rtlCol="0">
            <a:spAutoFit/>
          </a:bodyPr>
          <a:lstStyle/>
          <a:p>
            <a:r>
              <a:rPr kumimoji="1" lang="ja-JP" altLang="en-US" sz="1600" dirty="0">
                <a:latin typeface="+mn-ea"/>
              </a:rPr>
              <a:t>→ </a:t>
            </a:r>
            <a:r>
              <a:rPr kumimoji="1" lang="ja-JP" altLang="en-US" sz="1600" b="1" dirty="0">
                <a:solidFill>
                  <a:srgbClr val="FF0000"/>
                </a:solidFill>
                <a:latin typeface="+mn-ea"/>
              </a:rPr>
              <a:t>自動強化試験片の方が成形品質が高いということができ，自動化によって強度が</a:t>
            </a:r>
            <a:endParaRPr kumimoji="1" lang="en-US" altLang="ja-JP" sz="1600" b="1" dirty="0">
              <a:solidFill>
                <a:srgbClr val="FF0000"/>
              </a:solidFill>
              <a:latin typeface="+mn-ea"/>
            </a:endParaRPr>
          </a:p>
          <a:p>
            <a:r>
              <a:rPr kumimoji="1" lang="ja-JP" altLang="en-US" sz="1600" b="1" dirty="0">
                <a:solidFill>
                  <a:srgbClr val="FF0000"/>
                </a:solidFill>
                <a:latin typeface="+mn-ea"/>
              </a:rPr>
              <a:t>　</a:t>
            </a:r>
            <a:r>
              <a:rPr kumimoji="1" lang="en-US" altLang="ja-JP" sz="1600" b="1" dirty="0">
                <a:solidFill>
                  <a:srgbClr val="FF0000"/>
                </a:solidFill>
                <a:latin typeface="+mn-ea"/>
              </a:rPr>
              <a:t> </a:t>
            </a:r>
            <a:r>
              <a:rPr kumimoji="1" lang="ja-JP" altLang="en-US" sz="1600" b="1" dirty="0">
                <a:solidFill>
                  <a:srgbClr val="FF0000"/>
                </a:solidFill>
                <a:latin typeface="+mn-ea"/>
              </a:rPr>
              <a:t>下がることはない．</a:t>
            </a:r>
            <a:endParaRPr kumimoji="1" lang="ja-JP" altLang="en-US" sz="1600" dirty="0">
              <a:latin typeface="+mn-ea"/>
            </a:endParaRPr>
          </a:p>
        </p:txBody>
      </p:sp>
    </p:spTree>
    <p:extLst>
      <p:ext uri="{BB962C8B-B14F-4D97-AF65-F5344CB8AC3E}">
        <p14:creationId xmlns:p14="http://schemas.microsoft.com/office/powerpoint/2010/main" val="1388999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1706212-B6BF-4311-90AC-257E0619ACB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9221034-B800-4FD7-8DB4-83E50B353109}"/>
              </a:ext>
            </a:extLst>
          </p:cNvPr>
          <p:cNvSpPr txBox="1">
            <a:spLocks/>
          </p:cNvSpPr>
          <p:nvPr/>
        </p:nvSpPr>
        <p:spPr>
          <a:xfrm>
            <a:off x="267593" y="46403"/>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800" b="1" dirty="0">
                <a:solidFill>
                  <a:schemeClr val="bg1"/>
                </a:solidFill>
                <a:latin typeface="游ゴシック" panose="020B0400000000000000" pitchFamily="50" charset="-128"/>
                <a:ea typeface="游ゴシック" panose="020B0400000000000000" pitchFamily="50" charset="-128"/>
              </a:rPr>
              <a:t>CFRP(Carbon Fiber Reinforced Plastics)</a:t>
            </a:r>
            <a:r>
              <a:rPr lang="ja-JP" altLang="en-US" sz="1800" b="1" dirty="0">
                <a:solidFill>
                  <a:schemeClr val="bg1"/>
                </a:solidFill>
                <a:latin typeface="游ゴシック" panose="020B0400000000000000" pitchFamily="50" charset="-128"/>
                <a:ea typeface="游ゴシック" panose="020B0400000000000000" pitchFamily="50" charset="-128"/>
              </a:rPr>
              <a:t>｜炭素繊維強化プラスチック</a:t>
            </a:r>
          </a:p>
        </p:txBody>
      </p:sp>
      <p:sp>
        <p:nvSpPr>
          <p:cNvPr id="10" name="テキスト ボックス 9">
            <a:extLst>
              <a:ext uri="{FF2B5EF4-FFF2-40B4-BE49-F238E27FC236}">
                <a16:creationId xmlns:a16="http://schemas.microsoft.com/office/drawing/2014/main" id="{AF4B2A8A-8F72-4151-85D9-88F38A4D0281}"/>
              </a:ext>
            </a:extLst>
          </p:cNvPr>
          <p:cNvSpPr txBox="1"/>
          <p:nvPr/>
        </p:nvSpPr>
        <p:spPr>
          <a:xfrm>
            <a:off x="783204" y="1007570"/>
            <a:ext cx="6881854" cy="338554"/>
          </a:xfrm>
          <a:prstGeom prst="rect">
            <a:avLst/>
          </a:prstGeom>
          <a:noFill/>
        </p:spPr>
        <p:txBody>
          <a:bodyPr wrap="square">
            <a:spAutoFit/>
          </a:bodyPr>
          <a:lstStyle/>
          <a:p>
            <a:r>
              <a:rPr lang="ja-JP" altLang="en-US" sz="1600" b="1" dirty="0">
                <a:latin typeface="+mn-ea"/>
              </a:rPr>
              <a:t>特徴：</a:t>
            </a:r>
            <a:r>
              <a:rPr lang="ja-JP" altLang="en-US" sz="1600" dirty="0">
                <a:latin typeface="+mn-ea"/>
              </a:rPr>
              <a:t>軽い・強い・腐食しない</a:t>
            </a:r>
            <a:endParaRPr lang="en-US" altLang="ja-JP" sz="1600" dirty="0">
              <a:latin typeface="+mn-ea"/>
            </a:endParaRPr>
          </a:p>
        </p:txBody>
      </p:sp>
      <p:pic>
        <p:nvPicPr>
          <p:cNvPr id="12" name="図 11">
            <a:extLst>
              <a:ext uri="{FF2B5EF4-FFF2-40B4-BE49-F238E27FC236}">
                <a16:creationId xmlns:a16="http://schemas.microsoft.com/office/drawing/2014/main" id="{7782D277-8DBC-49D6-ABD8-9506A0D5EA46}"/>
              </a:ext>
            </a:extLst>
          </p:cNvPr>
          <p:cNvPicPr>
            <a:picLocks noChangeAspect="1"/>
          </p:cNvPicPr>
          <p:nvPr/>
        </p:nvPicPr>
        <p:blipFill>
          <a:blip r:embed="rId2"/>
          <a:stretch>
            <a:fillRect/>
          </a:stretch>
        </p:blipFill>
        <p:spPr>
          <a:xfrm>
            <a:off x="1136988" y="1644712"/>
            <a:ext cx="6870023" cy="2344075"/>
          </a:xfrm>
          <a:prstGeom prst="rect">
            <a:avLst/>
          </a:prstGeom>
        </p:spPr>
      </p:pic>
      <p:sp>
        <p:nvSpPr>
          <p:cNvPr id="13" name="テキスト ボックス 12">
            <a:extLst>
              <a:ext uri="{FF2B5EF4-FFF2-40B4-BE49-F238E27FC236}">
                <a16:creationId xmlns:a16="http://schemas.microsoft.com/office/drawing/2014/main" id="{4DA33B03-4105-4244-BB96-64DABA09AEB9}"/>
              </a:ext>
            </a:extLst>
          </p:cNvPr>
          <p:cNvSpPr txBox="1"/>
          <p:nvPr/>
        </p:nvSpPr>
        <p:spPr>
          <a:xfrm>
            <a:off x="1136988" y="3988787"/>
            <a:ext cx="6881854" cy="276999"/>
          </a:xfrm>
          <a:prstGeom prst="rect">
            <a:avLst/>
          </a:prstGeom>
          <a:noFill/>
        </p:spPr>
        <p:txBody>
          <a:bodyPr wrap="square">
            <a:spAutoFit/>
          </a:bodyPr>
          <a:lstStyle/>
          <a:p>
            <a:r>
              <a:rPr lang="ja-JP" altLang="en-US" sz="1200" dirty="0">
                <a:latin typeface="+mn-ea"/>
              </a:rPr>
              <a:t>出典｜</a:t>
            </a:r>
            <a:r>
              <a:rPr lang="en-US" altLang="ja-JP" sz="1200" dirty="0">
                <a:latin typeface="+mn-ea"/>
              </a:rPr>
              <a:t>https://www.carbonmagic.com/cfrp/</a:t>
            </a:r>
            <a:endParaRPr lang="ja-JP" altLang="en-US" sz="1200" dirty="0">
              <a:latin typeface="+mn-ea"/>
            </a:endParaRPr>
          </a:p>
        </p:txBody>
      </p:sp>
      <p:sp>
        <p:nvSpPr>
          <p:cNvPr id="14" name="テキスト ボックス 13">
            <a:extLst>
              <a:ext uri="{FF2B5EF4-FFF2-40B4-BE49-F238E27FC236}">
                <a16:creationId xmlns:a16="http://schemas.microsoft.com/office/drawing/2014/main" id="{A7179600-BA8A-47D3-8ED1-E887CDA492EE}"/>
              </a:ext>
            </a:extLst>
          </p:cNvPr>
          <p:cNvSpPr txBox="1"/>
          <p:nvPr/>
        </p:nvSpPr>
        <p:spPr>
          <a:xfrm>
            <a:off x="783204" y="4596718"/>
            <a:ext cx="6881854" cy="1815882"/>
          </a:xfrm>
          <a:prstGeom prst="rect">
            <a:avLst/>
          </a:prstGeom>
          <a:noFill/>
        </p:spPr>
        <p:txBody>
          <a:bodyPr wrap="square">
            <a:spAutoFit/>
          </a:bodyPr>
          <a:lstStyle/>
          <a:p>
            <a:r>
              <a:rPr lang="ja-JP" altLang="en-US" sz="1600" b="1" dirty="0">
                <a:latin typeface="+mn-ea"/>
              </a:rPr>
              <a:t>使用用途</a:t>
            </a:r>
            <a:endParaRPr lang="en-US" altLang="ja-JP" sz="1600" b="1" dirty="0">
              <a:latin typeface="+mn-ea"/>
            </a:endParaRPr>
          </a:p>
          <a:p>
            <a:pPr marL="285750" indent="-285750">
              <a:buFont typeface="Wingdings" panose="05000000000000000000" pitchFamily="2" charset="2"/>
              <a:buChar char="Ø"/>
            </a:pPr>
            <a:r>
              <a:rPr lang="ja-JP" altLang="en-US" sz="1600" dirty="0">
                <a:latin typeface="+mn-ea"/>
              </a:rPr>
              <a:t>航空機の翼，胴体，座席など</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ロケットのモーターケース</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自動車部品</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ドローン</a:t>
            </a:r>
            <a:endParaRPr lang="en-US" altLang="ja-JP" sz="1600" dirty="0">
              <a:latin typeface="+mn-ea"/>
            </a:endParaRPr>
          </a:p>
          <a:p>
            <a:pPr marL="285750" indent="-285750">
              <a:buFont typeface="Wingdings" panose="05000000000000000000" pitchFamily="2" charset="2"/>
              <a:buChar char="Ø"/>
            </a:pPr>
            <a:endParaRPr lang="en-US" altLang="ja-JP" sz="1600" dirty="0">
              <a:latin typeface="+mn-ea"/>
            </a:endParaRPr>
          </a:p>
          <a:p>
            <a:r>
              <a:rPr lang="ja-JP" altLang="en-US" sz="1600" dirty="0">
                <a:latin typeface="+mn-ea"/>
              </a:rPr>
              <a:t>→ 軽量化，耐疲労性，耐熱性などが求めらるときに使用される．</a:t>
            </a:r>
            <a:endParaRPr lang="en-US" altLang="ja-JP" sz="1600" dirty="0">
              <a:latin typeface="+mn-ea"/>
            </a:endParaRPr>
          </a:p>
        </p:txBody>
      </p:sp>
    </p:spTree>
    <p:extLst>
      <p:ext uri="{BB962C8B-B14F-4D97-AF65-F5344CB8AC3E}">
        <p14:creationId xmlns:p14="http://schemas.microsoft.com/office/powerpoint/2010/main" val="3627787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グラフ 18">
            <a:extLst>
              <a:ext uri="{FF2B5EF4-FFF2-40B4-BE49-F238E27FC236}">
                <a16:creationId xmlns:a16="http://schemas.microsoft.com/office/drawing/2014/main" id="{BADCA442-BF03-D547-9DB3-A3290E78AC1A}"/>
              </a:ext>
            </a:extLst>
          </p:cNvPr>
          <p:cNvGraphicFramePr>
            <a:graphicFrameLocks/>
          </p:cNvGraphicFramePr>
          <p:nvPr>
            <p:extLst>
              <p:ext uri="{D42A27DB-BD31-4B8C-83A1-F6EECF244321}">
                <p14:modId xmlns:p14="http://schemas.microsoft.com/office/powerpoint/2010/main" val="2550184125"/>
              </p:ext>
            </p:extLst>
          </p:nvPr>
        </p:nvGraphicFramePr>
        <p:xfrm>
          <a:off x="1863685" y="2827530"/>
          <a:ext cx="2480695" cy="2615196"/>
        </p:xfrm>
        <a:graphic>
          <a:graphicData uri="http://schemas.openxmlformats.org/drawingml/2006/chart">
            <c:chart xmlns:c="http://schemas.openxmlformats.org/drawingml/2006/chart" xmlns:r="http://schemas.openxmlformats.org/officeDocument/2006/relationships" r:id="rId3"/>
          </a:graphicData>
        </a:graphic>
      </p:graphicFrame>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提案手法の欠点</a:t>
            </a:r>
            <a:r>
              <a:rPr kumimoji="1" lang="en-US" altLang="ja-JP" sz="2400" b="1" dirty="0">
                <a:solidFill>
                  <a:schemeClr val="bg1"/>
                </a:solidFill>
                <a:latin typeface="+mn-ea"/>
              </a:rPr>
              <a:t> </a:t>
            </a:r>
            <a:r>
              <a:rPr kumimoji="1" lang="ja-JP" altLang="en-US" sz="2400" b="1">
                <a:solidFill>
                  <a:schemeClr val="bg1"/>
                </a:solidFill>
                <a:latin typeface="+mn-ea"/>
              </a:rPr>
              <a:t>①｜</a:t>
            </a:r>
            <a:r>
              <a:rPr kumimoji="1" lang="ja-JP" altLang="en-US" sz="2400">
                <a:solidFill>
                  <a:schemeClr val="bg1"/>
                </a:solidFill>
                <a:latin typeface="+mn-ea"/>
              </a:rPr>
              <a:t>応力集中</a:t>
            </a:r>
            <a:endParaRPr kumimoji="1" lang="en-US" altLang="ja-JP" sz="2400" dirty="0">
              <a:solidFill>
                <a:schemeClr val="bg1"/>
              </a:solidFill>
              <a:latin typeface="+mn-ea"/>
            </a:endParaRPr>
          </a:p>
        </p:txBody>
      </p:sp>
      <p:sp>
        <p:nvSpPr>
          <p:cNvPr id="184" name="テキスト ボックス 183">
            <a:extLst>
              <a:ext uri="{FF2B5EF4-FFF2-40B4-BE49-F238E27FC236}">
                <a16:creationId xmlns:a16="http://schemas.microsoft.com/office/drawing/2014/main" id="{C52EF734-8B41-9A42-AB46-491B78EA4F60}"/>
              </a:ext>
            </a:extLst>
          </p:cNvPr>
          <p:cNvSpPr txBox="1"/>
          <p:nvPr/>
        </p:nvSpPr>
        <p:spPr>
          <a:xfrm>
            <a:off x="400775" y="797179"/>
            <a:ext cx="7065149" cy="338554"/>
          </a:xfrm>
          <a:prstGeom prst="rect">
            <a:avLst/>
          </a:prstGeom>
          <a:noFill/>
        </p:spPr>
        <p:txBody>
          <a:bodyPr wrap="square" rtlCol="0">
            <a:spAutoFit/>
          </a:bodyPr>
          <a:lstStyle/>
          <a:p>
            <a:r>
              <a:rPr kumimoji="1" lang="ja-JP" altLang="en-US" sz="1600">
                <a:latin typeface="+mn-ea"/>
              </a:rPr>
              <a:t>提案手法は自動化に向いているが，十分な強度が得られない可能性がある．</a:t>
            </a:r>
            <a:endParaRPr kumimoji="1" lang="en-US" altLang="ja-JP" sz="1600" dirty="0">
              <a:latin typeface="+mn-ea"/>
            </a:endParaRPr>
          </a:p>
        </p:txBody>
      </p:sp>
      <p:sp>
        <p:nvSpPr>
          <p:cNvPr id="217" name="テキスト ボックス 216">
            <a:extLst>
              <a:ext uri="{FF2B5EF4-FFF2-40B4-BE49-F238E27FC236}">
                <a16:creationId xmlns:a16="http://schemas.microsoft.com/office/drawing/2014/main" id="{7A52945F-5D14-B34C-B8D3-5434C9BBC308}"/>
              </a:ext>
            </a:extLst>
          </p:cNvPr>
          <p:cNvSpPr txBox="1"/>
          <p:nvPr/>
        </p:nvSpPr>
        <p:spPr>
          <a:xfrm>
            <a:off x="420156" y="6068784"/>
            <a:ext cx="8395071" cy="584775"/>
          </a:xfrm>
          <a:prstGeom prst="rect">
            <a:avLst/>
          </a:prstGeom>
          <a:noFill/>
        </p:spPr>
        <p:txBody>
          <a:bodyPr wrap="square" rtlCol="0">
            <a:spAutoFit/>
          </a:bodyPr>
          <a:lstStyle/>
          <a:p>
            <a:r>
              <a:rPr kumimoji="1" lang="ja-JP" altLang="en-US" sz="1600">
                <a:latin typeface="+mn-ea"/>
              </a:rPr>
              <a:t>→ 埋め込まれる</a:t>
            </a:r>
            <a:r>
              <a:rPr kumimoji="1" lang="en-US" altLang="ja-JP" sz="1600" dirty="0">
                <a:latin typeface="+mn-ea"/>
              </a:rPr>
              <a:t>CFRP</a:t>
            </a:r>
            <a:r>
              <a:rPr kumimoji="1" lang="ja-JP" altLang="en-US" sz="1600">
                <a:latin typeface="+mn-ea"/>
              </a:rPr>
              <a:t>形状を工夫し，強度を上げる必要がある．</a:t>
            </a:r>
            <a:endParaRPr kumimoji="1" lang="en-US" altLang="ja-JP" sz="1600" dirty="0">
              <a:latin typeface="+mn-ea"/>
            </a:endParaRPr>
          </a:p>
          <a:p>
            <a:r>
              <a:rPr kumimoji="1" lang="en-US" altLang="ja-JP" sz="1600" dirty="0">
                <a:solidFill>
                  <a:srgbClr val="FF0000"/>
                </a:solidFill>
                <a:latin typeface="+mn-ea"/>
              </a:rPr>
              <a:t>  </a:t>
            </a:r>
            <a:r>
              <a:rPr kumimoji="1" lang="ja-JP" altLang="en-US" sz="1600">
                <a:solidFill>
                  <a:srgbClr val="FF0000"/>
                </a:solidFill>
                <a:latin typeface="+mn-ea"/>
              </a:rPr>
              <a:t>（目標値は</a:t>
            </a:r>
            <a:r>
              <a:rPr kumimoji="1" lang="en-US" altLang="ja-JP" sz="1600" dirty="0">
                <a:solidFill>
                  <a:srgbClr val="FF0000"/>
                </a:solidFill>
                <a:latin typeface="+mn-ea"/>
              </a:rPr>
              <a:t>CFRP1</a:t>
            </a:r>
            <a:r>
              <a:rPr kumimoji="1" lang="ja-JP" altLang="en-US" sz="1600">
                <a:solidFill>
                  <a:srgbClr val="FF0000"/>
                </a:solidFill>
                <a:latin typeface="+mn-ea"/>
              </a:rPr>
              <a:t>本の解析モデルの強度）</a:t>
            </a:r>
            <a:endParaRPr kumimoji="1" lang="en-US" altLang="ja-JP" sz="1600" dirty="0">
              <a:solidFill>
                <a:srgbClr val="FF0000"/>
              </a:solidFill>
              <a:latin typeface="+mn-ea"/>
            </a:endParaRPr>
          </a:p>
        </p:txBody>
      </p:sp>
      <p:pic>
        <p:nvPicPr>
          <p:cNvPr id="3" name="図 2" descr="パソコンの画面&#10;&#10;自動的に生成された説明">
            <a:extLst>
              <a:ext uri="{FF2B5EF4-FFF2-40B4-BE49-F238E27FC236}">
                <a16:creationId xmlns:a16="http://schemas.microsoft.com/office/drawing/2014/main" id="{F89275E2-D5B5-B640-B48C-715F49FF1B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87098" y="2936146"/>
            <a:ext cx="3983182" cy="935182"/>
          </a:xfrm>
          <a:prstGeom prst="rect">
            <a:avLst/>
          </a:prstGeom>
        </p:spPr>
      </p:pic>
      <p:pic>
        <p:nvPicPr>
          <p:cNvPr id="6" name="図 5" descr="パソコンの画面&#10;&#10;自動的に生成された説明">
            <a:extLst>
              <a:ext uri="{FF2B5EF4-FFF2-40B4-BE49-F238E27FC236}">
                <a16:creationId xmlns:a16="http://schemas.microsoft.com/office/drawing/2014/main" id="{FDC723A9-E2AE-AD48-99F2-D168C1612C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3060197" y="2914703"/>
            <a:ext cx="3983182" cy="958273"/>
          </a:xfrm>
          <a:prstGeom prst="rect">
            <a:avLst/>
          </a:prstGeom>
        </p:spPr>
      </p:pic>
      <p:pic>
        <p:nvPicPr>
          <p:cNvPr id="12" name="図 11" descr="モニター画面に映るウェブサイトのスクリーンショット&#10;&#10;自動的に生成された説明">
            <a:extLst>
              <a:ext uri="{FF2B5EF4-FFF2-40B4-BE49-F238E27FC236}">
                <a16:creationId xmlns:a16="http://schemas.microsoft.com/office/drawing/2014/main" id="{F73714B3-B288-BF42-98F2-31410286ABE1}"/>
              </a:ext>
            </a:extLst>
          </p:cNvPr>
          <p:cNvPicPr>
            <a:picLocks noChangeAspect="1"/>
          </p:cNvPicPr>
          <p:nvPr/>
        </p:nvPicPr>
        <p:blipFill rotWithShape="1">
          <a:blip r:embed="rId6">
            <a:extLst>
              <a:ext uri="{28A0092B-C50C-407E-A947-70E740481C1C}">
                <a14:useLocalDpi xmlns:a14="http://schemas.microsoft.com/office/drawing/2010/main" val="0"/>
              </a:ext>
            </a:extLst>
          </a:blip>
          <a:srcRect l="1942" t="3530" r="2524" b="45846"/>
          <a:stretch/>
        </p:blipFill>
        <p:spPr>
          <a:xfrm rot="16200000">
            <a:off x="4564645" y="2931055"/>
            <a:ext cx="3875985" cy="945363"/>
          </a:xfrm>
          <a:prstGeom prst="rect">
            <a:avLst/>
          </a:prstGeom>
        </p:spPr>
      </p:pic>
      <p:sp>
        <p:nvSpPr>
          <p:cNvPr id="20" name="テキスト ボックス 19">
            <a:extLst>
              <a:ext uri="{FF2B5EF4-FFF2-40B4-BE49-F238E27FC236}">
                <a16:creationId xmlns:a16="http://schemas.microsoft.com/office/drawing/2014/main" id="{6000D19D-000E-FF41-BD29-FFC26BEECE46}"/>
              </a:ext>
            </a:extLst>
          </p:cNvPr>
          <p:cNvSpPr txBox="1"/>
          <p:nvPr/>
        </p:nvSpPr>
        <p:spPr>
          <a:xfrm>
            <a:off x="640382" y="5343003"/>
            <a:ext cx="1050190" cy="461665"/>
          </a:xfrm>
          <a:prstGeom prst="rect">
            <a:avLst/>
          </a:prstGeom>
          <a:noFill/>
        </p:spPr>
        <p:txBody>
          <a:bodyPr wrap="square" rtlCol="0">
            <a:spAutoFit/>
          </a:bodyPr>
          <a:lstStyle/>
          <a:p>
            <a:r>
              <a:rPr kumimoji="1" lang="en-US" altLang="ja-JP" sz="1200" dirty="0">
                <a:latin typeface="+mn-ea"/>
              </a:rPr>
              <a:t>CFRP1</a:t>
            </a:r>
            <a:r>
              <a:rPr kumimoji="1" lang="ja-JP" altLang="en-US" sz="1200">
                <a:latin typeface="+mn-ea"/>
              </a:rPr>
              <a:t>本の解析モデル</a:t>
            </a:r>
            <a:endParaRPr kumimoji="1" lang="en-US" altLang="ja-JP" sz="1200" dirty="0">
              <a:latin typeface="+mn-ea"/>
            </a:endParaRPr>
          </a:p>
        </p:txBody>
      </p:sp>
      <p:sp>
        <p:nvSpPr>
          <p:cNvPr id="21" name="テキスト ボックス 20">
            <a:extLst>
              <a:ext uri="{FF2B5EF4-FFF2-40B4-BE49-F238E27FC236}">
                <a16:creationId xmlns:a16="http://schemas.microsoft.com/office/drawing/2014/main" id="{E2C7D450-ED58-E247-82A6-B38ADEBB8AEA}"/>
              </a:ext>
            </a:extLst>
          </p:cNvPr>
          <p:cNvSpPr txBox="1"/>
          <p:nvPr/>
        </p:nvSpPr>
        <p:spPr>
          <a:xfrm>
            <a:off x="4596466" y="5322907"/>
            <a:ext cx="1050190" cy="461665"/>
          </a:xfrm>
          <a:prstGeom prst="rect">
            <a:avLst/>
          </a:prstGeom>
          <a:noFill/>
        </p:spPr>
        <p:txBody>
          <a:bodyPr wrap="square" rtlCol="0">
            <a:spAutoFit/>
          </a:bodyPr>
          <a:lstStyle/>
          <a:p>
            <a:r>
              <a:rPr kumimoji="1" lang="ja-JP" altLang="en-US" sz="1200">
                <a:latin typeface="+mn-ea"/>
              </a:rPr>
              <a:t>提案手法の解析モデル</a:t>
            </a:r>
            <a:endParaRPr kumimoji="1" lang="en-US" altLang="ja-JP" sz="1200" dirty="0">
              <a:latin typeface="+mn-ea"/>
            </a:endParaRPr>
          </a:p>
        </p:txBody>
      </p:sp>
      <p:sp>
        <p:nvSpPr>
          <p:cNvPr id="22" name="テキスト ボックス 21">
            <a:extLst>
              <a:ext uri="{FF2B5EF4-FFF2-40B4-BE49-F238E27FC236}">
                <a16:creationId xmlns:a16="http://schemas.microsoft.com/office/drawing/2014/main" id="{2C2F1350-E2B4-F44C-84B3-B22A15A88960}"/>
              </a:ext>
            </a:extLst>
          </p:cNvPr>
          <p:cNvSpPr txBox="1"/>
          <p:nvPr/>
        </p:nvSpPr>
        <p:spPr>
          <a:xfrm>
            <a:off x="5961198" y="5343003"/>
            <a:ext cx="1124022" cy="461665"/>
          </a:xfrm>
          <a:prstGeom prst="rect">
            <a:avLst/>
          </a:prstGeom>
          <a:noFill/>
        </p:spPr>
        <p:txBody>
          <a:bodyPr wrap="square" rtlCol="0">
            <a:spAutoFit/>
          </a:bodyPr>
          <a:lstStyle/>
          <a:p>
            <a:r>
              <a:rPr kumimoji="1" lang="ja-JP" altLang="en-US" sz="1200">
                <a:latin typeface="+mn-ea"/>
              </a:rPr>
              <a:t>主応力分布図（提案手法）</a:t>
            </a:r>
            <a:endParaRPr kumimoji="1" lang="en-US" altLang="ja-JP" sz="1200" dirty="0">
              <a:latin typeface="+mn-ea"/>
            </a:endParaRPr>
          </a:p>
        </p:txBody>
      </p:sp>
      <p:cxnSp>
        <p:nvCxnSpPr>
          <p:cNvPr id="14" name="直線矢印コネクタ 13">
            <a:extLst>
              <a:ext uri="{FF2B5EF4-FFF2-40B4-BE49-F238E27FC236}">
                <a16:creationId xmlns:a16="http://schemas.microsoft.com/office/drawing/2014/main" id="{7EB5BD2A-66F2-0343-B5CA-9008943E764C}"/>
              </a:ext>
            </a:extLst>
          </p:cNvPr>
          <p:cNvCxnSpPr>
            <a:cxnSpLocks/>
          </p:cNvCxnSpPr>
          <p:nvPr/>
        </p:nvCxnSpPr>
        <p:spPr>
          <a:xfrm flipH="1">
            <a:off x="3933349" y="3178787"/>
            <a:ext cx="638652" cy="674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082287B4-C73E-A24E-B8B5-1F61135292F4}"/>
              </a:ext>
            </a:extLst>
          </p:cNvPr>
          <p:cNvCxnSpPr>
            <a:cxnSpLocks/>
          </p:cNvCxnSpPr>
          <p:nvPr/>
        </p:nvCxnSpPr>
        <p:spPr>
          <a:xfrm>
            <a:off x="1605123" y="3268232"/>
            <a:ext cx="935183" cy="584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DE5A8F8A-9CDB-644A-9E94-CDA67DE19C70}"/>
              </a:ext>
            </a:extLst>
          </p:cNvPr>
          <p:cNvCxnSpPr>
            <a:cxnSpLocks/>
            <a:endCxn id="37" idx="1"/>
          </p:cNvCxnSpPr>
          <p:nvPr/>
        </p:nvCxnSpPr>
        <p:spPr>
          <a:xfrm flipV="1">
            <a:off x="6972023" y="2458365"/>
            <a:ext cx="308292" cy="321029"/>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3" name="ドーナツ 32">
            <a:extLst>
              <a:ext uri="{FF2B5EF4-FFF2-40B4-BE49-F238E27FC236}">
                <a16:creationId xmlns:a16="http://schemas.microsoft.com/office/drawing/2014/main" id="{46B73F1A-CE82-C846-8C0E-DB76EA0067FE}"/>
              </a:ext>
            </a:extLst>
          </p:cNvPr>
          <p:cNvSpPr/>
          <p:nvPr/>
        </p:nvSpPr>
        <p:spPr>
          <a:xfrm>
            <a:off x="6504080" y="2528524"/>
            <a:ext cx="467943" cy="712053"/>
          </a:xfrm>
          <a:prstGeom prst="donut">
            <a:avLst>
              <a:gd name="adj" fmla="val 485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5D890CE7-7ABE-7D46-A58D-9C6738BF12D8}"/>
              </a:ext>
            </a:extLst>
          </p:cNvPr>
          <p:cNvSpPr txBox="1"/>
          <p:nvPr/>
        </p:nvSpPr>
        <p:spPr>
          <a:xfrm>
            <a:off x="7280315" y="2042866"/>
            <a:ext cx="1778231" cy="830997"/>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先端で</a:t>
            </a:r>
            <a:endParaRPr kumimoji="1" lang="en-US" altLang="ja-JP" sz="1600" dirty="0">
              <a:latin typeface="+mn-ea"/>
            </a:endParaRPr>
          </a:p>
          <a:p>
            <a:r>
              <a:rPr kumimoji="1" lang="en-US" altLang="ja-JP" sz="1600" dirty="0">
                <a:latin typeface="+mn-ea"/>
              </a:rPr>
              <a:t>PLA, </a:t>
            </a:r>
            <a:r>
              <a:rPr kumimoji="1" lang="ja-JP" altLang="en-US" sz="1600">
                <a:latin typeface="+mn-ea"/>
              </a:rPr>
              <a:t>エポキシに応力集中</a:t>
            </a:r>
            <a:endParaRPr kumimoji="1" lang="en-US" altLang="ja-JP" sz="1600" dirty="0">
              <a:latin typeface="+mn-ea"/>
            </a:endParaRPr>
          </a:p>
        </p:txBody>
      </p:sp>
      <p:sp>
        <p:nvSpPr>
          <p:cNvPr id="23" name="テキスト ボックス 22">
            <a:extLst>
              <a:ext uri="{FF2B5EF4-FFF2-40B4-BE49-F238E27FC236}">
                <a16:creationId xmlns:a16="http://schemas.microsoft.com/office/drawing/2014/main" id="{F6DB211B-05A9-B640-81CA-C3482F6B9F3B}"/>
              </a:ext>
            </a:extLst>
          </p:cNvPr>
          <p:cNvSpPr txBox="1"/>
          <p:nvPr/>
        </p:nvSpPr>
        <p:spPr>
          <a:xfrm>
            <a:off x="2384141" y="5183529"/>
            <a:ext cx="1837772" cy="276999"/>
          </a:xfrm>
          <a:prstGeom prst="rect">
            <a:avLst/>
          </a:prstGeom>
          <a:solidFill>
            <a:schemeClr val="bg1"/>
          </a:solidFill>
        </p:spPr>
        <p:txBody>
          <a:bodyPr wrap="square" rtlCol="0">
            <a:spAutoFit/>
          </a:bodyPr>
          <a:lstStyle/>
          <a:p>
            <a:endParaRPr kumimoji="1" lang="en-US" altLang="ja-JP" sz="1200" dirty="0">
              <a:latin typeface="+mn-ea"/>
            </a:endParaRPr>
          </a:p>
        </p:txBody>
      </p:sp>
      <p:sp>
        <p:nvSpPr>
          <p:cNvPr id="40" name="テキスト ボックス 39">
            <a:extLst>
              <a:ext uri="{FF2B5EF4-FFF2-40B4-BE49-F238E27FC236}">
                <a16:creationId xmlns:a16="http://schemas.microsoft.com/office/drawing/2014/main" id="{128E57E6-6FA6-354B-AE9F-7FB7B4161C7A}"/>
              </a:ext>
            </a:extLst>
          </p:cNvPr>
          <p:cNvSpPr txBox="1"/>
          <p:nvPr/>
        </p:nvSpPr>
        <p:spPr>
          <a:xfrm>
            <a:off x="2192242" y="5155058"/>
            <a:ext cx="2175953" cy="646331"/>
          </a:xfrm>
          <a:prstGeom prst="rect">
            <a:avLst/>
          </a:prstGeom>
          <a:noFill/>
        </p:spPr>
        <p:txBody>
          <a:bodyPr wrap="square" rtlCol="0">
            <a:spAutoFit/>
          </a:bodyPr>
          <a:lstStyle/>
          <a:p>
            <a:r>
              <a:rPr kumimoji="1" lang="ja-JP" altLang="en-US" sz="1200">
                <a:latin typeface="+mn-ea"/>
              </a:rPr>
              <a:t>解析結果</a:t>
            </a:r>
            <a:endParaRPr kumimoji="1" lang="en-US" altLang="ja-JP" sz="1200" dirty="0">
              <a:latin typeface="+mn-ea"/>
            </a:endParaRPr>
          </a:p>
          <a:p>
            <a:r>
              <a:rPr kumimoji="1" lang="ja-JP" altLang="en-US" sz="1200">
                <a:latin typeface="+mn-ea"/>
              </a:rPr>
              <a:t>重ね継ぎ手長さ：</a:t>
            </a:r>
            <a:r>
              <a:rPr kumimoji="1" lang="en-US" altLang="ja-JP" sz="1200" dirty="0">
                <a:latin typeface="+mn-ea"/>
              </a:rPr>
              <a:t>20 [mm]</a:t>
            </a:r>
          </a:p>
          <a:p>
            <a:r>
              <a:rPr kumimoji="1" lang="en-US" altLang="ja-JP" sz="1200" dirty="0">
                <a:latin typeface="+mn-ea"/>
              </a:rPr>
              <a:t>CFRP</a:t>
            </a:r>
            <a:r>
              <a:rPr kumimoji="1" lang="ja-JP" altLang="en-US" sz="1200">
                <a:latin typeface="+mn-ea"/>
              </a:rPr>
              <a:t>の太さ：</a:t>
            </a:r>
            <a:r>
              <a:rPr kumimoji="1" lang="en-US" altLang="ja-JP" sz="1200" dirty="0">
                <a:latin typeface="+mn-ea"/>
              </a:rPr>
              <a:t>1.0 [mm]</a:t>
            </a:r>
          </a:p>
        </p:txBody>
      </p:sp>
    </p:spTree>
    <p:extLst>
      <p:ext uri="{BB962C8B-B14F-4D97-AF65-F5344CB8AC3E}">
        <p14:creationId xmlns:p14="http://schemas.microsoft.com/office/powerpoint/2010/main" val="299714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5BBA3A3-DE7A-EE40-8EC3-D16C3387FCB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6" name="テキスト ボックス 5">
            <a:extLst>
              <a:ext uri="{FF2B5EF4-FFF2-40B4-BE49-F238E27FC236}">
                <a16:creationId xmlns:a16="http://schemas.microsoft.com/office/drawing/2014/main" id="{ABB5EFCA-060C-214E-83E3-C4B64E2E72ED}"/>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提案手法の欠点</a:t>
            </a:r>
            <a:r>
              <a:rPr kumimoji="1" lang="en-US" altLang="ja-JP" sz="2400" b="1" dirty="0">
                <a:solidFill>
                  <a:schemeClr val="bg1"/>
                </a:solidFill>
                <a:latin typeface="+mn-ea"/>
              </a:rPr>
              <a:t> ②</a:t>
            </a:r>
            <a:r>
              <a:rPr kumimoji="1" lang="ja-JP" altLang="en-US" sz="2400" b="1">
                <a:solidFill>
                  <a:schemeClr val="bg1"/>
                </a:solidFill>
                <a:latin typeface="+mn-ea"/>
              </a:rPr>
              <a:t>｜</a:t>
            </a:r>
            <a:r>
              <a:rPr kumimoji="1" lang="ja-JP" altLang="en-US" sz="2400">
                <a:solidFill>
                  <a:schemeClr val="bg1"/>
                </a:solidFill>
                <a:latin typeface="+mn-ea"/>
              </a:rPr>
              <a:t> </a:t>
            </a:r>
            <a:r>
              <a:rPr kumimoji="1" lang="en-US" altLang="ja-JP" sz="2400" dirty="0">
                <a:solidFill>
                  <a:schemeClr val="bg1"/>
                </a:solidFill>
                <a:latin typeface="+mn-ea"/>
              </a:rPr>
              <a:t>CFRP</a:t>
            </a:r>
            <a:r>
              <a:rPr kumimoji="1" lang="ja-JP" altLang="en-US" sz="2400">
                <a:solidFill>
                  <a:schemeClr val="bg1"/>
                </a:solidFill>
                <a:latin typeface="+mn-ea"/>
              </a:rPr>
              <a:t>間距離と引張強度</a:t>
            </a:r>
            <a:endParaRPr kumimoji="1" lang="en-US" altLang="ja-JP" sz="2400" dirty="0">
              <a:solidFill>
                <a:schemeClr val="bg1"/>
              </a:solidFill>
              <a:latin typeface="+mn-ea"/>
            </a:endParaRPr>
          </a:p>
        </p:txBody>
      </p:sp>
      <p:pic>
        <p:nvPicPr>
          <p:cNvPr id="42" name="図 41" descr="グラフ&#10;&#10;中程度の精度で自動的に生成された説明">
            <a:extLst>
              <a:ext uri="{FF2B5EF4-FFF2-40B4-BE49-F238E27FC236}">
                <a16:creationId xmlns:a16="http://schemas.microsoft.com/office/drawing/2014/main" id="{17DE02B4-22C7-824A-880B-C8009777B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806" y="4205398"/>
            <a:ext cx="1044341" cy="2185169"/>
          </a:xfrm>
          <a:prstGeom prst="rect">
            <a:avLst/>
          </a:prstGeom>
        </p:spPr>
      </p:pic>
      <p:pic>
        <p:nvPicPr>
          <p:cNvPr id="44" name="図 43" descr="ダイアグラム が含まれている画像&#10;&#10;自動的に生成された説明">
            <a:extLst>
              <a:ext uri="{FF2B5EF4-FFF2-40B4-BE49-F238E27FC236}">
                <a16:creationId xmlns:a16="http://schemas.microsoft.com/office/drawing/2014/main" id="{A3D679EB-B0D7-0C48-BBED-362109490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21" y="4205399"/>
            <a:ext cx="1044341" cy="2185169"/>
          </a:xfrm>
          <a:prstGeom prst="rect">
            <a:avLst/>
          </a:prstGeom>
        </p:spPr>
      </p:pic>
      <p:sp>
        <p:nvSpPr>
          <p:cNvPr id="45" name="テキスト ボックス 44">
            <a:extLst>
              <a:ext uri="{FF2B5EF4-FFF2-40B4-BE49-F238E27FC236}">
                <a16:creationId xmlns:a16="http://schemas.microsoft.com/office/drawing/2014/main" id="{C44892E2-E702-3049-9E69-F46EFCA96740}"/>
              </a:ext>
            </a:extLst>
          </p:cNvPr>
          <p:cNvSpPr txBox="1"/>
          <p:nvPr/>
        </p:nvSpPr>
        <p:spPr>
          <a:xfrm>
            <a:off x="1282611" y="6400615"/>
            <a:ext cx="492443" cy="276999"/>
          </a:xfrm>
          <a:prstGeom prst="rect">
            <a:avLst/>
          </a:prstGeom>
          <a:noFill/>
        </p:spPr>
        <p:txBody>
          <a:bodyPr wrap="none" rtlCol="0">
            <a:spAutoFit/>
          </a:bodyPr>
          <a:lstStyle/>
          <a:p>
            <a:r>
              <a:rPr kumimoji="1" lang="ja-JP" altLang="en-US" sz="1200"/>
              <a:t>理想</a:t>
            </a:r>
          </a:p>
        </p:txBody>
      </p:sp>
      <p:sp>
        <p:nvSpPr>
          <p:cNvPr id="46" name="テキスト ボックス 45">
            <a:extLst>
              <a:ext uri="{FF2B5EF4-FFF2-40B4-BE49-F238E27FC236}">
                <a16:creationId xmlns:a16="http://schemas.microsoft.com/office/drawing/2014/main" id="{F52B7A82-5564-D14B-8DFA-696AC2B7AF1E}"/>
              </a:ext>
            </a:extLst>
          </p:cNvPr>
          <p:cNvSpPr txBox="1"/>
          <p:nvPr/>
        </p:nvSpPr>
        <p:spPr>
          <a:xfrm>
            <a:off x="3166754" y="6390567"/>
            <a:ext cx="492443" cy="276999"/>
          </a:xfrm>
          <a:prstGeom prst="rect">
            <a:avLst/>
          </a:prstGeom>
          <a:noFill/>
        </p:spPr>
        <p:txBody>
          <a:bodyPr wrap="none" rtlCol="0">
            <a:spAutoFit/>
          </a:bodyPr>
          <a:lstStyle/>
          <a:p>
            <a:r>
              <a:rPr kumimoji="1" lang="ja-JP" altLang="en-US" sz="1200"/>
              <a:t>現実</a:t>
            </a:r>
          </a:p>
        </p:txBody>
      </p:sp>
      <p:sp>
        <p:nvSpPr>
          <p:cNvPr id="49" name="テキスト ボックス 48">
            <a:extLst>
              <a:ext uri="{FF2B5EF4-FFF2-40B4-BE49-F238E27FC236}">
                <a16:creationId xmlns:a16="http://schemas.microsoft.com/office/drawing/2014/main" id="{706B1563-3B1F-A94F-AE36-9245348DE498}"/>
              </a:ext>
            </a:extLst>
          </p:cNvPr>
          <p:cNvSpPr txBox="1"/>
          <p:nvPr/>
        </p:nvSpPr>
        <p:spPr>
          <a:xfrm>
            <a:off x="4664602" y="5009440"/>
            <a:ext cx="3585100" cy="584775"/>
          </a:xfrm>
          <a:prstGeom prst="rect">
            <a:avLst/>
          </a:prstGeom>
          <a:noFill/>
        </p:spPr>
        <p:txBody>
          <a:bodyPr wrap="square" rtlCol="0">
            <a:spAutoFit/>
          </a:bodyPr>
          <a:lstStyle/>
          <a:p>
            <a:pPr marL="285750" indent="-285750">
              <a:buFont typeface="Wingdings" pitchFamily="2" charset="2"/>
              <a:buChar char="Ø"/>
            </a:pPr>
            <a:r>
              <a:rPr kumimoji="1" lang="en-US" altLang="ja-JP" sz="1600" dirty="0">
                <a:latin typeface="+mn-ea"/>
              </a:rPr>
              <a:t>CFRP</a:t>
            </a:r>
            <a:r>
              <a:rPr kumimoji="1" lang="ja-JP" altLang="en-US" sz="1600">
                <a:latin typeface="+mn-ea"/>
              </a:rPr>
              <a:t>間距離が遠くなってしまう</a:t>
            </a:r>
            <a:endParaRPr kumimoji="1" lang="en-US" altLang="ja-JP" sz="1600" dirty="0">
              <a:latin typeface="+mn-ea"/>
            </a:endParaRPr>
          </a:p>
          <a:p>
            <a:pPr marL="285750" indent="-285750">
              <a:buFont typeface="Wingdings" pitchFamily="2" charset="2"/>
              <a:buChar char="Ø"/>
            </a:pPr>
            <a:r>
              <a:rPr kumimoji="1" lang="en-US" altLang="ja-JP" sz="1600" dirty="0">
                <a:latin typeface="+mn-ea"/>
              </a:rPr>
              <a:t>CFRP</a:t>
            </a:r>
            <a:r>
              <a:rPr kumimoji="1" lang="ja-JP" altLang="en-US" sz="1600">
                <a:latin typeface="+mn-ea"/>
              </a:rPr>
              <a:t>が鉛直方向に向かない</a:t>
            </a:r>
          </a:p>
        </p:txBody>
      </p:sp>
      <p:cxnSp>
        <p:nvCxnSpPr>
          <p:cNvPr id="50" name="直線コネクタ 49">
            <a:extLst>
              <a:ext uri="{FF2B5EF4-FFF2-40B4-BE49-F238E27FC236}">
                <a16:creationId xmlns:a16="http://schemas.microsoft.com/office/drawing/2014/main" id="{25B6AEB6-763D-E64B-BD35-296552580CEE}"/>
              </a:ext>
            </a:extLst>
          </p:cNvPr>
          <p:cNvCxnSpPr>
            <a:cxnSpLocks/>
            <a:stCxn id="54" idx="6"/>
          </p:cNvCxnSpPr>
          <p:nvPr/>
        </p:nvCxnSpPr>
        <p:spPr>
          <a:xfrm>
            <a:off x="3720061" y="4793060"/>
            <a:ext cx="944541" cy="27269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54" name="ドーナツ 53">
            <a:extLst>
              <a:ext uri="{FF2B5EF4-FFF2-40B4-BE49-F238E27FC236}">
                <a16:creationId xmlns:a16="http://schemas.microsoft.com/office/drawing/2014/main" id="{B6435E58-2907-9C4A-9EFF-FF05AB745FFD}"/>
              </a:ext>
            </a:extLst>
          </p:cNvPr>
          <p:cNvSpPr/>
          <p:nvPr/>
        </p:nvSpPr>
        <p:spPr>
          <a:xfrm>
            <a:off x="2966435" y="4610362"/>
            <a:ext cx="753626" cy="365395"/>
          </a:xfrm>
          <a:prstGeom prst="donut">
            <a:avLst>
              <a:gd name="adj" fmla="val 485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二等辺三角形 13">
            <a:extLst>
              <a:ext uri="{FF2B5EF4-FFF2-40B4-BE49-F238E27FC236}">
                <a16:creationId xmlns:a16="http://schemas.microsoft.com/office/drawing/2014/main" id="{B7EA131C-1771-2347-A464-EE1B4D981708}"/>
              </a:ext>
            </a:extLst>
          </p:cNvPr>
          <p:cNvSpPr/>
          <p:nvPr/>
        </p:nvSpPr>
        <p:spPr>
          <a:xfrm rot="10800000">
            <a:off x="5252590" y="5761967"/>
            <a:ext cx="520807" cy="9725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59" name="テキスト ボックス 58">
            <a:extLst>
              <a:ext uri="{FF2B5EF4-FFF2-40B4-BE49-F238E27FC236}">
                <a16:creationId xmlns:a16="http://schemas.microsoft.com/office/drawing/2014/main" id="{793A73F1-9E78-8346-9F2B-F706669E8832}"/>
              </a:ext>
            </a:extLst>
          </p:cNvPr>
          <p:cNvSpPr txBox="1"/>
          <p:nvPr/>
        </p:nvSpPr>
        <p:spPr>
          <a:xfrm>
            <a:off x="4930211" y="6001278"/>
            <a:ext cx="3053882" cy="338554"/>
          </a:xfrm>
          <a:prstGeom prst="rect">
            <a:avLst/>
          </a:prstGeom>
          <a:noFill/>
        </p:spPr>
        <p:txBody>
          <a:bodyPr wrap="square" rtlCol="0">
            <a:spAutoFit/>
          </a:bodyPr>
          <a:lstStyle/>
          <a:p>
            <a:r>
              <a:rPr kumimoji="1" lang="ja-JP" altLang="en-US" sz="1600">
                <a:solidFill>
                  <a:srgbClr val="FF0000"/>
                </a:solidFill>
              </a:rPr>
              <a:t>強度が下がる</a:t>
            </a:r>
          </a:p>
        </p:txBody>
      </p:sp>
      <p:cxnSp>
        <p:nvCxnSpPr>
          <p:cNvPr id="24" name="直線コネクタ 23">
            <a:extLst>
              <a:ext uri="{FF2B5EF4-FFF2-40B4-BE49-F238E27FC236}">
                <a16:creationId xmlns:a16="http://schemas.microsoft.com/office/drawing/2014/main" id="{2F143527-63EC-2B49-884D-EC0223B72E89}"/>
              </a:ext>
            </a:extLst>
          </p:cNvPr>
          <p:cNvCxnSpPr>
            <a:cxnSpLocks/>
            <a:endCxn id="28" idx="1"/>
          </p:cNvCxnSpPr>
          <p:nvPr/>
        </p:nvCxnSpPr>
        <p:spPr>
          <a:xfrm>
            <a:off x="3649149" y="4332177"/>
            <a:ext cx="1281356" cy="169277"/>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D7040160-2CA0-EB40-971A-C2470801EB8A}"/>
              </a:ext>
            </a:extLst>
          </p:cNvPr>
          <p:cNvSpPr txBox="1"/>
          <p:nvPr/>
        </p:nvSpPr>
        <p:spPr>
          <a:xfrm>
            <a:off x="4930505" y="4332177"/>
            <a:ext cx="3435720" cy="338554"/>
          </a:xfrm>
          <a:prstGeom prst="rect">
            <a:avLst/>
          </a:prstGeom>
          <a:noFill/>
        </p:spPr>
        <p:txBody>
          <a:bodyPr wrap="square" rtlCol="0">
            <a:spAutoFit/>
          </a:bodyPr>
          <a:lstStyle/>
          <a:p>
            <a:r>
              <a:rPr kumimoji="1" lang="en-US" altLang="ja-JP" sz="1600" dirty="0">
                <a:latin typeface="+mn-ea"/>
              </a:rPr>
              <a:t>CFRP</a:t>
            </a:r>
            <a:r>
              <a:rPr kumimoji="1" lang="ja-JP" altLang="en-US" sz="1600">
                <a:latin typeface="+mn-ea"/>
              </a:rPr>
              <a:t>を落とした時に倒れてしまう</a:t>
            </a:r>
          </a:p>
        </p:txBody>
      </p:sp>
      <p:sp>
        <p:nvSpPr>
          <p:cNvPr id="32" name="テキスト ボックス 31">
            <a:extLst>
              <a:ext uri="{FF2B5EF4-FFF2-40B4-BE49-F238E27FC236}">
                <a16:creationId xmlns:a16="http://schemas.microsoft.com/office/drawing/2014/main" id="{0A1088B5-A6E9-A348-BAD0-E6F4DD4F6F23}"/>
              </a:ext>
            </a:extLst>
          </p:cNvPr>
          <p:cNvSpPr txBox="1"/>
          <p:nvPr/>
        </p:nvSpPr>
        <p:spPr>
          <a:xfrm>
            <a:off x="432271" y="3718171"/>
            <a:ext cx="3819531"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提案手法の</a:t>
            </a:r>
            <a:r>
              <a:rPr kumimoji="1" lang="en-US" altLang="ja-JP" sz="1600" b="1" dirty="0">
                <a:solidFill>
                  <a:schemeClr val="accent1">
                    <a:lumMod val="50000"/>
                  </a:schemeClr>
                </a:solidFill>
                <a:latin typeface="+mn-ea"/>
              </a:rPr>
              <a:t>CFRP</a:t>
            </a:r>
            <a:r>
              <a:rPr kumimoji="1" lang="ja-JP" altLang="en-US" sz="1600" b="1">
                <a:solidFill>
                  <a:schemeClr val="accent1">
                    <a:lumMod val="50000"/>
                  </a:schemeClr>
                </a:solidFill>
                <a:latin typeface="+mn-ea"/>
              </a:rPr>
              <a:t>間距離における欠点</a:t>
            </a:r>
            <a:endParaRPr kumimoji="1" lang="ja-JP" altLang="en-US" sz="1600" dirty="0">
              <a:latin typeface="+mn-ea"/>
            </a:endParaRPr>
          </a:p>
        </p:txBody>
      </p:sp>
      <p:sp>
        <p:nvSpPr>
          <p:cNvPr id="33" name="テキスト ボックス 32">
            <a:extLst>
              <a:ext uri="{FF2B5EF4-FFF2-40B4-BE49-F238E27FC236}">
                <a16:creationId xmlns:a16="http://schemas.microsoft.com/office/drawing/2014/main" id="{5038256D-8213-2342-BEFC-95487646BC6D}"/>
              </a:ext>
            </a:extLst>
          </p:cNvPr>
          <p:cNvSpPr txBox="1"/>
          <p:nvPr/>
        </p:nvSpPr>
        <p:spPr>
          <a:xfrm>
            <a:off x="432270" y="829448"/>
            <a:ext cx="3819531"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a:solidFill>
                  <a:schemeClr val="accent1">
                    <a:lumMod val="50000"/>
                  </a:schemeClr>
                </a:solidFill>
                <a:latin typeface="+mn-ea"/>
              </a:rPr>
              <a:t>間距離と引張強度の解析結果</a:t>
            </a:r>
            <a:endParaRPr kumimoji="1" lang="ja-JP" altLang="en-US" sz="1600" dirty="0">
              <a:latin typeface="+mn-ea"/>
            </a:endParaRPr>
          </a:p>
        </p:txBody>
      </p:sp>
      <p:graphicFrame>
        <p:nvGraphicFramePr>
          <p:cNvPr id="39" name="グラフ 38">
            <a:extLst>
              <a:ext uri="{FF2B5EF4-FFF2-40B4-BE49-F238E27FC236}">
                <a16:creationId xmlns:a16="http://schemas.microsoft.com/office/drawing/2014/main" id="{6F81E542-9C93-7A46-943E-291B8E062EB7}"/>
              </a:ext>
            </a:extLst>
          </p:cNvPr>
          <p:cNvGraphicFramePr>
            <a:graphicFrameLocks/>
          </p:cNvGraphicFramePr>
          <p:nvPr>
            <p:extLst>
              <p:ext uri="{D42A27DB-BD31-4B8C-83A1-F6EECF244321}">
                <p14:modId xmlns:p14="http://schemas.microsoft.com/office/powerpoint/2010/main" val="702117449"/>
              </p:ext>
            </p:extLst>
          </p:nvPr>
        </p:nvGraphicFramePr>
        <p:xfrm>
          <a:off x="4691756" y="1302786"/>
          <a:ext cx="3583004" cy="2313181"/>
        </p:xfrm>
        <a:graphic>
          <a:graphicData uri="http://schemas.openxmlformats.org/drawingml/2006/chart">
            <c:chart xmlns:c="http://schemas.openxmlformats.org/drawingml/2006/chart" xmlns:r="http://schemas.openxmlformats.org/officeDocument/2006/relationships" r:id="rId4"/>
          </a:graphicData>
        </a:graphic>
      </p:graphicFrame>
      <p:pic>
        <p:nvPicPr>
          <p:cNvPr id="41" name="図 40" descr="パソコンの画面&#10;&#10;自動的に生成された説明">
            <a:extLst>
              <a:ext uri="{FF2B5EF4-FFF2-40B4-BE49-F238E27FC236}">
                <a16:creationId xmlns:a16="http://schemas.microsoft.com/office/drawing/2014/main" id="{031CFD95-5EF7-E043-A2FE-F90DE9BEC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3208" y="2062866"/>
            <a:ext cx="2044003" cy="491746"/>
          </a:xfrm>
          <a:prstGeom prst="rect">
            <a:avLst/>
          </a:prstGeom>
        </p:spPr>
      </p:pic>
      <p:pic>
        <p:nvPicPr>
          <p:cNvPr id="43" name="図 42" descr="パソコンの画面&#10;&#10;自動的に生成された説明">
            <a:extLst>
              <a:ext uri="{FF2B5EF4-FFF2-40B4-BE49-F238E27FC236}">
                <a16:creationId xmlns:a16="http://schemas.microsoft.com/office/drawing/2014/main" id="{58C4116F-03AA-3143-BF5C-600EDA029CD0}"/>
              </a:ext>
            </a:extLst>
          </p:cNvPr>
          <p:cNvPicPr>
            <a:picLocks noChangeAspect="1"/>
          </p:cNvPicPr>
          <p:nvPr/>
        </p:nvPicPr>
        <p:blipFill rotWithShape="1">
          <a:blip r:embed="rId5">
            <a:extLst>
              <a:ext uri="{28A0092B-C50C-407E-A947-70E740481C1C}">
                <a14:useLocalDpi xmlns:a14="http://schemas.microsoft.com/office/drawing/2010/main" val="0"/>
              </a:ext>
            </a:extLst>
          </a:blip>
          <a:srcRect l="31293" r="30853"/>
          <a:stretch/>
        </p:blipFill>
        <p:spPr>
          <a:xfrm rot="16200000">
            <a:off x="1474631" y="1670283"/>
            <a:ext cx="2005873" cy="1274849"/>
          </a:xfrm>
          <a:prstGeom prst="rect">
            <a:avLst/>
          </a:prstGeom>
        </p:spPr>
      </p:pic>
      <p:sp>
        <p:nvSpPr>
          <p:cNvPr id="21" name="フレーム 20">
            <a:extLst>
              <a:ext uri="{FF2B5EF4-FFF2-40B4-BE49-F238E27FC236}">
                <a16:creationId xmlns:a16="http://schemas.microsoft.com/office/drawing/2014/main" id="{7DDDA40A-E70E-1F48-ADBD-859C2A8E8F5E}"/>
              </a:ext>
            </a:extLst>
          </p:cNvPr>
          <p:cNvSpPr/>
          <p:nvPr/>
        </p:nvSpPr>
        <p:spPr>
          <a:xfrm>
            <a:off x="853437" y="1906276"/>
            <a:ext cx="552607" cy="762670"/>
          </a:xfrm>
          <a:prstGeom prst="frame">
            <a:avLst>
              <a:gd name="adj1" fmla="val 40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51" name="直線コネクタ 50">
            <a:extLst>
              <a:ext uri="{FF2B5EF4-FFF2-40B4-BE49-F238E27FC236}">
                <a16:creationId xmlns:a16="http://schemas.microsoft.com/office/drawing/2014/main" id="{BF8F7E0C-DCA1-3B45-BCA7-0EBEC11022F7}"/>
              </a:ext>
            </a:extLst>
          </p:cNvPr>
          <p:cNvCxnSpPr>
            <a:cxnSpLocks/>
          </p:cNvCxnSpPr>
          <p:nvPr/>
        </p:nvCxnSpPr>
        <p:spPr>
          <a:xfrm flipV="1">
            <a:off x="1409184" y="1332035"/>
            <a:ext cx="640678" cy="59097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2" name="直線コネクタ 51">
            <a:extLst>
              <a:ext uri="{FF2B5EF4-FFF2-40B4-BE49-F238E27FC236}">
                <a16:creationId xmlns:a16="http://schemas.microsoft.com/office/drawing/2014/main" id="{C57F750D-A021-7F41-B97A-32D54EC7EA77}"/>
              </a:ext>
            </a:extLst>
          </p:cNvPr>
          <p:cNvCxnSpPr>
            <a:cxnSpLocks/>
          </p:cNvCxnSpPr>
          <p:nvPr/>
        </p:nvCxnSpPr>
        <p:spPr>
          <a:xfrm>
            <a:off x="1401179" y="2650380"/>
            <a:ext cx="648683" cy="638105"/>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7" name="直線矢印コネクタ 26">
            <a:extLst>
              <a:ext uri="{FF2B5EF4-FFF2-40B4-BE49-F238E27FC236}">
                <a16:creationId xmlns:a16="http://schemas.microsoft.com/office/drawing/2014/main" id="{43C231D9-EA1A-644E-9572-0DBF9E686772}"/>
              </a:ext>
            </a:extLst>
          </p:cNvPr>
          <p:cNvCxnSpPr>
            <a:cxnSpLocks/>
          </p:cNvCxnSpPr>
          <p:nvPr/>
        </p:nvCxnSpPr>
        <p:spPr>
          <a:xfrm flipH="1">
            <a:off x="2481943" y="1940113"/>
            <a:ext cx="623001" cy="32485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C859FFE2-EA02-B946-B7BA-030EE7674669}"/>
              </a:ext>
            </a:extLst>
          </p:cNvPr>
          <p:cNvSpPr txBox="1"/>
          <p:nvPr/>
        </p:nvSpPr>
        <p:spPr>
          <a:xfrm>
            <a:off x="3104944" y="1680188"/>
            <a:ext cx="1467056" cy="338554"/>
          </a:xfrm>
          <a:prstGeom prst="rect">
            <a:avLst/>
          </a:prstGeom>
          <a:noFill/>
        </p:spPr>
        <p:txBody>
          <a:bodyPr wrap="square" rtlCol="0">
            <a:spAutoFit/>
          </a:bodyPr>
          <a:lstStyle/>
          <a:p>
            <a:r>
              <a:rPr kumimoji="1" lang="en-US" altLang="ja-JP" sz="1600" dirty="0"/>
              <a:t>CFRP</a:t>
            </a:r>
            <a:r>
              <a:rPr kumimoji="1" lang="ja-JP" altLang="en-US" sz="1600"/>
              <a:t>間の距離</a:t>
            </a:r>
            <a:endParaRPr kumimoji="1" lang="en-US" altLang="ja-JP" sz="1600" dirty="0"/>
          </a:p>
        </p:txBody>
      </p:sp>
      <p:cxnSp>
        <p:nvCxnSpPr>
          <p:cNvPr id="55" name="直線矢印コネクタ 54">
            <a:extLst>
              <a:ext uri="{FF2B5EF4-FFF2-40B4-BE49-F238E27FC236}">
                <a16:creationId xmlns:a16="http://schemas.microsoft.com/office/drawing/2014/main" id="{745327F5-FA3E-F440-8A4A-EBA1ABAF0600}"/>
              </a:ext>
            </a:extLst>
          </p:cNvPr>
          <p:cNvCxnSpPr>
            <a:cxnSpLocks/>
          </p:cNvCxnSpPr>
          <p:nvPr/>
        </p:nvCxnSpPr>
        <p:spPr>
          <a:xfrm>
            <a:off x="5768315" y="1513089"/>
            <a:ext cx="1808142" cy="427024"/>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8D345087-14EA-364D-9B67-AE69E9934723}"/>
              </a:ext>
            </a:extLst>
          </p:cNvPr>
          <p:cNvSpPr txBox="1"/>
          <p:nvPr/>
        </p:nvSpPr>
        <p:spPr>
          <a:xfrm>
            <a:off x="6457152" y="1049060"/>
            <a:ext cx="2306352" cy="584775"/>
          </a:xfrm>
          <a:prstGeom prst="rect">
            <a:avLst/>
          </a:prstGeom>
          <a:noFill/>
        </p:spPr>
        <p:txBody>
          <a:bodyPr wrap="square" rtlCol="0">
            <a:spAutoFit/>
          </a:bodyPr>
          <a:lstStyle/>
          <a:p>
            <a:r>
              <a:rPr kumimoji="1" lang="en-US" altLang="ja-JP" sz="1600" dirty="0">
                <a:highlight>
                  <a:srgbClr val="E8E8E8"/>
                </a:highlight>
              </a:rPr>
              <a:t>CFRP</a:t>
            </a:r>
            <a:r>
              <a:rPr kumimoji="1" lang="ja-JP" altLang="en-US" sz="1600">
                <a:highlight>
                  <a:srgbClr val="E8E8E8"/>
                </a:highlight>
              </a:rPr>
              <a:t>間の距離が</a:t>
            </a:r>
            <a:endParaRPr kumimoji="1" lang="en-US" altLang="ja-JP" sz="1600" dirty="0">
              <a:highlight>
                <a:srgbClr val="E8E8E8"/>
              </a:highlight>
            </a:endParaRPr>
          </a:p>
          <a:p>
            <a:r>
              <a:rPr kumimoji="1" lang="ja-JP" altLang="en-US" sz="1600">
                <a:highlight>
                  <a:srgbClr val="E8E8E8"/>
                </a:highlight>
              </a:rPr>
              <a:t>長い程，強度は低下</a:t>
            </a:r>
          </a:p>
        </p:txBody>
      </p:sp>
    </p:spTree>
    <p:extLst>
      <p:ext uri="{BB962C8B-B14F-4D97-AF65-F5344CB8AC3E}">
        <p14:creationId xmlns:p14="http://schemas.microsoft.com/office/powerpoint/2010/main" val="262437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1AD48E5-A37F-D642-AF2B-180298FF3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372" y="2190966"/>
            <a:ext cx="1044341" cy="2185169"/>
          </a:xfrm>
          <a:prstGeom prst="rect">
            <a:avLst/>
          </a:prstGeom>
        </p:spPr>
      </p:pic>
      <p:sp>
        <p:nvSpPr>
          <p:cNvPr id="4" name="正方形/長方形 3">
            <a:extLst>
              <a:ext uri="{FF2B5EF4-FFF2-40B4-BE49-F238E27FC236}">
                <a16:creationId xmlns:a16="http://schemas.microsoft.com/office/drawing/2014/main" id="{B65E0787-12E8-9047-886C-E6DD5425F9A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00988E9-7487-A14A-A3BA-38D2A00E7735}"/>
              </a:ext>
            </a:extLst>
          </p:cNvPr>
          <p:cNvSpPr>
            <a:spLocks noGrp="1"/>
          </p:cNvSpPr>
          <p:nvPr>
            <p:ph type="title"/>
          </p:nvPr>
        </p:nvSpPr>
        <p:spPr>
          <a:xfrm>
            <a:off x="253351" y="62305"/>
            <a:ext cx="7918839" cy="593386"/>
          </a:xfrm>
        </p:spPr>
        <p:txBody>
          <a:bodyPr>
            <a:normAutofit/>
          </a:bodyPr>
          <a:lstStyle/>
          <a:p>
            <a:r>
              <a:rPr kumimoji="1" lang="ja-JP" altLang="en-US" sz="2400" b="1">
                <a:solidFill>
                  <a:schemeClr val="bg1"/>
                </a:solidFill>
                <a:latin typeface="+mn-ea"/>
                <a:ea typeface="+mn-ea"/>
              </a:rPr>
              <a:t>欠点を補う新た</a:t>
            </a:r>
            <a:r>
              <a:rPr lang="ja-JP" altLang="en-US" sz="2400" b="1">
                <a:solidFill>
                  <a:schemeClr val="bg1"/>
                </a:solidFill>
                <a:latin typeface="+mn-ea"/>
                <a:ea typeface="+mn-ea"/>
              </a:rPr>
              <a:t>な</a:t>
            </a:r>
            <a:r>
              <a:rPr kumimoji="1" lang="ja-JP" altLang="en-US" sz="2400" b="1">
                <a:solidFill>
                  <a:schemeClr val="bg1"/>
                </a:solidFill>
                <a:latin typeface="+mn-ea"/>
                <a:ea typeface="+mn-ea"/>
              </a:rPr>
              <a:t>埋め込み手法</a:t>
            </a:r>
            <a:endParaRPr kumimoji="1" lang="ja-JP" altLang="en-US" sz="2400" b="1" dirty="0">
              <a:solidFill>
                <a:schemeClr val="bg1"/>
              </a:solidFill>
              <a:latin typeface="+mn-ea"/>
              <a:ea typeface="+mn-ea"/>
            </a:endParaRPr>
          </a:p>
        </p:txBody>
      </p:sp>
      <p:sp>
        <p:nvSpPr>
          <p:cNvPr id="21" name="テキスト ボックス 20">
            <a:extLst>
              <a:ext uri="{FF2B5EF4-FFF2-40B4-BE49-F238E27FC236}">
                <a16:creationId xmlns:a16="http://schemas.microsoft.com/office/drawing/2014/main" id="{30102E1D-7C68-8B4B-A114-D11CFB2EF324}"/>
              </a:ext>
            </a:extLst>
          </p:cNvPr>
          <p:cNvSpPr txBox="1"/>
          <p:nvPr/>
        </p:nvSpPr>
        <p:spPr>
          <a:xfrm>
            <a:off x="1117713" y="4372239"/>
            <a:ext cx="1311578"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を設置</a:t>
            </a:r>
          </a:p>
        </p:txBody>
      </p:sp>
      <p:sp>
        <p:nvSpPr>
          <p:cNvPr id="22" name="テキスト ボックス 21">
            <a:extLst>
              <a:ext uri="{FF2B5EF4-FFF2-40B4-BE49-F238E27FC236}">
                <a16:creationId xmlns:a16="http://schemas.microsoft.com/office/drawing/2014/main" id="{72BBD17D-B5AB-704D-8854-63A8462EF421}"/>
              </a:ext>
            </a:extLst>
          </p:cNvPr>
          <p:cNvSpPr txBox="1"/>
          <p:nvPr/>
        </p:nvSpPr>
        <p:spPr>
          <a:xfrm>
            <a:off x="4778339" y="4372240"/>
            <a:ext cx="1311578"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が開く</a:t>
            </a:r>
          </a:p>
        </p:txBody>
      </p:sp>
      <p:sp>
        <p:nvSpPr>
          <p:cNvPr id="23" name="テキスト ボックス 22">
            <a:extLst>
              <a:ext uri="{FF2B5EF4-FFF2-40B4-BE49-F238E27FC236}">
                <a16:creationId xmlns:a16="http://schemas.microsoft.com/office/drawing/2014/main" id="{6A7A4602-A752-F645-975E-F20C4E722C1B}"/>
              </a:ext>
            </a:extLst>
          </p:cNvPr>
          <p:cNvSpPr txBox="1"/>
          <p:nvPr/>
        </p:nvSpPr>
        <p:spPr>
          <a:xfrm>
            <a:off x="2876266" y="4372239"/>
            <a:ext cx="1516762"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を落とす</a:t>
            </a:r>
          </a:p>
        </p:txBody>
      </p:sp>
      <p:grpSp>
        <p:nvGrpSpPr>
          <p:cNvPr id="24" name="グループ化 23">
            <a:extLst>
              <a:ext uri="{FF2B5EF4-FFF2-40B4-BE49-F238E27FC236}">
                <a16:creationId xmlns:a16="http://schemas.microsoft.com/office/drawing/2014/main" id="{9D20D264-BE5F-BF4C-9AD5-67F745DFC2F5}"/>
              </a:ext>
            </a:extLst>
          </p:cNvPr>
          <p:cNvGrpSpPr/>
          <p:nvPr/>
        </p:nvGrpSpPr>
        <p:grpSpPr>
          <a:xfrm>
            <a:off x="331921" y="1356856"/>
            <a:ext cx="5317731" cy="3019279"/>
            <a:chOff x="526119" y="1510926"/>
            <a:chExt cx="5317731" cy="3019279"/>
          </a:xfrm>
        </p:grpSpPr>
        <p:pic>
          <p:nvPicPr>
            <p:cNvPr id="7" name="図 6">
              <a:extLst>
                <a:ext uri="{FF2B5EF4-FFF2-40B4-BE49-F238E27FC236}">
                  <a16:creationId xmlns:a16="http://schemas.microsoft.com/office/drawing/2014/main" id="{E07A8B84-EEA8-AE4A-AA07-1A4E3B296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864" y="1718738"/>
              <a:ext cx="1041565" cy="2811467"/>
            </a:xfrm>
            <a:prstGeom prst="rect">
              <a:avLst/>
            </a:prstGeom>
          </p:spPr>
        </p:pic>
        <p:cxnSp>
          <p:nvCxnSpPr>
            <p:cNvPr id="25" name="直線コネクタ 24">
              <a:extLst>
                <a:ext uri="{FF2B5EF4-FFF2-40B4-BE49-F238E27FC236}">
                  <a16:creationId xmlns:a16="http://schemas.microsoft.com/office/drawing/2014/main" id="{F4D80C0B-1556-A541-9258-FCAA3B9262D2}"/>
                </a:ext>
              </a:extLst>
            </p:cNvPr>
            <p:cNvCxnSpPr>
              <a:cxnSpLocks/>
            </p:cNvCxnSpPr>
            <p:nvPr/>
          </p:nvCxnSpPr>
          <p:spPr>
            <a:xfrm flipV="1">
              <a:off x="2388036" y="2164900"/>
              <a:ext cx="92393" cy="254583"/>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EF49630C-C9B1-4249-B386-4C71217C066F}"/>
                </a:ext>
              </a:extLst>
            </p:cNvPr>
            <p:cNvSpPr txBox="1"/>
            <p:nvPr/>
          </p:nvSpPr>
          <p:spPr>
            <a:xfrm>
              <a:off x="2388036" y="1886748"/>
              <a:ext cx="2699778" cy="338554"/>
            </a:xfrm>
            <a:prstGeom prst="rect">
              <a:avLst/>
            </a:prstGeom>
            <a:noFill/>
          </p:spPr>
          <p:txBody>
            <a:bodyPr wrap="none" rtlCol="0">
              <a:spAutoFit/>
            </a:bodyPr>
            <a:lstStyle/>
            <a:p>
              <a:r>
                <a:rPr kumimoji="1" lang="en-US" altLang="ja-JP" sz="1600" dirty="0">
                  <a:latin typeface="+mj-ea"/>
                  <a:ea typeface="+mj-ea"/>
                </a:rPr>
                <a:t>3D</a:t>
              </a:r>
              <a:r>
                <a:rPr kumimoji="1" lang="ja-JP" altLang="en-US" sz="1600">
                  <a:latin typeface="+mj-ea"/>
                  <a:ea typeface="+mj-ea"/>
                </a:rPr>
                <a:t>プリントされたモルタル</a:t>
              </a:r>
            </a:p>
          </p:txBody>
        </p:sp>
        <p:cxnSp>
          <p:nvCxnSpPr>
            <p:cNvPr id="27" name="直線コネクタ 26">
              <a:extLst>
                <a:ext uri="{FF2B5EF4-FFF2-40B4-BE49-F238E27FC236}">
                  <a16:creationId xmlns:a16="http://schemas.microsoft.com/office/drawing/2014/main" id="{052CA5EB-C8E5-344B-A586-87004551810C}"/>
                </a:ext>
              </a:extLst>
            </p:cNvPr>
            <p:cNvCxnSpPr>
              <a:cxnSpLocks/>
            </p:cNvCxnSpPr>
            <p:nvPr/>
          </p:nvCxnSpPr>
          <p:spPr>
            <a:xfrm flipH="1" flipV="1">
              <a:off x="1118611" y="2536216"/>
              <a:ext cx="572791" cy="665807"/>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AEE627E6-9B41-FA49-826D-AB5F35DD94A3}"/>
                </a:ext>
              </a:extLst>
            </p:cNvPr>
            <p:cNvSpPr txBox="1"/>
            <p:nvPr/>
          </p:nvSpPr>
          <p:spPr>
            <a:xfrm>
              <a:off x="526119" y="2215951"/>
              <a:ext cx="1005403" cy="338554"/>
            </a:xfrm>
            <a:prstGeom prst="rect">
              <a:avLst/>
            </a:prstGeom>
            <a:noFill/>
          </p:spPr>
          <p:txBody>
            <a:bodyPr wrap="none" rtlCol="0">
              <a:spAutoFit/>
            </a:bodyPr>
            <a:lstStyle/>
            <a:p>
              <a:r>
                <a:rPr kumimoji="1" lang="ja-JP" altLang="en-US" sz="1600">
                  <a:latin typeface="+mj-ea"/>
                  <a:ea typeface="+mj-ea"/>
                </a:rPr>
                <a:t>モルタル</a:t>
              </a:r>
            </a:p>
          </p:txBody>
        </p:sp>
        <p:cxnSp>
          <p:nvCxnSpPr>
            <p:cNvPr id="29" name="直線コネクタ 28">
              <a:extLst>
                <a:ext uri="{FF2B5EF4-FFF2-40B4-BE49-F238E27FC236}">
                  <a16:creationId xmlns:a16="http://schemas.microsoft.com/office/drawing/2014/main" id="{F661D91D-5434-B24F-9967-1098F352915B}"/>
                </a:ext>
              </a:extLst>
            </p:cNvPr>
            <p:cNvCxnSpPr>
              <a:cxnSpLocks/>
            </p:cNvCxnSpPr>
            <p:nvPr/>
          </p:nvCxnSpPr>
          <p:spPr>
            <a:xfrm flipV="1">
              <a:off x="2042557" y="1676904"/>
              <a:ext cx="437872" cy="33413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id="{0E3F4664-F0A9-E345-A4D5-CDC9C1029764}"/>
                </a:ext>
              </a:extLst>
            </p:cNvPr>
            <p:cNvSpPr txBox="1"/>
            <p:nvPr/>
          </p:nvSpPr>
          <p:spPr>
            <a:xfrm>
              <a:off x="2480429" y="1510926"/>
              <a:ext cx="3363421" cy="338554"/>
            </a:xfrm>
            <a:prstGeom prst="rect">
              <a:avLst/>
            </a:prstGeom>
            <a:noFill/>
          </p:spPr>
          <p:txBody>
            <a:bodyPr wrap="none" rtlCol="0">
              <a:spAutoFit/>
            </a:bodyPr>
            <a:lstStyle/>
            <a:p>
              <a:r>
                <a:rPr kumimoji="1" lang="ja-JP" altLang="en-US" sz="1600">
                  <a:latin typeface="+mj-ea"/>
                  <a:ea typeface="+mj-ea"/>
                </a:rPr>
                <a:t>傘のように開く機構を持った</a:t>
              </a:r>
              <a:r>
                <a:rPr kumimoji="1" lang="en-US" altLang="ja-JP" sz="1600" dirty="0">
                  <a:latin typeface="+mj-ea"/>
                  <a:ea typeface="+mj-ea"/>
                </a:rPr>
                <a:t>CFRP</a:t>
              </a:r>
              <a:endParaRPr kumimoji="1" lang="ja-JP" altLang="en-US" sz="1600">
                <a:latin typeface="+mj-ea"/>
                <a:ea typeface="+mj-ea"/>
              </a:endParaRPr>
            </a:p>
          </p:txBody>
        </p:sp>
      </p:grpSp>
      <p:pic>
        <p:nvPicPr>
          <p:cNvPr id="9" name="図 8">
            <a:extLst>
              <a:ext uri="{FF2B5EF4-FFF2-40B4-BE49-F238E27FC236}">
                <a16:creationId xmlns:a16="http://schemas.microsoft.com/office/drawing/2014/main" id="{5704E875-F038-424E-92F2-2D6BB49B0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131" y="2190966"/>
            <a:ext cx="1044341" cy="2185169"/>
          </a:xfrm>
          <a:prstGeom prst="rect">
            <a:avLst/>
          </a:prstGeom>
        </p:spPr>
      </p:pic>
      <p:sp>
        <p:nvSpPr>
          <p:cNvPr id="31" name="テキスト ボックス 30">
            <a:extLst>
              <a:ext uri="{FF2B5EF4-FFF2-40B4-BE49-F238E27FC236}">
                <a16:creationId xmlns:a16="http://schemas.microsoft.com/office/drawing/2014/main" id="{E4FBAE64-F81F-6646-A5DE-5FC6F44A1706}"/>
              </a:ext>
            </a:extLst>
          </p:cNvPr>
          <p:cNvSpPr txBox="1"/>
          <p:nvPr/>
        </p:nvSpPr>
        <p:spPr>
          <a:xfrm>
            <a:off x="831031" y="5400626"/>
            <a:ext cx="7790456" cy="1077218"/>
          </a:xfrm>
          <a:prstGeom prst="rect">
            <a:avLst/>
          </a:prstGeom>
          <a:noFill/>
        </p:spPr>
        <p:txBody>
          <a:bodyPr wrap="square" rtlCol="0">
            <a:spAutoFit/>
          </a:bodyPr>
          <a:lstStyle/>
          <a:p>
            <a:pPr marL="285750" indent="-285750">
              <a:buFont typeface="Wingdings" pitchFamily="2" charset="2"/>
              <a:buChar char="Ø"/>
            </a:pPr>
            <a:r>
              <a:rPr kumimoji="1" lang="en-US" altLang="ja-JP" sz="1600" dirty="0">
                <a:latin typeface="+mj-ea"/>
                <a:ea typeface="+mj-ea"/>
              </a:rPr>
              <a:t>CFRP</a:t>
            </a:r>
            <a:r>
              <a:rPr kumimoji="1" lang="ja-JP" altLang="en-US" sz="1600">
                <a:latin typeface="+mj-ea"/>
                <a:ea typeface="+mj-ea"/>
              </a:rPr>
              <a:t>が鉛直方向に向くことで，</a:t>
            </a:r>
            <a:r>
              <a:rPr kumimoji="1" lang="en-US" altLang="ja-JP" sz="1600" dirty="0">
                <a:latin typeface="+mj-ea"/>
                <a:ea typeface="+mj-ea"/>
              </a:rPr>
              <a:t>CFRP</a:t>
            </a:r>
            <a:r>
              <a:rPr kumimoji="1" lang="ja-JP" altLang="en-US" sz="1600">
                <a:latin typeface="+mj-ea"/>
                <a:ea typeface="+mj-ea"/>
              </a:rPr>
              <a:t>間距離が小さくなる．</a:t>
            </a:r>
            <a:endParaRPr kumimoji="1" lang="en-US" altLang="ja-JP" sz="1600" dirty="0">
              <a:latin typeface="+mj-ea"/>
              <a:ea typeface="+mj-ea"/>
            </a:endParaRPr>
          </a:p>
          <a:p>
            <a:pPr marL="285750" indent="-285750">
              <a:buFont typeface="Wingdings" pitchFamily="2" charset="2"/>
              <a:buChar char="Ø"/>
            </a:pPr>
            <a:r>
              <a:rPr kumimoji="1" lang="ja-JP" altLang="en-US" sz="1600">
                <a:latin typeface="+mj-ea"/>
                <a:ea typeface="+mj-ea"/>
              </a:rPr>
              <a:t>斜め方向に繊維が埋め込まれるため，せん断強度が向上することが期待できる．（曲げに強くなることが期待できる．）</a:t>
            </a:r>
            <a:endParaRPr kumimoji="1" lang="en-US" altLang="ja-JP" sz="1600" dirty="0">
              <a:latin typeface="+mj-ea"/>
              <a:ea typeface="+mj-ea"/>
            </a:endParaRPr>
          </a:p>
          <a:p>
            <a:pPr marL="285750" indent="-285750">
              <a:buFont typeface="Wingdings" pitchFamily="2" charset="2"/>
              <a:buChar char="Ø"/>
            </a:pPr>
            <a:r>
              <a:rPr kumimoji="1" lang="en-US" altLang="ja-JP" sz="1600" dirty="0">
                <a:latin typeface="+mj-ea"/>
                <a:ea typeface="+mj-ea"/>
              </a:rPr>
              <a:t>CFRP</a:t>
            </a:r>
            <a:r>
              <a:rPr kumimoji="1" lang="ja-JP" altLang="en-US" sz="1600">
                <a:latin typeface="+mj-ea"/>
                <a:ea typeface="+mj-ea"/>
              </a:rPr>
              <a:t>とモルタル間における剥離が起きにくくなることが期待できる．</a:t>
            </a:r>
          </a:p>
        </p:txBody>
      </p:sp>
      <p:sp>
        <p:nvSpPr>
          <p:cNvPr id="32" name="二等辺三角形 13">
            <a:extLst>
              <a:ext uri="{FF2B5EF4-FFF2-40B4-BE49-F238E27FC236}">
                <a16:creationId xmlns:a16="http://schemas.microsoft.com/office/drawing/2014/main" id="{81C60D77-CA91-D442-81E4-229D7C3F34BD}"/>
              </a:ext>
            </a:extLst>
          </p:cNvPr>
          <p:cNvSpPr/>
          <p:nvPr/>
        </p:nvSpPr>
        <p:spPr>
          <a:xfrm rot="5400000">
            <a:off x="2398082" y="3198005"/>
            <a:ext cx="572888" cy="11768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3" name="二等辺三角形 13">
            <a:extLst>
              <a:ext uri="{FF2B5EF4-FFF2-40B4-BE49-F238E27FC236}">
                <a16:creationId xmlns:a16="http://schemas.microsoft.com/office/drawing/2014/main" id="{4B8A6C32-A0F0-BA4D-843C-8493FF432A5F}"/>
              </a:ext>
            </a:extLst>
          </p:cNvPr>
          <p:cNvSpPr/>
          <p:nvPr/>
        </p:nvSpPr>
        <p:spPr>
          <a:xfrm rot="5400000">
            <a:off x="4187633" y="3203519"/>
            <a:ext cx="572888" cy="11768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pic>
        <p:nvPicPr>
          <p:cNvPr id="34" name="コンテンツ プレースホルダー 4" descr="座る, 傘, 開く, 暗い が含まれている画像&#10;&#10;自動的に生成された説明">
            <a:extLst>
              <a:ext uri="{FF2B5EF4-FFF2-40B4-BE49-F238E27FC236}">
                <a16:creationId xmlns:a16="http://schemas.microsoft.com/office/drawing/2014/main" id="{86662368-C54D-114C-A9A4-3CA046B02EBB}"/>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7765" b="8997"/>
          <a:stretch/>
        </p:blipFill>
        <p:spPr>
          <a:xfrm>
            <a:off x="7067513" y="1522834"/>
            <a:ext cx="1457213" cy="1422979"/>
          </a:xfrm>
        </p:spPr>
      </p:pic>
      <p:pic>
        <p:nvPicPr>
          <p:cNvPr id="35" name="図 34" descr="傘をさして椅子に座っている男性&#10;&#10;中程度の精度で自動的に生成された説明">
            <a:extLst>
              <a:ext uri="{FF2B5EF4-FFF2-40B4-BE49-F238E27FC236}">
                <a16:creationId xmlns:a16="http://schemas.microsoft.com/office/drawing/2014/main" id="{DB031AA6-F640-3E44-9E12-9D35C708784F}"/>
              </a:ext>
            </a:extLst>
          </p:cNvPr>
          <p:cNvPicPr>
            <a:picLocks noChangeAspect="1"/>
          </p:cNvPicPr>
          <p:nvPr/>
        </p:nvPicPr>
        <p:blipFill rotWithShape="1">
          <a:blip r:embed="rId6">
            <a:extLst>
              <a:ext uri="{28A0092B-C50C-407E-A947-70E740481C1C}">
                <a14:useLocalDpi xmlns:a14="http://schemas.microsoft.com/office/drawing/2010/main" val="0"/>
              </a:ext>
            </a:extLst>
          </a:blip>
          <a:srcRect t="19696" r="2459" b="12509"/>
          <a:stretch/>
        </p:blipFill>
        <p:spPr>
          <a:xfrm>
            <a:off x="7135553" y="3047953"/>
            <a:ext cx="1321132" cy="1224313"/>
          </a:xfrm>
          <a:prstGeom prst="rect">
            <a:avLst/>
          </a:prstGeom>
        </p:spPr>
      </p:pic>
      <p:sp>
        <p:nvSpPr>
          <p:cNvPr id="36" name="テキスト ボックス 35">
            <a:extLst>
              <a:ext uri="{FF2B5EF4-FFF2-40B4-BE49-F238E27FC236}">
                <a16:creationId xmlns:a16="http://schemas.microsoft.com/office/drawing/2014/main" id="{E5E362A6-ABFD-B146-A7A9-30F74ED58505}"/>
              </a:ext>
            </a:extLst>
          </p:cNvPr>
          <p:cNvSpPr txBox="1"/>
          <p:nvPr/>
        </p:nvSpPr>
        <p:spPr>
          <a:xfrm>
            <a:off x="265810" y="852850"/>
            <a:ext cx="6785554"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新たに提案する</a:t>
            </a:r>
            <a:r>
              <a:rPr kumimoji="1" lang="en-US" altLang="ja-JP" sz="1600" b="1" dirty="0">
                <a:solidFill>
                  <a:schemeClr val="accent1">
                    <a:lumMod val="50000"/>
                  </a:schemeClr>
                </a:solidFill>
                <a:latin typeface="+mn-ea"/>
              </a:rPr>
              <a:t>CFRP</a:t>
            </a:r>
            <a:r>
              <a:rPr kumimoji="1" lang="ja-JP" altLang="en-US" sz="1600" b="1">
                <a:solidFill>
                  <a:schemeClr val="accent1">
                    <a:lumMod val="50000"/>
                  </a:schemeClr>
                </a:solidFill>
                <a:latin typeface="+mn-ea"/>
              </a:rPr>
              <a:t>の埋め込み方法</a:t>
            </a:r>
            <a:r>
              <a:rPr kumimoji="1" lang="en-US" altLang="ja-JP" sz="1600" b="1" dirty="0">
                <a:solidFill>
                  <a:schemeClr val="accent1">
                    <a:lumMod val="50000"/>
                  </a:schemeClr>
                </a:solidFill>
                <a:latin typeface="+mn-ea"/>
              </a:rPr>
              <a:t> </a:t>
            </a:r>
            <a:r>
              <a:rPr kumimoji="1" lang="ja-JP" altLang="en-US" sz="1600" b="1">
                <a:solidFill>
                  <a:schemeClr val="accent1">
                    <a:lumMod val="50000"/>
                  </a:schemeClr>
                </a:solidFill>
                <a:latin typeface="+mn-ea"/>
              </a:rPr>
              <a:t>（主に建設用</a:t>
            </a:r>
            <a:r>
              <a:rPr kumimoji="1" lang="en-US" altLang="ja-JP" sz="1600" b="1" dirty="0">
                <a:solidFill>
                  <a:schemeClr val="accent1">
                    <a:lumMod val="50000"/>
                  </a:schemeClr>
                </a:solidFill>
                <a:latin typeface="+mn-ea"/>
              </a:rPr>
              <a:t>3D</a:t>
            </a:r>
            <a:r>
              <a:rPr kumimoji="1" lang="ja-JP" altLang="en-US" sz="1600" b="1">
                <a:solidFill>
                  <a:schemeClr val="accent1">
                    <a:lumMod val="50000"/>
                  </a:schemeClr>
                </a:solidFill>
                <a:latin typeface="+mn-ea"/>
              </a:rPr>
              <a:t>プリンター）</a:t>
            </a:r>
            <a:endParaRPr kumimoji="1" lang="en-US" altLang="ja-JP" sz="1600" b="1" dirty="0">
              <a:solidFill>
                <a:schemeClr val="accent1">
                  <a:lumMod val="50000"/>
                </a:schemeClr>
              </a:solidFill>
              <a:latin typeface="+mn-ea"/>
            </a:endParaRPr>
          </a:p>
        </p:txBody>
      </p:sp>
      <p:sp>
        <p:nvSpPr>
          <p:cNvPr id="37" name="テキスト ボックス 36">
            <a:extLst>
              <a:ext uri="{FF2B5EF4-FFF2-40B4-BE49-F238E27FC236}">
                <a16:creationId xmlns:a16="http://schemas.microsoft.com/office/drawing/2014/main" id="{012291E9-DE09-8D47-98AD-EF0723555193}"/>
              </a:ext>
            </a:extLst>
          </p:cNvPr>
          <p:cNvSpPr txBox="1"/>
          <p:nvPr/>
        </p:nvSpPr>
        <p:spPr>
          <a:xfrm>
            <a:off x="253351" y="5032427"/>
            <a:ext cx="3819531" cy="338554"/>
          </a:xfrm>
          <a:prstGeom prst="rect">
            <a:avLst/>
          </a:prstGeom>
          <a:noFill/>
        </p:spPr>
        <p:txBody>
          <a:bodyPr wrap="square" rtlCol="0">
            <a:spAutoFit/>
          </a:bodyPr>
          <a:lstStyle/>
          <a:p>
            <a:r>
              <a:rPr kumimoji="1" lang="ja-JP" altLang="en-US" sz="1600" b="1">
                <a:solidFill>
                  <a:schemeClr val="accent1">
                    <a:lumMod val="50000"/>
                  </a:schemeClr>
                </a:solidFill>
                <a:latin typeface="+mn-ea"/>
              </a:rPr>
              <a:t>本手法で期待できること</a:t>
            </a:r>
          </a:p>
        </p:txBody>
      </p:sp>
      <p:sp>
        <p:nvSpPr>
          <p:cNvPr id="38" name="テキスト ボックス 37">
            <a:extLst>
              <a:ext uri="{FF2B5EF4-FFF2-40B4-BE49-F238E27FC236}">
                <a16:creationId xmlns:a16="http://schemas.microsoft.com/office/drawing/2014/main" id="{F75262FD-7030-5D4B-BB14-B7CBFDDF33DA}"/>
              </a:ext>
            </a:extLst>
          </p:cNvPr>
          <p:cNvSpPr txBox="1"/>
          <p:nvPr/>
        </p:nvSpPr>
        <p:spPr>
          <a:xfrm>
            <a:off x="6910691" y="4369093"/>
            <a:ext cx="1927131" cy="338554"/>
          </a:xfrm>
          <a:prstGeom prst="rect">
            <a:avLst/>
          </a:prstGeom>
          <a:noFill/>
        </p:spPr>
        <p:txBody>
          <a:bodyPr wrap="none" rtlCol="0">
            <a:spAutoFit/>
          </a:bodyPr>
          <a:lstStyle/>
          <a:p>
            <a:r>
              <a:rPr kumimoji="1" lang="en-US" altLang="ja-JP" sz="1600" dirty="0">
                <a:latin typeface="+mj-ea"/>
                <a:ea typeface="+mj-ea"/>
              </a:rPr>
              <a:t>CFRP</a:t>
            </a:r>
            <a:r>
              <a:rPr kumimoji="1" lang="ja-JP" altLang="en-US" sz="1600">
                <a:latin typeface="+mj-ea"/>
                <a:ea typeface="+mj-ea"/>
              </a:rPr>
              <a:t>に見立てた傘</a:t>
            </a:r>
          </a:p>
        </p:txBody>
      </p:sp>
      <p:cxnSp>
        <p:nvCxnSpPr>
          <p:cNvPr id="39" name="直線コネクタ 38">
            <a:extLst>
              <a:ext uri="{FF2B5EF4-FFF2-40B4-BE49-F238E27FC236}">
                <a16:creationId xmlns:a16="http://schemas.microsoft.com/office/drawing/2014/main" id="{761580B5-1066-FD47-B38E-F80881E888FA}"/>
              </a:ext>
            </a:extLst>
          </p:cNvPr>
          <p:cNvCxnSpPr>
            <a:cxnSpLocks/>
          </p:cNvCxnSpPr>
          <p:nvPr/>
        </p:nvCxnSpPr>
        <p:spPr>
          <a:xfrm flipV="1">
            <a:off x="5430452" y="2022621"/>
            <a:ext cx="92393" cy="254583"/>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40" name="テキスト ボックス 39">
            <a:extLst>
              <a:ext uri="{FF2B5EF4-FFF2-40B4-BE49-F238E27FC236}">
                <a16:creationId xmlns:a16="http://schemas.microsoft.com/office/drawing/2014/main" id="{CAC3A409-B745-7149-B810-258DD0616EFF}"/>
              </a:ext>
            </a:extLst>
          </p:cNvPr>
          <p:cNvSpPr txBox="1"/>
          <p:nvPr/>
        </p:nvSpPr>
        <p:spPr>
          <a:xfrm>
            <a:off x="5430452" y="1744469"/>
            <a:ext cx="1005403" cy="338554"/>
          </a:xfrm>
          <a:prstGeom prst="rect">
            <a:avLst/>
          </a:prstGeom>
          <a:noFill/>
        </p:spPr>
        <p:txBody>
          <a:bodyPr wrap="none" rtlCol="0">
            <a:spAutoFit/>
          </a:bodyPr>
          <a:lstStyle/>
          <a:p>
            <a:r>
              <a:rPr kumimoji="1" lang="ja-JP" altLang="en-US" sz="1600">
                <a:solidFill>
                  <a:srgbClr val="FF0000"/>
                </a:solidFill>
                <a:latin typeface="+mj-ea"/>
                <a:ea typeface="+mj-ea"/>
              </a:rPr>
              <a:t>自立する</a:t>
            </a:r>
          </a:p>
        </p:txBody>
      </p:sp>
    </p:spTree>
    <p:extLst>
      <p:ext uri="{BB962C8B-B14F-4D97-AF65-F5344CB8AC3E}">
        <p14:creationId xmlns:p14="http://schemas.microsoft.com/office/powerpoint/2010/main" val="69156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5BBA3A3-DE7A-EE40-8EC3-D16C3387FCB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6" name="テキスト ボックス 5">
            <a:extLst>
              <a:ext uri="{FF2B5EF4-FFF2-40B4-BE49-F238E27FC236}">
                <a16:creationId xmlns:a16="http://schemas.microsoft.com/office/drawing/2014/main" id="{ABB5EFCA-060C-214E-83E3-C4B64E2E72ED}"/>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a:solidFill>
                  <a:schemeClr val="bg1"/>
                </a:solidFill>
                <a:latin typeface="+mn-ea"/>
              </a:rPr>
              <a:t>解析条件</a:t>
            </a:r>
            <a:endParaRPr kumimoji="1" lang="en-US" altLang="ja-JP" sz="2400" dirty="0">
              <a:solidFill>
                <a:schemeClr val="bg1"/>
              </a:solidFill>
              <a:latin typeface="+mn-ea"/>
            </a:endParaRPr>
          </a:p>
        </p:txBody>
      </p:sp>
      <p:graphicFrame>
        <p:nvGraphicFramePr>
          <p:cNvPr id="7" name="表 7">
            <a:extLst>
              <a:ext uri="{FF2B5EF4-FFF2-40B4-BE49-F238E27FC236}">
                <a16:creationId xmlns:a16="http://schemas.microsoft.com/office/drawing/2014/main" id="{3B6F595F-93AF-7649-AB42-F226C1A94867}"/>
              </a:ext>
            </a:extLst>
          </p:cNvPr>
          <p:cNvGraphicFramePr>
            <a:graphicFrameLocks noGrp="1"/>
          </p:cNvGraphicFramePr>
          <p:nvPr>
            <p:extLst>
              <p:ext uri="{D42A27DB-BD31-4B8C-83A1-F6EECF244321}">
                <p14:modId xmlns:p14="http://schemas.microsoft.com/office/powerpoint/2010/main" val="3344693587"/>
              </p:ext>
            </p:extLst>
          </p:nvPr>
        </p:nvGraphicFramePr>
        <p:xfrm>
          <a:off x="627443" y="5187850"/>
          <a:ext cx="7889113" cy="1113882"/>
        </p:xfrm>
        <a:graphic>
          <a:graphicData uri="http://schemas.openxmlformats.org/drawingml/2006/table">
            <a:tbl>
              <a:tblPr firstRow="1" bandRow="1">
                <a:tableStyleId>{2D5ABB26-0587-4C30-8999-92F81FD0307C}</a:tableStyleId>
              </a:tblPr>
              <a:tblGrid>
                <a:gridCol w="2939722">
                  <a:extLst>
                    <a:ext uri="{9D8B030D-6E8A-4147-A177-3AD203B41FA5}">
                      <a16:colId xmlns:a16="http://schemas.microsoft.com/office/drawing/2014/main" val="1118995428"/>
                    </a:ext>
                  </a:extLst>
                </a:gridCol>
                <a:gridCol w="1649797">
                  <a:extLst>
                    <a:ext uri="{9D8B030D-6E8A-4147-A177-3AD203B41FA5}">
                      <a16:colId xmlns:a16="http://schemas.microsoft.com/office/drawing/2014/main" val="3014752871"/>
                    </a:ext>
                  </a:extLst>
                </a:gridCol>
                <a:gridCol w="1649797">
                  <a:extLst>
                    <a:ext uri="{9D8B030D-6E8A-4147-A177-3AD203B41FA5}">
                      <a16:colId xmlns:a16="http://schemas.microsoft.com/office/drawing/2014/main" val="3041553772"/>
                    </a:ext>
                  </a:extLst>
                </a:gridCol>
                <a:gridCol w="1649797">
                  <a:extLst>
                    <a:ext uri="{9D8B030D-6E8A-4147-A177-3AD203B41FA5}">
                      <a16:colId xmlns:a16="http://schemas.microsoft.com/office/drawing/2014/main" val="41393776"/>
                    </a:ext>
                  </a:extLst>
                </a:gridCol>
              </a:tblGrid>
              <a:tr h="276679">
                <a:tc>
                  <a:txBody>
                    <a:bodyPr/>
                    <a:lstStyle/>
                    <a:p>
                      <a:pPr algn="ctr" fontAlgn="ctr"/>
                      <a:r>
                        <a:rPr lang="ja-JP" altLang="en-US" sz="1800" b="0" i="0" u="none" strike="noStrike">
                          <a:solidFill>
                            <a:srgbClr val="000000"/>
                          </a:solidFill>
                          <a:effectLst/>
                          <a:latin typeface="Arial" panose="020B0604020202020204" pitchFamily="34" charset="0"/>
                          <a:ea typeface="游ゴシック" panose="020B0400000000000000" pitchFamily="34" charset="-128"/>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 sz="1200" b="0" i="0" u="none" strike="noStrike">
                          <a:solidFill>
                            <a:srgbClr val="000000"/>
                          </a:solidFill>
                          <a:effectLst/>
                          <a:latin typeface="Arial" panose="020B0604020202020204" pitchFamily="34" charset="0"/>
                          <a:ea typeface="游ゴシック" panose="020B0400000000000000" pitchFamily="34" charset="-128"/>
                        </a:rPr>
                        <a:t>CFRP (</a:t>
                      </a:r>
                      <a:r>
                        <a:rPr lang="ja-JP" altLang="en-US" sz="1200" b="0" i="0" u="none" strike="noStrike">
                          <a:solidFill>
                            <a:srgbClr val="000000"/>
                          </a:solidFill>
                          <a:effectLst/>
                          <a:latin typeface="Arial" panose="020B0604020202020204" pitchFamily="34" charset="0"/>
                          <a:ea typeface="游ゴシック" panose="020B0400000000000000" pitchFamily="34" charset="-128"/>
                        </a:rPr>
                        <a:t>繊維方向</a:t>
                      </a:r>
                      <a:r>
                        <a:rPr lang="en-US" altLang="ja-JP" sz="1200" b="0" i="0" u="none" strike="noStrike">
                          <a:solidFill>
                            <a:srgbClr val="000000"/>
                          </a:solidFill>
                          <a:effectLst/>
                          <a:latin typeface="Arial" panose="020B0604020202020204" pitchFamily="34" charset="0"/>
                          <a:ea typeface="游ゴシック" panose="020B0400000000000000" pitchFamily="34" charset="-128"/>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 sz="1200" b="0" i="0" u="none" strike="noStrike">
                          <a:solidFill>
                            <a:srgbClr val="000000"/>
                          </a:solidFill>
                          <a:effectLst/>
                          <a:latin typeface="Arial" panose="020B0604020202020204" pitchFamily="34" charset="0"/>
                          <a:ea typeface="游ゴシック" panose="020B0400000000000000" pitchFamily="34" charset="-128"/>
                        </a:rPr>
                        <a:t>Epoxy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 sz="1200" b="0" i="0" u="none" strike="noStrike" dirty="0">
                          <a:solidFill>
                            <a:srgbClr val="000000"/>
                          </a:solidFill>
                          <a:effectLst/>
                          <a:latin typeface="Arial" panose="020B0604020202020204" pitchFamily="34" charset="0"/>
                          <a:ea typeface="游ゴシック" panose="020B0400000000000000" pitchFamily="34" charset="-128"/>
                        </a:rPr>
                        <a:t>PLA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442810"/>
                  </a:ext>
                </a:extLst>
              </a:tr>
              <a:tr h="276679">
                <a:tc>
                  <a:txBody>
                    <a:bodyPr/>
                    <a:lstStyle/>
                    <a:p>
                      <a:pPr algn="ctr" rtl="0" fontAlgn="ctr"/>
                      <a:r>
                        <a:rPr lang="en" sz="1200" b="0" i="0" u="none" strike="noStrike">
                          <a:solidFill>
                            <a:srgbClr val="000000"/>
                          </a:solidFill>
                          <a:effectLst/>
                          <a:latin typeface="Arial" panose="020B0604020202020204" pitchFamily="34" charset="0"/>
                          <a:ea typeface="游ゴシック" panose="020B0400000000000000" pitchFamily="34" charset="-128"/>
                        </a:rPr>
                        <a:t>Tensile strength [MPa]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dirty="0">
                          <a:solidFill>
                            <a:srgbClr val="000000"/>
                          </a:solidFill>
                          <a:effectLst/>
                          <a:latin typeface="Arial" panose="020B0604020202020204" pitchFamily="34" charset="0"/>
                          <a:ea typeface="游ゴシック" panose="020B0400000000000000" pitchFamily="34" charset="-128"/>
                        </a:rPr>
                        <a:t>965*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dirty="0">
                          <a:solidFill>
                            <a:srgbClr val="000000"/>
                          </a:solidFill>
                          <a:effectLst/>
                          <a:latin typeface="Arial" panose="020B0604020202020204" pitchFamily="34" charset="0"/>
                          <a:ea typeface="游ゴシック" panose="020B0400000000000000" pitchFamily="34" charset="-128"/>
                        </a:rPr>
                        <a:t>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dirty="0">
                          <a:solidFill>
                            <a:srgbClr val="000000"/>
                          </a:solidFill>
                          <a:effectLst/>
                          <a:latin typeface="Arial" panose="020B0604020202020204" pitchFamily="34" charset="0"/>
                          <a:ea typeface="游ゴシック" panose="020B0400000000000000" pitchFamily="34" charset="-128"/>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4185693"/>
                  </a:ext>
                </a:extLst>
              </a:tr>
              <a:tr h="276679">
                <a:tc>
                  <a:txBody>
                    <a:bodyPr/>
                    <a:lstStyle/>
                    <a:p>
                      <a:pPr algn="ctr" rtl="0" fontAlgn="ctr"/>
                      <a:r>
                        <a:rPr lang="en" sz="1200" b="0" i="0" u="none" strike="noStrike">
                          <a:solidFill>
                            <a:srgbClr val="000000"/>
                          </a:solidFill>
                          <a:effectLst/>
                          <a:latin typeface="Arial" panose="020B0604020202020204" pitchFamily="34" charset="0"/>
                          <a:ea typeface="游ゴシック" panose="020B0400000000000000" pitchFamily="34" charset="-128"/>
                        </a:rPr>
                        <a:t>Young’s modulus [GPa]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a:solidFill>
                            <a:srgbClr val="000000"/>
                          </a:solidFill>
                          <a:effectLst/>
                          <a:latin typeface="Arial" panose="020B0604020202020204" pitchFamily="34" charset="0"/>
                          <a:ea typeface="游ゴシック" panose="020B0400000000000000" pitchFamily="34" charset="-128"/>
                        </a:rPr>
                        <a:t>62.5*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dirty="0">
                          <a:solidFill>
                            <a:srgbClr val="000000"/>
                          </a:solidFill>
                          <a:effectLst/>
                          <a:latin typeface="Arial" panose="020B0604020202020204" pitchFamily="34" charset="0"/>
                          <a:ea typeface="游ゴシック" panose="020B0400000000000000" pitchFamily="34" charset="-128"/>
                        </a:rPr>
                        <a:t>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dirty="0">
                          <a:solidFill>
                            <a:srgbClr val="000000"/>
                          </a:solidFill>
                          <a:effectLst/>
                          <a:latin typeface="Arial" panose="020B0604020202020204" pitchFamily="34" charset="0"/>
                          <a:ea typeface="游ゴシック" panose="020B0400000000000000" pitchFamily="34" charset="-128"/>
                        </a:rPr>
                        <a:t>2.78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4810086"/>
                  </a:ext>
                </a:extLst>
              </a:tr>
              <a:tr h="276679">
                <a:tc>
                  <a:txBody>
                    <a:bodyPr/>
                    <a:lstStyle/>
                    <a:p>
                      <a:pPr algn="ctr" rtl="0" fontAlgn="ctr"/>
                      <a:r>
                        <a:rPr lang="en" sz="1200" b="0" i="0" u="none" strike="noStrike" dirty="0">
                          <a:solidFill>
                            <a:srgbClr val="000000"/>
                          </a:solidFill>
                          <a:effectLst/>
                          <a:latin typeface="Arial" panose="020B0604020202020204" pitchFamily="34" charset="0"/>
                          <a:ea typeface="游ゴシック" panose="020B0400000000000000" pitchFamily="34" charset="-128"/>
                        </a:rPr>
                        <a:t>allowable shearing stress [MPa]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a:solidFill>
                            <a:srgbClr val="000000"/>
                          </a:solidFill>
                          <a:effectLst/>
                          <a:latin typeface="Arial" panose="020B0604020202020204" pitchFamily="34" charset="0"/>
                          <a:ea typeface="游ゴシック" panose="020B0400000000000000" pitchFamily="34" charset="-128"/>
                        </a:rPr>
                        <a:t>31.2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a:solidFill>
                            <a:srgbClr val="000000"/>
                          </a:solidFill>
                          <a:effectLst/>
                          <a:latin typeface="Arial" panose="020B0604020202020204" pitchFamily="34" charset="0"/>
                          <a:ea typeface="游ゴシック" panose="020B0400000000000000" pitchFamily="34" charset="-128"/>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ja-JP" sz="1200" b="0" i="0" u="none" strike="noStrike" dirty="0">
                          <a:solidFill>
                            <a:srgbClr val="000000"/>
                          </a:solidFill>
                          <a:effectLst/>
                          <a:latin typeface="Arial" panose="020B0604020202020204" pitchFamily="34" charset="0"/>
                          <a:ea typeface="游ゴシック" panose="020B0400000000000000" pitchFamily="34" charset="-128"/>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9392260"/>
                  </a:ext>
                </a:extLst>
              </a:tr>
            </a:tbl>
          </a:graphicData>
        </a:graphic>
      </p:graphicFrame>
      <p:sp>
        <p:nvSpPr>
          <p:cNvPr id="8" name="テキスト ボックス 7">
            <a:extLst>
              <a:ext uri="{FF2B5EF4-FFF2-40B4-BE49-F238E27FC236}">
                <a16:creationId xmlns:a16="http://schemas.microsoft.com/office/drawing/2014/main" id="{2319EC74-F649-264A-98DF-F7BAED11E674}"/>
              </a:ext>
            </a:extLst>
          </p:cNvPr>
          <p:cNvSpPr txBox="1"/>
          <p:nvPr/>
        </p:nvSpPr>
        <p:spPr>
          <a:xfrm>
            <a:off x="306963" y="1793942"/>
            <a:ext cx="6364571" cy="584775"/>
          </a:xfrm>
          <a:prstGeom prst="rect">
            <a:avLst/>
          </a:prstGeom>
          <a:noFill/>
        </p:spPr>
        <p:txBody>
          <a:bodyPr wrap="square" rtlCol="0">
            <a:spAutoFit/>
          </a:bodyPr>
          <a:lstStyle/>
          <a:p>
            <a:r>
              <a:rPr lang="ja-JP" altLang="en-US" sz="1600" b="1">
                <a:solidFill>
                  <a:schemeClr val="accent1">
                    <a:lumMod val="50000"/>
                  </a:schemeClr>
                </a:solidFill>
                <a:latin typeface="+mn-ea"/>
              </a:rPr>
              <a:t>複合材料の破壊形態と物性値</a:t>
            </a:r>
            <a:endParaRPr kumimoji="1" lang="en-US" altLang="ja-JP" sz="1600" b="1" dirty="0">
              <a:solidFill>
                <a:schemeClr val="accent1">
                  <a:lumMod val="50000"/>
                </a:schemeClr>
              </a:solidFill>
              <a:latin typeface="+mn-ea"/>
            </a:endParaRPr>
          </a:p>
          <a:p>
            <a:pPr lvl="1"/>
            <a:r>
              <a:rPr lang="ja-JP" altLang="en-US" sz="1600">
                <a:latin typeface="+mn-ea"/>
              </a:rPr>
              <a:t>破壊した時の強度理論値は複合則によって表すことができる．</a:t>
            </a:r>
            <a:endParaRPr lang="en-US" altLang="ja-JP" sz="1600" b="1" dirty="0">
              <a:solidFill>
                <a:schemeClr val="accent1">
                  <a:lumMod val="50000"/>
                </a:schemeClr>
              </a:solidFill>
              <a:latin typeface="+mn-ea"/>
            </a:endParaRPr>
          </a:p>
        </p:txBody>
      </p:sp>
      <p:sp>
        <p:nvSpPr>
          <p:cNvPr id="9" name="テキスト ボックス 8">
            <a:extLst>
              <a:ext uri="{FF2B5EF4-FFF2-40B4-BE49-F238E27FC236}">
                <a16:creationId xmlns:a16="http://schemas.microsoft.com/office/drawing/2014/main" id="{D3AC7F77-358E-CC42-B3F2-39382B5C0AAB}"/>
              </a:ext>
            </a:extLst>
          </p:cNvPr>
          <p:cNvSpPr txBox="1"/>
          <p:nvPr/>
        </p:nvSpPr>
        <p:spPr>
          <a:xfrm>
            <a:off x="799718" y="4574319"/>
            <a:ext cx="2688557" cy="276999"/>
          </a:xfrm>
          <a:prstGeom prst="rect">
            <a:avLst/>
          </a:prstGeom>
          <a:noFill/>
        </p:spPr>
        <p:txBody>
          <a:bodyPr wrap="none" rtlCol="0">
            <a:spAutoFit/>
          </a:bodyPr>
          <a:lstStyle/>
          <a:p>
            <a:r>
              <a:rPr kumimoji="1" lang="en-US" altLang="ja-JP" sz="1200" dirty="0">
                <a:latin typeface="+mn-ea"/>
              </a:rPr>
              <a:t>CFRP, epoxy, PLA</a:t>
            </a:r>
            <a:r>
              <a:rPr kumimoji="1" lang="ja-JP" altLang="en-US" sz="1200">
                <a:latin typeface="+mn-ea"/>
              </a:rPr>
              <a:t>の応力ひずみ線図</a:t>
            </a:r>
          </a:p>
        </p:txBody>
      </p:sp>
      <p:pic>
        <p:nvPicPr>
          <p:cNvPr id="10" name="図 9">
            <a:extLst>
              <a:ext uri="{FF2B5EF4-FFF2-40B4-BE49-F238E27FC236}">
                <a16:creationId xmlns:a16="http://schemas.microsoft.com/office/drawing/2014/main" id="{4C4BD0C2-0170-4642-96E4-02F9B869F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05" y="2511452"/>
            <a:ext cx="2916760" cy="2028380"/>
          </a:xfrm>
          <a:prstGeom prst="rect">
            <a:avLst/>
          </a:prstGeom>
        </p:spPr>
      </p:pic>
      <p:pic>
        <p:nvPicPr>
          <p:cNvPr id="11" name="図 10">
            <a:extLst>
              <a:ext uri="{FF2B5EF4-FFF2-40B4-BE49-F238E27FC236}">
                <a16:creationId xmlns:a16="http://schemas.microsoft.com/office/drawing/2014/main" id="{778EF399-F14D-814C-8AE9-087E6B25D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570" y="2468718"/>
            <a:ext cx="2849965" cy="2113849"/>
          </a:xfrm>
          <a:prstGeom prst="rect">
            <a:avLst/>
          </a:prstGeom>
        </p:spPr>
      </p:pic>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B8C9A64-3C41-834A-A8B1-9A4E10150AB4}"/>
                  </a:ext>
                </a:extLst>
              </p:cNvPr>
              <p:cNvSpPr/>
              <p:nvPr/>
            </p:nvSpPr>
            <p:spPr>
              <a:xfrm>
                <a:off x="6651439" y="3659961"/>
                <a:ext cx="2021513" cy="609782"/>
              </a:xfrm>
              <a:prstGeom prst="rect">
                <a:avLst/>
              </a:prstGeom>
            </p:spPr>
            <p:txBody>
              <a:bodyPr wrap="square">
                <a:spAutoFit/>
              </a:bodyPr>
              <a:lstStyle/>
              <a:p>
                <a:r>
                  <a:rPr lang="ja-JP" altLang="en-US" sz="1100">
                    <a:latin typeface="+mn-ea"/>
                  </a:rPr>
                  <a:t>理論式（複合則）</a:t>
                </a:r>
                <a:endParaRPr lang="en-US" altLang="ja-JP" sz="1100" dirty="0">
                  <a:latin typeface="+mn-ea"/>
                </a:endParaRPr>
              </a:p>
              <a:p>
                <a:pPr/>
                <a14:m>
                  <m:oMathPara xmlns:m="http://schemas.openxmlformats.org/officeDocument/2006/math">
                    <m:oMathParaPr>
                      <m:jc m:val="centerGroup"/>
                    </m:oMathParaPr>
                    <m:oMath xmlns:m="http://schemas.openxmlformats.org/officeDocument/2006/math">
                      <m:sSub>
                        <m:sSubPr>
                          <m:ctrlPr>
                            <a:rPr lang="ja-JP" altLang="ja-JP" sz="1100" i="1" smtClean="0">
                              <a:latin typeface="Cambria Math" panose="02040503050406030204" pitchFamily="18" charset="0"/>
                            </a:rPr>
                          </m:ctrlPr>
                        </m:sSubPr>
                        <m:e>
                          <m:r>
                            <a:rPr lang="en-US" altLang="ja-JP" sz="1100" b="0" i="1">
                              <a:latin typeface="Cambria Math" panose="02040503050406030204" pitchFamily="18" charset="0"/>
                            </a:rPr>
                            <m:t>𝜎</m:t>
                          </m:r>
                        </m:e>
                        <m:sub>
                          <m:r>
                            <a:rPr lang="en-US" altLang="ja-JP" sz="1100" b="0" i="1">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𝑡𝑜𝑡𝑎𝑙</m:t>
                          </m:r>
                        </m:sub>
                      </m:sSub>
                      <m:r>
                        <a:rPr lang="en-US" altLang="ja-JP" sz="1100" b="0" i="1">
                          <a:latin typeface="Cambria Math" panose="02040503050406030204" pitchFamily="18" charset="0"/>
                        </a:rPr>
                        <m:t>=</m:t>
                      </m:r>
                      <m:sSub>
                        <m:sSubPr>
                          <m:ctrlPr>
                            <a:rPr lang="ja-JP" altLang="ja-JP" sz="1100" i="1">
                              <a:latin typeface="Cambria Math" panose="02040503050406030204" pitchFamily="18" charset="0"/>
                            </a:rPr>
                          </m:ctrlPr>
                        </m:sSubPr>
                        <m:e>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i="1">
                                  <a:latin typeface="Cambria Math" panose="02040503050406030204" pitchFamily="18" charset="0"/>
                                </a:rPr>
                                <m:t>𝑏</m:t>
                              </m:r>
                              <m:r>
                                <a:rPr lang="en-US" altLang="ja-JP" sz="1100" i="1">
                                  <a:latin typeface="Cambria Math" panose="02040503050406030204" pitchFamily="18" charset="0"/>
                                </a:rPr>
                                <m:t>_</m:t>
                              </m:r>
                              <m:r>
                                <a:rPr lang="en-US" altLang="ja-JP" sz="1100" b="0" i="1" smtClean="0">
                                  <a:latin typeface="Cambria Math" panose="02040503050406030204" pitchFamily="18" charset="0"/>
                                </a:rPr>
                                <m:t>𝐶𝐹𝑅𝑃</m:t>
                              </m:r>
                            </m:sub>
                          </m:sSub>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i="1">
                                  <a:latin typeface="Cambria Math" panose="02040503050406030204" pitchFamily="18" charset="0"/>
                                </a:rPr>
                                <m:t>𝐶𝐹</m:t>
                              </m:r>
                            </m:sub>
                          </m:sSub>
                          <m:r>
                            <a:rPr lang="en-US" altLang="ja-JP" sz="1100" b="0" i="1" smtClean="0">
                              <a:latin typeface="Cambria Math" panose="02040503050406030204" pitchFamily="18" charset="0"/>
                            </a:rPr>
                            <m:t>+</m:t>
                          </m:r>
                          <m:r>
                            <a:rPr lang="en-US" altLang="ja-JP" sz="1100" b="0" i="1">
                              <a:latin typeface="Cambria Math" panose="02040503050406030204" pitchFamily="18" charset="0"/>
                            </a:rPr>
                            <m:t>𝜎</m:t>
                          </m:r>
                        </m:e>
                        <m:sub>
                          <m:r>
                            <a:rPr lang="en-US" altLang="ja-JP" sz="1100" b="0" i="1">
                              <a:latin typeface="Cambria Math" panose="02040503050406030204" pitchFamily="18" charset="0"/>
                            </a:rPr>
                            <m:t>𝑃𝐿𝐴</m:t>
                          </m:r>
                        </m:sub>
                      </m:sSub>
                      <m:sSub>
                        <m:sSubPr>
                          <m:ctrlPr>
                            <a:rPr lang="ja-JP" altLang="ja-JP" sz="1100" i="1">
                              <a:latin typeface="Cambria Math" panose="02040503050406030204" pitchFamily="18" charset="0"/>
                            </a:rPr>
                          </m:ctrlPr>
                        </m:sSubPr>
                        <m:e>
                          <m:r>
                            <a:rPr lang="en-US" altLang="ja-JP" sz="1100" b="0" i="1">
                              <a:latin typeface="Cambria Math" panose="02040503050406030204" pitchFamily="18" charset="0"/>
                            </a:rPr>
                            <m:t>𝑉</m:t>
                          </m:r>
                        </m:e>
                        <m:sub>
                          <m:r>
                            <a:rPr lang="en-US" altLang="ja-JP" sz="1100" b="0" i="1">
                              <a:latin typeface="Cambria Math" panose="02040503050406030204" pitchFamily="18" charset="0"/>
                            </a:rPr>
                            <m:t>𝑓</m:t>
                          </m:r>
                          <m:r>
                            <a:rPr lang="en-US" altLang="ja-JP" sz="1100" b="0" i="1">
                              <a:latin typeface="Cambria Math" panose="02040503050406030204" pitchFamily="18" charset="0"/>
                            </a:rPr>
                            <m:t>_</m:t>
                          </m:r>
                          <m:r>
                            <a:rPr lang="en-US" altLang="ja-JP" sz="1100" b="0" i="1">
                              <a:latin typeface="Cambria Math" panose="02040503050406030204" pitchFamily="18" charset="0"/>
                            </a:rPr>
                            <m:t>𝑃𝐿𝐴</m:t>
                          </m:r>
                        </m:sub>
                      </m:sSub>
                      <m:r>
                        <a:rPr lang="en-US" altLang="ja-JP" sz="1100" b="0" i="1">
                          <a:latin typeface="Cambria Math" panose="02040503050406030204" pitchFamily="18" charset="0"/>
                        </a:rPr>
                        <m:t>+</m:t>
                      </m:r>
                      <m:sSub>
                        <m:sSubPr>
                          <m:ctrlPr>
                            <a:rPr lang="ja-JP" altLang="ja-JP" sz="1100" i="1">
                              <a:latin typeface="Cambria Math" panose="02040503050406030204" pitchFamily="18" charset="0"/>
                            </a:rPr>
                          </m:ctrlPr>
                        </m:sSubPr>
                        <m:e>
                          <m:r>
                            <a:rPr lang="en-US" altLang="ja-JP" sz="1100" b="0" i="1">
                              <a:latin typeface="Cambria Math" panose="02040503050406030204" pitchFamily="18" charset="0"/>
                            </a:rPr>
                            <m:t>𝜎</m:t>
                          </m:r>
                        </m:e>
                        <m:sub>
                          <m:r>
                            <a:rPr lang="en-US" altLang="ja-JP" sz="1100" b="0" i="1">
                              <a:latin typeface="Cambria Math" panose="02040503050406030204" pitchFamily="18" charset="0"/>
                            </a:rPr>
                            <m:t>𝑒𝑝𝑜𝑥𝑦</m:t>
                          </m:r>
                        </m:sub>
                      </m:sSub>
                      <m:sSub>
                        <m:sSubPr>
                          <m:ctrlPr>
                            <a:rPr lang="ja-JP" altLang="ja-JP" sz="1100" i="1">
                              <a:latin typeface="Cambria Math" panose="02040503050406030204" pitchFamily="18" charset="0"/>
                            </a:rPr>
                          </m:ctrlPr>
                        </m:sSubPr>
                        <m:e>
                          <m:r>
                            <a:rPr lang="en-US" altLang="ja-JP" sz="1100" b="0" i="1">
                              <a:latin typeface="Cambria Math" panose="02040503050406030204" pitchFamily="18" charset="0"/>
                            </a:rPr>
                            <m:t>𝑉</m:t>
                          </m:r>
                        </m:e>
                        <m:sub>
                          <m:r>
                            <a:rPr lang="en-US" altLang="ja-JP" sz="1100" b="0" i="1">
                              <a:latin typeface="Cambria Math" panose="02040503050406030204" pitchFamily="18" charset="0"/>
                            </a:rPr>
                            <m:t>𝑓</m:t>
                          </m:r>
                          <m:r>
                            <a:rPr lang="en-US" altLang="ja-JP" sz="1100" b="0" i="1">
                              <a:latin typeface="Cambria Math" panose="02040503050406030204" pitchFamily="18" charset="0"/>
                            </a:rPr>
                            <m:t>_</m:t>
                          </m:r>
                          <m:r>
                            <a:rPr lang="en-US" altLang="ja-JP" sz="1100" b="0" i="1">
                              <a:latin typeface="Cambria Math" panose="02040503050406030204" pitchFamily="18" charset="0"/>
                            </a:rPr>
                            <m:t>𝑒𝑝𝑜𝑥𝑦</m:t>
                          </m:r>
                        </m:sub>
                      </m:sSub>
                    </m:oMath>
                  </m:oMathPara>
                </a14:m>
                <a:endParaRPr lang="en-US" altLang="ja-JP" sz="1100" dirty="0">
                  <a:latin typeface="Times New Roman" panose="02020603050405020304" pitchFamily="18" charset="0"/>
                  <a:cs typeface="Times New Roman" panose="02020603050405020304" pitchFamily="18" charset="0"/>
                </a:endParaRPr>
              </a:p>
            </p:txBody>
          </p:sp>
        </mc:Choice>
        <mc:Fallback xmlns="">
          <p:sp>
            <p:nvSpPr>
              <p:cNvPr id="12" name="正方形/長方形 11">
                <a:extLst>
                  <a:ext uri="{FF2B5EF4-FFF2-40B4-BE49-F238E27FC236}">
                    <a16:creationId xmlns:a16="http://schemas.microsoft.com/office/drawing/2014/main" id="{EB8C9A64-3C41-834A-A8B1-9A4E10150AB4}"/>
                  </a:ext>
                </a:extLst>
              </p:cNvPr>
              <p:cNvSpPr>
                <a:spLocks noRot="1" noChangeAspect="1" noMove="1" noResize="1" noEditPoints="1" noAdjustHandles="1" noChangeArrowheads="1" noChangeShapeType="1" noTextEdit="1"/>
              </p:cNvSpPr>
              <p:nvPr/>
            </p:nvSpPr>
            <p:spPr>
              <a:xfrm>
                <a:off x="6651439" y="3659961"/>
                <a:ext cx="2021513" cy="609782"/>
              </a:xfrm>
              <a:prstGeom prst="rect">
                <a:avLst/>
              </a:prstGeom>
              <a:blipFill>
                <a:blip r:embed="rId4"/>
                <a:stretch>
                  <a:fillRect b="-29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31CC986-9C33-FA46-9B70-11D983301D68}"/>
                  </a:ext>
                </a:extLst>
              </p:cNvPr>
              <p:cNvSpPr txBox="1"/>
              <p:nvPr/>
            </p:nvSpPr>
            <p:spPr>
              <a:xfrm>
                <a:off x="6651440" y="2237928"/>
                <a:ext cx="1221769" cy="960328"/>
              </a:xfrm>
              <a:prstGeom prst="rect">
                <a:avLst/>
              </a:prstGeom>
              <a:noFill/>
            </p:spPr>
            <p:txBody>
              <a:bodyPr wrap="square" rtlCol="0">
                <a:spAutoFit/>
              </a:bodyPr>
              <a:lstStyle/>
              <a:p>
                <a:endParaRPr lang="en-US" altLang="ja-JP" sz="1100" i="1" dirty="0">
                  <a:latin typeface="Cambria Math" panose="02040503050406030204" pitchFamily="18" charset="0"/>
                  <a:ea typeface="游ゴシック" panose="020B0400000000000000" pitchFamily="50" charset="-128"/>
                </a:endParaRPr>
              </a:p>
              <a:p>
                <a14:m>
                  <m:oMath xmlns:m="http://schemas.openxmlformats.org/officeDocument/2006/math">
                    <m:sSub>
                      <m:sSubPr>
                        <m:ctrlPr>
                          <a:rPr lang="en-US" altLang="ja-JP" sz="1100" i="1">
                            <a:latin typeface="Cambria Math" panose="02040503050406030204" pitchFamily="18" charset="0"/>
                            <a:ea typeface="游ゴシック" panose="020B0400000000000000" pitchFamily="50" charset="-128"/>
                          </a:rPr>
                        </m:ctrlPr>
                      </m:sSubPr>
                      <m:e>
                        <m:r>
                          <a:rPr lang="en-US" altLang="ja-JP" sz="1100" i="1">
                            <a:latin typeface="Cambria Math" panose="02040503050406030204" pitchFamily="18" charset="0"/>
                            <a:ea typeface="游ゴシック" panose="020B0400000000000000" pitchFamily="50" charset="-128"/>
                          </a:rPr>
                          <m:t>𝑉</m:t>
                        </m:r>
                      </m:e>
                      <m:sub>
                        <m:r>
                          <a:rPr lang="en-US" altLang="ja-JP" sz="1100" i="1">
                            <a:latin typeface="Cambria Math" panose="02040503050406030204" pitchFamily="18" charset="0"/>
                            <a:ea typeface="游ゴシック" panose="020B0400000000000000" pitchFamily="50" charset="-128"/>
                          </a:rPr>
                          <m:t>𝑓</m:t>
                        </m:r>
                      </m:sub>
                    </m:sSub>
                  </m:oMath>
                </a14:m>
                <a:r>
                  <a:rPr lang="ja-JP" altLang="en-US" sz="1100">
                    <a:latin typeface="+mn-ea"/>
                  </a:rPr>
                  <a:t>の定義式</a:t>
                </a:r>
                <a:endParaRPr lang="en-US" altLang="ja-JP" sz="1100" dirty="0">
                  <a:latin typeface="+mn-ea"/>
                </a:endParaRPr>
              </a:p>
              <a:p>
                <a:pPr/>
                <a14:m>
                  <m:oMathPara xmlns:m="http://schemas.openxmlformats.org/officeDocument/2006/math">
                    <m:oMathParaPr>
                      <m:jc m:val="centerGroup"/>
                    </m:oMathParaPr>
                    <m:oMath xmlns:m="http://schemas.openxmlformats.org/officeDocument/2006/math">
                      <m:sSub>
                        <m:sSubPr>
                          <m:ctrlPr>
                            <a:rPr lang="en-US" altLang="ja-JP" sz="1100" i="1" smtClean="0">
                              <a:latin typeface="Cambria Math" panose="02040503050406030204" pitchFamily="18" charset="0"/>
                              <a:ea typeface="游ゴシック" panose="020B0400000000000000" pitchFamily="50" charset="-128"/>
                            </a:rPr>
                          </m:ctrlPr>
                        </m:sSubPr>
                        <m:e>
                          <m:r>
                            <a:rPr lang="en-US" altLang="ja-JP" sz="1100" b="0" i="1" smtClean="0">
                              <a:latin typeface="Cambria Math" panose="02040503050406030204" pitchFamily="18" charset="0"/>
                              <a:ea typeface="游ゴシック" panose="020B0400000000000000" pitchFamily="50" charset="-128"/>
                            </a:rPr>
                            <m:t>𝑉</m:t>
                          </m:r>
                        </m:e>
                        <m:sub>
                          <m:r>
                            <a:rPr lang="en-US" altLang="ja-JP" sz="1100" b="0" i="1" smtClean="0">
                              <a:latin typeface="Cambria Math" panose="02040503050406030204" pitchFamily="18" charset="0"/>
                              <a:ea typeface="游ゴシック" panose="020B0400000000000000" pitchFamily="50" charset="-128"/>
                            </a:rPr>
                            <m:t>𝑓</m:t>
                          </m:r>
                        </m:sub>
                      </m:sSub>
                      <m:r>
                        <a:rPr lang="en-US" altLang="ja-JP" sz="1100" b="0" i="0" smtClean="0">
                          <a:latin typeface="Cambria Math" panose="02040503050406030204" pitchFamily="18" charset="0"/>
                          <a:ea typeface="Cambria Math" panose="02040503050406030204" pitchFamily="18" charset="0"/>
                        </a:rPr>
                        <m:t>=</m:t>
                      </m:r>
                      <m:f>
                        <m:fPr>
                          <m:ctrlPr>
                            <a:rPr lang="en-US" altLang="ja-JP" sz="1100" i="1" smtClean="0">
                              <a:latin typeface="Cambria Math" panose="02040503050406030204" pitchFamily="18" charset="0"/>
                              <a:ea typeface="Cambria Math" panose="02040503050406030204" pitchFamily="18" charset="0"/>
                            </a:rPr>
                          </m:ctrlPr>
                        </m:fPr>
                        <m:num>
                          <m:r>
                            <a:rPr lang="en-US" altLang="ja-JP" sz="1100" b="0" i="1" smtClean="0">
                              <a:latin typeface="Cambria Math" panose="02040503050406030204" pitchFamily="18" charset="0"/>
                              <a:ea typeface="Cambria Math" panose="02040503050406030204" pitchFamily="18" charset="0"/>
                            </a:rPr>
                            <m:t>𝑛</m:t>
                          </m:r>
                          <m:r>
                            <a:rPr lang="en-US" altLang="ja-JP" sz="1100" b="0" i="1" smtClean="0">
                              <a:latin typeface="Cambria Math" panose="02040503050406030204" pitchFamily="18" charset="0"/>
                              <a:ea typeface="Cambria Math" panose="02040503050406030204" pitchFamily="18" charset="0"/>
                            </a:rPr>
                            <m:t> </m:t>
                          </m:r>
                          <m:sSub>
                            <m:sSubPr>
                              <m:ctrlPr>
                                <a:rPr lang="en-US" altLang="ja-JP" sz="1100" i="1" smtClean="0">
                                  <a:latin typeface="Cambria Math" panose="02040503050406030204" pitchFamily="18" charset="0"/>
                                  <a:ea typeface="Cambria Math" panose="02040503050406030204" pitchFamily="18" charset="0"/>
                                </a:rPr>
                              </m:ctrlPr>
                            </m:sSubPr>
                            <m:e>
                              <m:r>
                                <a:rPr lang="en-US" altLang="ja-JP" sz="1100" b="0" i="1" smtClean="0">
                                  <a:latin typeface="Cambria Math" panose="02040503050406030204" pitchFamily="18" charset="0"/>
                                  <a:ea typeface="Cambria Math" panose="02040503050406030204" pitchFamily="18" charset="0"/>
                                </a:rPr>
                                <m:t>𝐴</m:t>
                              </m:r>
                            </m:e>
                            <m:sub>
                              <m:r>
                                <a:rPr lang="en-US" altLang="ja-JP" sz="1100" b="0" i="1" smtClean="0">
                                  <a:latin typeface="Cambria Math" panose="02040503050406030204" pitchFamily="18" charset="0"/>
                                  <a:ea typeface="Cambria Math" panose="02040503050406030204" pitchFamily="18" charset="0"/>
                                </a:rPr>
                                <m:t>𝐶𝐹</m:t>
                              </m:r>
                            </m:sub>
                          </m:sSub>
                        </m:num>
                        <m:den>
                          <m:sSub>
                            <m:sSubPr>
                              <m:ctrlPr>
                                <a:rPr lang="ja-JP" altLang="en-US" sz="1100" i="1">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𝐴𝑙𝑙</m:t>
                              </m:r>
                            </m:sub>
                          </m:sSub>
                          <m:r>
                            <a:rPr lang="en-US" altLang="ja-JP" sz="1100" b="0" i="1" smtClean="0">
                              <a:latin typeface="Cambria Math" panose="02040503050406030204" pitchFamily="18" charset="0"/>
                            </a:rPr>
                            <m:t>−</m:t>
                          </m:r>
                          <m:sSub>
                            <m:sSubPr>
                              <m:ctrlPr>
                                <a:rPr lang="ja-JP" altLang="en-US" sz="1100" i="1">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𝑃𝐿𝐴</m:t>
                              </m:r>
                            </m:sub>
                          </m:sSub>
                        </m:den>
                      </m:f>
                    </m:oMath>
                  </m:oMathPara>
                </a14:m>
                <a:endParaRPr lang="ja-JP" altLang="en-US" sz="1100" dirty="0"/>
              </a:p>
              <a:p>
                <a:r>
                  <a:rPr lang="ja-JP" altLang="en-US" sz="1100" dirty="0">
                    <a:latin typeface="游ゴシック" panose="020B0400000000000000" pitchFamily="50" charset="-128"/>
                    <a:ea typeface="游ゴシック" panose="020B0400000000000000" pitchFamily="50" charset="-128"/>
                  </a:rPr>
                  <a:t>　</a:t>
                </a:r>
                <a:endParaRPr lang="en-US" altLang="ja-JP" sz="1100" dirty="0">
                  <a:latin typeface="游ゴシック" panose="020B0400000000000000" pitchFamily="50" charset="-128"/>
                  <a:ea typeface="游ゴシック" panose="020B0400000000000000" pitchFamily="50" charset="-128"/>
                </a:endParaRPr>
              </a:p>
            </p:txBody>
          </p:sp>
        </mc:Choice>
        <mc:Fallback xmlns="">
          <p:sp>
            <p:nvSpPr>
              <p:cNvPr id="13" name="テキスト ボックス 12">
                <a:extLst>
                  <a:ext uri="{FF2B5EF4-FFF2-40B4-BE49-F238E27FC236}">
                    <a16:creationId xmlns:a16="http://schemas.microsoft.com/office/drawing/2014/main" id="{631CC986-9C33-FA46-9B70-11D983301D68}"/>
                  </a:ext>
                </a:extLst>
              </p:cNvPr>
              <p:cNvSpPr txBox="1">
                <a:spLocks noRot="1" noChangeAspect="1" noMove="1" noResize="1" noEditPoints="1" noAdjustHandles="1" noChangeArrowheads="1" noChangeShapeType="1" noTextEdit="1"/>
              </p:cNvSpPr>
              <p:nvPr/>
            </p:nvSpPr>
            <p:spPr>
              <a:xfrm>
                <a:off x="6651440" y="2237928"/>
                <a:ext cx="1221769" cy="96032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C1F9F996-CB70-6D48-B941-1976463DA9CE}"/>
                  </a:ext>
                </a:extLst>
              </p:cNvPr>
              <p:cNvSpPr txBox="1"/>
              <p:nvPr/>
            </p:nvSpPr>
            <p:spPr>
              <a:xfrm>
                <a:off x="6671535" y="2993857"/>
                <a:ext cx="2297703" cy="646331"/>
              </a:xfrm>
              <a:prstGeom prst="rect">
                <a:avLst/>
              </a:prstGeom>
              <a:noFill/>
              <a:ln>
                <a:noFill/>
              </a:ln>
            </p:spPr>
            <p:txBody>
              <a:bodyPr wrap="square" rtlCol="0">
                <a:spAutoFit/>
              </a:bodyPr>
              <a:lstStyle/>
              <a:p>
                <a:r>
                  <a:rPr lang="ja-JP" altLang="en-US" sz="900" i="1" dirty="0">
                    <a:latin typeface="+mn-ea"/>
                  </a:rPr>
                  <a:t>𝑛</a:t>
                </a:r>
                <a:r>
                  <a:rPr lang="ja-JP" altLang="en-US" sz="900" dirty="0">
                    <a:latin typeface="+mn-ea"/>
                  </a:rPr>
                  <a:t>：試験片内の</a:t>
                </a:r>
                <a:r>
                  <a:rPr lang="en-US" altLang="ja-JP" sz="900" dirty="0">
                    <a:latin typeface="+mn-ea"/>
                  </a:rPr>
                  <a:t>CFRP</a:t>
                </a:r>
                <a:r>
                  <a:rPr lang="ja-JP" altLang="en-US" sz="900" dirty="0">
                    <a:latin typeface="+mn-ea"/>
                  </a:rPr>
                  <a:t>フィラメントの本数</a:t>
                </a:r>
                <a:endParaRPr lang="en-US" altLang="ja-JP" sz="900" dirty="0">
                  <a:latin typeface="+mn-ea"/>
                </a:endParaRPr>
              </a:p>
              <a:p>
                <a14:m>
                  <m:oMath xmlns:m="http://schemas.openxmlformats.org/officeDocument/2006/math">
                    <m:sSub>
                      <m:sSubPr>
                        <m:ctrlPr>
                          <a:rPr lang="en-US" altLang="ja-JP" sz="900" i="1" smtClean="0">
                            <a:latin typeface="Cambria Math" panose="02040503050406030204" pitchFamily="18" charset="0"/>
                          </a:rPr>
                        </m:ctrlPr>
                      </m:sSubPr>
                      <m:e>
                        <m:r>
                          <a:rPr lang="en-US" altLang="ja-JP" sz="900" b="0" i="1" smtClean="0">
                            <a:latin typeface="Cambria Math" panose="02040503050406030204" pitchFamily="18" charset="0"/>
                          </a:rPr>
                          <m:t>𝐴</m:t>
                        </m:r>
                      </m:e>
                      <m:sub>
                        <m:r>
                          <a:rPr lang="en-US" altLang="ja-JP" sz="900" b="0" i="1" smtClean="0">
                            <a:latin typeface="Cambria Math" panose="02040503050406030204" pitchFamily="18" charset="0"/>
                          </a:rPr>
                          <m:t>𝐶𝐹</m:t>
                        </m:r>
                      </m:sub>
                    </m:sSub>
                    <m:r>
                      <a:rPr lang="en-US" altLang="ja-JP" sz="900" b="0" i="1" smtClean="0">
                        <a:latin typeface="Cambria Math" panose="02040503050406030204" pitchFamily="18" charset="0"/>
                      </a:rPr>
                      <m:t> </m:t>
                    </m:r>
                  </m:oMath>
                </a14:m>
                <a:r>
                  <a:rPr lang="ja-JP" altLang="en-US" sz="900" dirty="0">
                    <a:latin typeface="+mn-ea"/>
                  </a:rPr>
                  <a:t>：炭素繊維の断面積</a:t>
                </a:r>
                <a:endParaRPr lang="en-US" altLang="ja-JP" sz="900" dirty="0">
                  <a:latin typeface="+mn-ea"/>
                </a:endParaRPr>
              </a:p>
              <a:p>
                <a14:m>
                  <m:oMath xmlns:m="http://schemas.openxmlformats.org/officeDocument/2006/math">
                    <m:sSub>
                      <m:sSubPr>
                        <m:ctrlPr>
                          <a:rPr lang="en-US" altLang="ja-JP" sz="900" i="1">
                            <a:latin typeface="Cambria Math" panose="02040503050406030204" pitchFamily="18" charset="0"/>
                          </a:rPr>
                        </m:ctrlPr>
                      </m:sSubPr>
                      <m:e>
                        <m:r>
                          <a:rPr lang="en-US" altLang="ja-JP" sz="900" i="1">
                            <a:latin typeface="Cambria Math" panose="02040503050406030204" pitchFamily="18" charset="0"/>
                          </a:rPr>
                          <m:t>𝐴</m:t>
                        </m:r>
                      </m:e>
                      <m:sub>
                        <m:r>
                          <a:rPr lang="en-US" altLang="ja-JP" sz="900" b="0" i="1" smtClean="0">
                            <a:latin typeface="Cambria Math" panose="02040503050406030204" pitchFamily="18" charset="0"/>
                          </a:rPr>
                          <m:t>𝐴𝑙𝑙</m:t>
                        </m:r>
                      </m:sub>
                    </m:sSub>
                  </m:oMath>
                </a14:m>
                <a:r>
                  <a:rPr lang="ja-JP" altLang="en-US" sz="900" dirty="0">
                    <a:latin typeface="+mn-ea"/>
                  </a:rPr>
                  <a:t>：手動強化試験片の全断面積</a:t>
                </a:r>
                <a:endParaRPr lang="en-US" altLang="ja-JP" sz="900" dirty="0">
                  <a:latin typeface="+mn-ea"/>
                </a:endParaRPr>
              </a:p>
              <a:p>
                <a14:m>
                  <m:oMath xmlns:m="http://schemas.openxmlformats.org/officeDocument/2006/math">
                    <m:sSub>
                      <m:sSubPr>
                        <m:ctrlPr>
                          <a:rPr lang="en-US" altLang="ja-JP" sz="900" i="1" smtClean="0">
                            <a:latin typeface="Cambria Math" panose="02040503050406030204" pitchFamily="18" charset="0"/>
                          </a:rPr>
                        </m:ctrlPr>
                      </m:sSubPr>
                      <m:e>
                        <m:r>
                          <a:rPr lang="en-US" altLang="ja-JP" sz="900" b="0" i="1" smtClean="0">
                            <a:latin typeface="Cambria Math" panose="02040503050406030204" pitchFamily="18" charset="0"/>
                          </a:rPr>
                          <m:t>𝐴</m:t>
                        </m:r>
                      </m:e>
                      <m:sub>
                        <m:r>
                          <a:rPr lang="en-US" altLang="ja-JP" sz="900" b="0" i="1" smtClean="0">
                            <a:latin typeface="Cambria Math" panose="02040503050406030204" pitchFamily="18" charset="0"/>
                          </a:rPr>
                          <m:t>𝑃𝐿𝐴</m:t>
                        </m:r>
                      </m:sub>
                    </m:sSub>
                    <m:r>
                      <a:rPr lang="en-US" altLang="ja-JP" sz="900" b="0" i="1" smtClean="0">
                        <a:latin typeface="Cambria Math" panose="02040503050406030204" pitchFamily="18" charset="0"/>
                      </a:rPr>
                      <m:t> </m:t>
                    </m:r>
                  </m:oMath>
                </a14:m>
                <a:r>
                  <a:rPr lang="ja-JP" altLang="en-US" sz="900" dirty="0">
                    <a:latin typeface="+mn-ea"/>
                  </a:rPr>
                  <a:t>：</a:t>
                </a:r>
                <a:r>
                  <a:rPr lang="en-US" altLang="ja-JP" sz="900" dirty="0">
                    <a:latin typeface="+mn-ea"/>
                  </a:rPr>
                  <a:t>PLA</a:t>
                </a:r>
                <a:r>
                  <a:rPr lang="ja-JP" altLang="en-US" sz="900" dirty="0">
                    <a:latin typeface="+mn-ea"/>
                  </a:rPr>
                  <a:t>部分の断面積</a:t>
                </a:r>
                <a:endParaRPr lang="en-US" altLang="ja-JP" sz="900" dirty="0">
                  <a:latin typeface="+mn-ea"/>
                </a:endParaRPr>
              </a:p>
            </p:txBody>
          </p:sp>
        </mc:Choice>
        <mc:Fallback xmlns="">
          <p:sp>
            <p:nvSpPr>
              <p:cNvPr id="14" name="テキスト ボックス 13">
                <a:extLst>
                  <a:ext uri="{FF2B5EF4-FFF2-40B4-BE49-F238E27FC236}">
                    <a16:creationId xmlns:a16="http://schemas.microsoft.com/office/drawing/2014/main" id="{C1F9F996-CB70-6D48-B941-1976463DA9CE}"/>
                  </a:ext>
                </a:extLst>
              </p:cNvPr>
              <p:cNvSpPr txBox="1">
                <a:spLocks noRot="1" noChangeAspect="1" noMove="1" noResize="1" noEditPoints="1" noAdjustHandles="1" noChangeArrowheads="1" noChangeShapeType="1" noTextEdit="1"/>
              </p:cNvSpPr>
              <p:nvPr/>
            </p:nvSpPr>
            <p:spPr>
              <a:xfrm>
                <a:off x="6671535" y="2993857"/>
                <a:ext cx="2297703" cy="646331"/>
              </a:xfrm>
              <a:prstGeom prst="rect">
                <a:avLst/>
              </a:prstGeom>
              <a:blipFill>
                <a:blip r:embed="rId6"/>
                <a:stretch>
                  <a:fillRect b="-3846"/>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3142403-C1AE-1447-A795-2923FB22EC13}"/>
                  </a:ext>
                </a:extLst>
              </p:cNvPr>
              <p:cNvSpPr txBox="1"/>
              <p:nvPr/>
            </p:nvSpPr>
            <p:spPr>
              <a:xfrm>
                <a:off x="4471518" y="4579603"/>
                <a:ext cx="1937262" cy="291811"/>
              </a:xfrm>
              <a:prstGeom prst="rect">
                <a:avLst/>
              </a:prstGeom>
              <a:noFill/>
            </p:spPr>
            <p:txBody>
              <a:bodyPr wrap="none" rtlCol="0">
                <a:spAutoFit/>
              </a:bodyPr>
              <a:lstStyle/>
              <a:p>
                <a14:m>
                  <m:oMath xmlns:m="http://schemas.openxmlformats.org/officeDocument/2006/math">
                    <m:sSub>
                      <m:sSubPr>
                        <m:ctrlPr>
                          <a:rPr lang="en-US" altLang="ja-JP" sz="1200" i="1">
                            <a:latin typeface="Cambria Math" panose="02040503050406030204" pitchFamily="18" charset="0"/>
                            <a:ea typeface="游ゴシック" panose="020B0400000000000000" pitchFamily="50" charset="-128"/>
                          </a:rPr>
                        </m:ctrlPr>
                      </m:sSubPr>
                      <m:e>
                        <m:r>
                          <a:rPr lang="en-US" altLang="ja-JP" sz="1200" i="1">
                            <a:latin typeface="Cambria Math" panose="02040503050406030204" pitchFamily="18" charset="0"/>
                            <a:ea typeface="游ゴシック" panose="020B0400000000000000" pitchFamily="50" charset="-128"/>
                          </a:rPr>
                          <m:t>𝑉</m:t>
                        </m:r>
                      </m:e>
                      <m:sub>
                        <m:r>
                          <a:rPr lang="en-US" altLang="ja-JP" sz="1200" i="1">
                            <a:latin typeface="Cambria Math" panose="02040503050406030204" pitchFamily="18" charset="0"/>
                            <a:ea typeface="游ゴシック" panose="020B0400000000000000" pitchFamily="50" charset="-128"/>
                          </a:rPr>
                          <m:t>𝑓</m:t>
                        </m:r>
                      </m:sub>
                    </m:sSub>
                  </m:oMath>
                </a14:m>
                <a:r>
                  <a:rPr kumimoji="1" lang="ja-JP" altLang="en-US" sz="1200"/>
                  <a:t>と引張強さの実験結果</a:t>
                </a:r>
              </a:p>
            </p:txBody>
          </p:sp>
        </mc:Choice>
        <mc:Fallback xmlns="">
          <p:sp>
            <p:nvSpPr>
              <p:cNvPr id="15" name="テキスト ボックス 14">
                <a:extLst>
                  <a:ext uri="{FF2B5EF4-FFF2-40B4-BE49-F238E27FC236}">
                    <a16:creationId xmlns:a16="http://schemas.microsoft.com/office/drawing/2014/main" id="{43142403-C1AE-1447-A795-2923FB22EC13}"/>
                  </a:ext>
                </a:extLst>
              </p:cNvPr>
              <p:cNvSpPr txBox="1">
                <a:spLocks noRot="1" noChangeAspect="1" noMove="1" noResize="1" noEditPoints="1" noAdjustHandles="1" noChangeArrowheads="1" noChangeShapeType="1" noTextEdit="1"/>
              </p:cNvSpPr>
              <p:nvPr/>
            </p:nvSpPr>
            <p:spPr>
              <a:xfrm>
                <a:off x="4471518" y="4579603"/>
                <a:ext cx="1937262" cy="291811"/>
              </a:xfrm>
              <a:prstGeom prst="rect">
                <a:avLst/>
              </a:prstGeom>
              <a:blipFill>
                <a:blip r:embed="rId7"/>
                <a:stretch>
                  <a:fillRect b="-8333"/>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21950755-566A-574F-B255-AD29661CE852}"/>
              </a:ext>
            </a:extLst>
          </p:cNvPr>
          <p:cNvSpPr txBox="1"/>
          <p:nvPr/>
        </p:nvSpPr>
        <p:spPr>
          <a:xfrm>
            <a:off x="2996888" y="4923701"/>
            <a:ext cx="3150221" cy="276999"/>
          </a:xfrm>
          <a:prstGeom prst="rect">
            <a:avLst/>
          </a:prstGeom>
          <a:noFill/>
        </p:spPr>
        <p:txBody>
          <a:bodyPr wrap="none" rtlCol="0">
            <a:spAutoFit/>
          </a:bodyPr>
          <a:lstStyle/>
          <a:p>
            <a:r>
              <a:rPr kumimoji="1" lang="ja-JP" altLang="en-US" sz="1200">
                <a:latin typeface="+mn-ea"/>
              </a:rPr>
              <a:t>解析に用いた</a:t>
            </a:r>
            <a:r>
              <a:rPr kumimoji="1" lang="en-US" altLang="ja-JP" sz="1200" dirty="0">
                <a:latin typeface="+mn-ea"/>
              </a:rPr>
              <a:t>CFRP, epoxy, PLA</a:t>
            </a:r>
            <a:r>
              <a:rPr kumimoji="1" lang="ja-JP" altLang="en-US" sz="1200">
                <a:latin typeface="+mn-ea"/>
              </a:rPr>
              <a:t>の各物性値</a:t>
            </a:r>
          </a:p>
        </p:txBody>
      </p:sp>
      <p:sp>
        <p:nvSpPr>
          <p:cNvPr id="17" name="テキスト ボックス 16">
            <a:extLst>
              <a:ext uri="{FF2B5EF4-FFF2-40B4-BE49-F238E27FC236}">
                <a16:creationId xmlns:a16="http://schemas.microsoft.com/office/drawing/2014/main" id="{9461F2DE-3790-AE44-8FBE-B67915107054}"/>
              </a:ext>
            </a:extLst>
          </p:cNvPr>
          <p:cNvSpPr txBox="1"/>
          <p:nvPr/>
        </p:nvSpPr>
        <p:spPr>
          <a:xfrm>
            <a:off x="627443" y="6301732"/>
            <a:ext cx="7425071" cy="430887"/>
          </a:xfrm>
          <a:prstGeom prst="rect">
            <a:avLst/>
          </a:prstGeom>
          <a:noFill/>
        </p:spPr>
        <p:txBody>
          <a:bodyPr wrap="square" rtlCol="0">
            <a:spAutoFit/>
          </a:bodyPr>
          <a:lstStyle/>
          <a:p>
            <a:r>
              <a:rPr lang="en-US" altLang="ja-JP" sz="1100" dirty="0">
                <a:latin typeface="+mn-ea"/>
              </a:rPr>
              <a:t>*</a:t>
            </a:r>
            <a:r>
              <a:rPr lang="ja-JP" altLang="en-US" sz="1100">
                <a:latin typeface="+mn-ea"/>
              </a:rPr>
              <a:t>参考</a:t>
            </a:r>
            <a:r>
              <a:rPr lang="ja-JP" altLang="en-US" sz="1100" dirty="0">
                <a:latin typeface="+mn-ea"/>
              </a:rPr>
              <a:t>文献：</a:t>
            </a:r>
            <a:r>
              <a:rPr lang="en-US" altLang="ja-JP" sz="1100" dirty="0">
                <a:latin typeface="+mn-ea"/>
              </a:rPr>
              <a:t>L.G. Blok, M.L. </a:t>
            </a:r>
            <a:r>
              <a:rPr lang="en-US" altLang="ja-JP" sz="1100" dirty="0" err="1">
                <a:latin typeface="+mn-ea"/>
              </a:rPr>
              <a:t>Longana</a:t>
            </a:r>
            <a:r>
              <a:rPr lang="en-US" altLang="ja-JP" sz="1100" dirty="0">
                <a:latin typeface="+mn-ea"/>
              </a:rPr>
              <a:t>, H. Yu, B.K.S. Woods, An investigation into 3D printing of </a:t>
            </a:r>
            <a:r>
              <a:rPr lang="en-US" altLang="ja-JP" sz="1100" dirty="0" err="1">
                <a:latin typeface="+mn-ea"/>
              </a:rPr>
              <a:t>fibre</a:t>
            </a:r>
            <a:r>
              <a:rPr lang="en-US" altLang="ja-JP" sz="1100" dirty="0">
                <a:latin typeface="+mn-ea"/>
              </a:rPr>
              <a:t> reinforced </a:t>
            </a:r>
          </a:p>
          <a:p>
            <a:r>
              <a:rPr lang="ja-JP" altLang="en-US" sz="1100" dirty="0">
                <a:latin typeface="+mn-ea"/>
              </a:rPr>
              <a:t>　　　　　</a:t>
            </a:r>
            <a:r>
              <a:rPr lang="en-US" altLang="ja-JP" sz="1100" dirty="0">
                <a:latin typeface="+mn-ea"/>
              </a:rPr>
              <a:t>thermoplastic composites, Additive Manufacturing 22 (2018) 176-186</a:t>
            </a:r>
            <a:endParaRPr kumimoji="1" lang="ja-JP" altLang="en-US" sz="1100" dirty="0">
              <a:latin typeface="+mn-ea"/>
            </a:endParaRPr>
          </a:p>
        </p:txBody>
      </p:sp>
      <p:sp>
        <p:nvSpPr>
          <p:cNvPr id="18" name="コンテンツ プレースホルダー 2">
            <a:extLst>
              <a:ext uri="{FF2B5EF4-FFF2-40B4-BE49-F238E27FC236}">
                <a16:creationId xmlns:a16="http://schemas.microsoft.com/office/drawing/2014/main" id="{AFDB3612-CFE7-8B47-8966-1A0BD2FCF370}"/>
              </a:ext>
            </a:extLst>
          </p:cNvPr>
          <p:cNvSpPr>
            <a:spLocks noGrp="1"/>
          </p:cNvSpPr>
          <p:nvPr>
            <p:ph idx="1"/>
          </p:nvPr>
        </p:nvSpPr>
        <p:spPr>
          <a:xfrm>
            <a:off x="306964" y="882467"/>
            <a:ext cx="7662587" cy="873412"/>
          </a:xfrm>
        </p:spPr>
        <p:txBody>
          <a:bodyPr>
            <a:normAutofit lnSpcReduction="10000"/>
          </a:bodyPr>
          <a:lstStyle/>
          <a:p>
            <a:pPr marL="0" indent="0">
              <a:buNone/>
            </a:pPr>
            <a:r>
              <a:rPr lang="ja-JP" altLang="en-US" sz="1600" b="1">
                <a:solidFill>
                  <a:schemeClr val="accent1">
                    <a:lumMod val="50000"/>
                  </a:schemeClr>
                </a:solidFill>
                <a:latin typeface="+mn-ea"/>
              </a:rPr>
              <a:t>損傷発生の基準則：応力破壊則</a:t>
            </a:r>
            <a:endParaRPr kumimoji="1" lang="en-US" altLang="ja-JP" sz="1600" b="1" dirty="0">
              <a:solidFill>
                <a:schemeClr val="accent1">
                  <a:lumMod val="50000"/>
                </a:schemeClr>
              </a:solidFill>
              <a:latin typeface="+mn-ea"/>
            </a:endParaRPr>
          </a:p>
          <a:p>
            <a:pPr marL="457200" lvl="1" indent="0">
              <a:buNone/>
            </a:pPr>
            <a:r>
              <a:rPr lang="ja-JP" altLang="ja-JP" sz="1600"/>
              <a:t>材料内の応力が各方向の</a:t>
            </a:r>
            <a:r>
              <a:rPr lang="ja-JP" altLang="en-US" sz="1600"/>
              <a:t>許容応力</a:t>
            </a:r>
            <a:r>
              <a:rPr lang="ja-JP" altLang="ja-JP" sz="1600"/>
              <a:t>を上回った場合に破壊</a:t>
            </a:r>
            <a:endParaRPr lang="en-US" altLang="ja-JP" sz="1600" dirty="0">
              <a:latin typeface="+mn-ea"/>
            </a:endParaRPr>
          </a:p>
          <a:p>
            <a:pPr marL="457200" lvl="1" indent="0">
              <a:buNone/>
            </a:pPr>
            <a:r>
              <a:rPr lang="ja-JP" altLang="en-US" sz="1600">
                <a:latin typeface="+mn-ea"/>
              </a:rPr>
              <a:t>材料間の剥離による界面破壊は考慮されていない．</a:t>
            </a:r>
            <a:endParaRPr lang="en-US" altLang="ja-JP" sz="1600" dirty="0">
              <a:latin typeface="+mn-ea"/>
            </a:endParaRPr>
          </a:p>
        </p:txBody>
      </p:sp>
    </p:spTree>
    <p:extLst>
      <p:ext uri="{BB962C8B-B14F-4D97-AF65-F5344CB8AC3E}">
        <p14:creationId xmlns:p14="http://schemas.microsoft.com/office/powerpoint/2010/main" val="22787661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31415</TotalTime>
  <Words>6649</Words>
  <Application>Microsoft Macintosh PowerPoint</Application>
  <PresentationFormat>画面に合わせる (4:3)</PresentationFormat>
  <Paragraphs>862</Paragraphs>
  <Slides>58</Slides>
  <Notes>35</Notes>
  <HiddenSlides>0</HiddenSlides>
  <MMClips>2</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58</vt:i4>
      </vt:variant>
    </vt:vector>
  </HeadingPairs>
  <TitlesOfParts>
    <vt:vector size="67" baseType="lpstr">
      <vt:lpstr>游ゴシック</vt:lpstr>
      <vt:lpstr>游ゴシック Light</vt:lpstr>
      <vt:lpstr>Arial</vt:lpstr>
      <vt:lpstr>Calibri</vt:lpstr>
      <vt:lpstr>Calibri Light</vt:lpstr>
      <vt:lpstr>Cambria Math</vt:lpstr>
      <vt:lpstr>Times New Roman</vt:lpstr>
      <vt:lpstr>Wingdings</vt:lpstr>
      <vt:lpstr>Office テーマ</vt:lpstr>
      <vt:lpstr> 厚さ方向繊維配置による熱溶解積層3Dプリント層間強化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欠点を補う新たな埋め込み手法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埋め込みイメージ</vt:lpstr>
      <vt:lpstr>強度評価｜実験結果</vt:lpstr>
      <vt:lpstr>鉄筋コンクリート</vt:lpstr>
      <vt:lpstr>鉄筋コンクリート</vt:lpstr>
      <vt:lpstr>メモ</vt:lpstr>
      <vt:lpstr>最終目的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試験条件｜手動強化試験片</vt:lpstr>
      <vt:lpstr>強度評価｜実験結果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3Dプリンターの厚さ方向繊維配置による層間強化</dc:title>
  <dc:creator>梶本　純平</dc:creator>
  <cp:lastModifiedBy>梶本　純平</cp:lastModifiedBy>
  <cp:revision>1222</cp:revision>
  <cp:lastPrinted>2020-02-05T08:20:33Z</cp:lastPrinted>
  <dcterms:created xsi:type="dcterms:W3CDTF">2019-12-23T05:36:22Z</dcterms:created>
  <dcterms:modified xsi:type="dcterms:W3CDTF">2021-12-17T06:24:53Z</dcterms:modified>
</cp:coreProperties>
</file>